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01" r:id="rId5"/>
    <p:sldId id="328" r:id="rId6"/>
    <p:sldId id="329" r:id="rId7"/>
    <p:sldId id="336" r:id="rId8"/>
    <p:sldId id="337" r:id="rId9"/>
    <p:sldId id="338" r:id="rId10"/>
    <p:sldId id="330" r:id="rId11"/>
    <p:sldId id="331" r:id="rId12"/>
    <p:sldId id="352" r:id="rId13"/>
    <p:sldId id="351" r:id="rId14"/>
    <p:sldId id="332" r:id="rId15"/>
    <p:sldId id="333" r:id="rId16"/>
    <p:sldId id="334" r:id="rId17"/>
    <p:sldId id="341" r:id="rId18"/>
    <p:sldId id="339" r:id="rId19"/>
    <p:sldId id="348" r:id="rId20"/>
    <p:sldId id="349" r:id="rId21"/>
    <p:sldId id="344" r:id="rId22"/>
    <p:sldId id="345" r:id="rId23"/>
    <p:sldId id="342" r:id="rId24"/>
    <p:sldId id="343" r:id="rId25"/>
    <p:sldId id="346" r:id="rId26"/>
    <p:sldId id="347" r:id="rId27"/>
    <p:sldId id="335" r:id="rId28"/>
    <p:sldId id="35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154"/>
    </p:cViewPr>
  </p:sorterViewPr>
  <p:notesViewPr>
    <p:cSldViewPr snapToGrid="0">
      <p:cViewPr varScale="1">
        <p:scale>
          <a:sx n="63" d="100"/>
          <a:sy n="63" d="100"/>
        </p:scale>
        <p:origin x="12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AF8B2B-B82D-4C05-95DD-F10274BEDD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142846-75B5-4B01-A342-CE11080B2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C5D3-FF41-4D11-B5ED-6A123310756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B7D4FA-6561-48A3-B6A0-82DB33B3E2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80917-627E-4A85-B6D3-95655263FA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41EA5-E818-41D4-8823-6A111E684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18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526" TargetMode="External"/><Relationship Id="rId2" Type="http://schemas.openxmlformats.org/officeDocument/2006/relationships/hyperlink" Target="https://gudgud.tistory.com/28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rn.sunfounder.com/category/davinci-kit-for-raspberry-pi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 2</a:t>
            </a:r>
            <a:r>
              <a:rPr lang="ko-KR" altLang="en-US" dirty="0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3239C-5B4F-4F96-85B3-A9735119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992932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def main():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GPIO.add_event_detect</a:t>
            </a:r>
            <a:r>
              <a:rPr lang="en-US" altLang="ko-KR" dirty="0"/>
              <a:t>(</a:t>
            </a:r>
            <a:r>
              <a:rPr lang="en-US" altLang="ko-KR" dirty="0" err="1"/>
              <a:t>switch,GPIO.FALLING,callback</a:t>
            </a:r>
            <a:r>
              <a:rPr lang="en-US" altLang="ko-KR" dirty="0"/>
              <a:t>=</a:t>
            </a:r>
            <a:r>
              <a:rPr lang="en-US" altLang="ko-KR" dirty="0" err="1"/>
              <a:t>swLed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while True:</a:t>
            </a:r>
          </a:p>
          <a:p>
            <a:pPr marL="0" indent="0">
              <a:buNone/>
            </a:pPr>
            <a:r>
              <a:rPr lang="en-US" altLang="ko-KR" dirty="0"/>
              <a:t>        sleep(1)</a:t>
            </a:r>
          </a:p>
          <a:p>
            <a:pPr marL="0" indent="0">
              <a:buNone/>
            </a:pPr>
            <a:r>
              <a:rPr lang="en-US" altLang="ko-KR" dirty="0"/>
              <a:t>def destroy():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GPIO.cleanup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if __name__ == '__main__':</a:t>
            </a:r>
          </a:p>
          <a:p>
            <a:pPr marL="0" indent="0">
              <a:buNone/>
            </a:pPr>
            <a:r>
              <a:rPr lang="en-US" altLang="ko-KR" dirty="0"/>
              <a:t>    setup()</a:t>
            </a:r>
          </a:p>
          <a:p>
            <a:pPr marL="0" indent="0">
              <a:buNone/>
            </a:pPr>
            <a:r>
              <a:rPr lang="en-US" altLang="ko-KR" dirty="0"/>
              <a:t>    try:</a:t>
            </a:r>
          </a:p>
          <a:p>
            <a:pPr marL="0" indent="0">
              <a:buNone/>
            </a:pPr>
            <a:r>
              <a:rPr lang="en-US" altLang="ko-KR" dirty="0"/>
              <a:t>        main()</a:t>
            </a:r>
          </a:p>
          <a:p>
            <a:pPr marL="0" indent="0">
              <a:buNone/>
            </a:pPr>
            <a:r>
              <a:rPr lang="en-US" altLang="ko-KR" dirty="0"/>
              <a:t>    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destroy()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54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370A3A-0FC6-47B5-A2B6-C67A74EC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89BB5A5-7FE9-4EFD-B626-43DAA42EF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led</a:t>
            </a:r>
            <a:r>
              <a:rPr lang="ko-KR" altLang="en-US" dirty="0"/>
              <a:t> 핀</a:t>
            </a:r>
            <a:r>
              <a:rPr lang="en-US" altLang="ko-KR" dirty="0"/>
              <a:t>, switch </a:t>
            </a:r>
            <a:r>
              <a:rPr lang="ko-KR" altLang="en-US" dirty="0"/>
              <a:t>연결 핀</a:t>
            </a:r>
            <a:r>
              <a:rPr lang="en-US" altLang="ko-KR" dirty="0"/>
              <a:t>, </a:t>
            </a:r>
            <a:r>
              <a:rPr lang="ko-KR" altLang="en-US" dirty="0"/>
              <a:t>상태 변수로 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GPIO.setup</a:t>
            </a:r>
            <a:r>
              <a:rPr lang="en-US" altLang="ko-KR" dirty="0"/>
              <a:t>(18,GPIO.IN) : 18</a:t>
            </a:r>
            <a:r>
              <a:rPr lang="ko-KR" altLang="en-US" dirty="0"/>
              <a:t>번 핀을 입력 모드로 설정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71B5041-D857-401E-B84D-F6427E776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223004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AF327-0FE9-4092-AAF5-554C741A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CBDF6-7774-4DBA-9B0F-2B153E53D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state </a:t>
            </a:r>
            <a:r>
              <a:rPr lang="ko-KR" altLang="en-US" dirty="0"/>
              <a:t>상태 변경하고 상태를 </a:t>
            </a:r>
            <a:r>
              <a:rPr lang="en-US" altLang="ko-KR" dirty="0"/>
              <a:t>LED</a:t>
            </a:r>
            <a:r>
              <a:rPr lang="ko-KR" altLang="en-US" dirty="0"/>
              <a:t>로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state </a:t>
            </a:r>
            <a:r>
              <a:rPr lang="ko-KR" altLang="en-US" dirty="0"/>
              <a:t>가 </a:t>
            </a:r>
            <a:r>
              <a:rPr lang="en-US" altLang="ko-KR" dirty="0"/>
              <a:t>true </a:t>
            </a:r>
            <a:r>
              <a:rPr lang="ko-KR" altLang="en-US" dirty="0"/>
              <a:t>면 </a:t>
            </a:r>
            <a:r>
              <a:rPr lang="en-US" altLang="ko-KR" dirty="0"/>
              <a:t>LED 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state </a:t>
            </a:r>
            <a:r>
              <a:rPr lang="ko-KR" altLang="en-US" dirty="0"/>
              <a:t>가 </a:t>
            </a:r>
            <a:r>
              <a:rPr lang="en-US" altLang="ko-KR" dirty="0"/>
              <a:t>false </a:t>
            </a:r>
            <a:r>
              <a:rPr lang="ko-KR" altLang="en-US" dirty="0"/>
              <a:t>면 </a:t>
            </a:r>
            <a:r>
              <a:rPr lang="en-US" altLang="ko-KR" dirty="0"/>
              <a:t>LED off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2A649B-DA75-44E7-A935-D181DA0A4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485" y="1825625"/>
            <a:ext cx="4591030" cy="4351338"/>
          </a:xfrm>
        </p:spPr>
      </p:pic>
    </p:spTree>
    <p:extLst>
      <p:ext uri="{BB962C8B-B14F-4D97-AF65-F5344CB8AC3E}">
        <p14:creationId xmlns:p14="http://schemas.microsoft.com/office/powerpoint/2010/main" val="241036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70A18-0EFD-4662-A159-60DFAF67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CA445-2475-423C-83C1-4E6F350CD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하강 </a:t>
            </a:r>
            <a:r>
              <a:rPr lang="ko-KR" altLang="en-US" dirty="0" err="1"/>
              <a:t>엣지가</a:t>
            </a:r>
            <a:r>
              <a:rPr lang="ko-KR" altLang="en-US" dirty="0"/>
              <a:t> 발생하면 </a:t>
            </a:r>
            <a:r>
              <a:rPr lang="en-US" altLang="ko-KR" dirty="0" err="1"/>
              <a:t>swLed</a:t>
            </a:r>
            <a:r>
              <a:rPr lang="en-US" altLang="ko-KR" dirty="0"/>
              <a:t>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2FC1AAD-DFC4-4166-94A5-AB0970CF1C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6"/>
            <a:ext cx="5181600" cy="41832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829E5-E524-46B4-ABB5-3B3071D0152A}"/>
              </a:ext>
            </a:extLst>
          </p:cNvPr>
          <p:cNvSpPr txBox="1"/>
          <p:nvPr/>
        </p:nvSpPr>
        <p:spPr>
          <a:xfrm>
            <a:off x="4856584" y="365125"/>
            <a:ext cx="6092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GPIO.add_event_detect</a:t>
            </a:r>
            <a:r>
              <a:rPr lang="ko-KR" altLang="en-US" dirty="0"/>
              <a:t>는 첫번째 인자에 해당하는 핀으로 부터 특정 </a:t>
            </a:r>
            <a:r>
              <a:rPr lang="ko-KR" altLang="en-US" dirty="0" err="1"/>
              <a:t>엣지가</a:t>
            </a:r>
            <a:r>
              <a:rPr lang="ko-KR" altLang="en-US" dirty="0"/>
              <a:t> 발생하는 지를 감지하여 </a:t>
            </a:r>
            <a:r>
              <a:rPr lang="en-US" altLang="ko-KR" dirty="0"/>
              <a:t>callback</a:t>
            </a:r>
            <a:r>
              <a:rPr lang="ko-KR" altLang="en-US" dirty="0"/>
              <a:t>함수에 할당한 함수를 실행하는 </a:t>
            </a:r>
            <a:r>
              <a:rPr lang="en-US" altLang="ko-KR" dirty="0"/>
              <a:t>'Event handler’</a:t>
            </a:r>
            <a:r>
              <a:rPr lang="ko-KR" altLang="en-US" dirty="0"/>
              <a:t>이다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C0D45-9EF9-4B46-9474-B16A9409BC64}"/>
              </a:ext>
            </a:extLst>
          </p:cNvPr>
          <p:cNvSpPr txBox="1"/>
          <p:nvPr/>
        </p:nvSpPr>
        <p:spPr>
          <a:xfrm>
            <a:off x="838200" y="3319423"/>
            <a:ext cx="5181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스위치는 평상시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눌렸을때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인데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으로 값이 떨어지는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(Falling)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경우가 스위치를 누른 동작에 해당하며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 값이 올라가는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(Rising)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경우가 손을 스위치에서 떼는 동작에 해당한다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47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5F15F-2DC8-4078-8CB2-B1B8589A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바운스</a:t>
            </a:r>
            <a:r>
              <a:rPr lang="ko-KR" altLang="en-US" dirty="0"/>
              <a:t> 현상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707C7-4FCD-44C4-8B10-1922AC5B9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31759" cy="4351338"/>
          </a:xfrm>
        </p:spPr>
        <p:txBody>
          <a:bodyPr/>
          <a:lstStyle/>
          <a:p>
            <a:r>
              <a:rPr lang="ko-KR" altLang="en-US" dirty="0" err="1"/>
              <a:t>바운스</a:t>
            </a:r>
            <a:r>
              <a:rPr lang="ko-KR" altLang="en-US" dirty="0"/>
              <a:t> 현상</a:t>
            </a:r>
            <a:r>
              <a:rPr lang="en-US" altLang="ko-KR" dirty="0"/>
              <a:t>/ </a:t>
            </a:r>
            <a:r>
              <a:rPr lang="ko-KR" altLang="en-US" dirty="0" err="1"/>
              <a:t>채터링</a:t>
            </a:r>
            <a:endParaRPr lang="en-US" altLang="ko-KR" dirty="0"/>
          </a:p>
          <a:p>
            <a:pPr lvl="1"/>
            <a:r>
              <a:rPr lang="ko-KR" altLang="en-US" dirty="0"/>
              <a:t>버튼의 기계적인 진동에 의해 버튼이 완전히 눌러질 때까지 버튼 상태가 빠르게 변하는 현상</a:t>
            </a:r>
            <a:endParaRPr lang="en-US" altLang="ko-KR" dirty="0"/>
          </a:p>
          <a:p>
            <a:r>
              <a:rPr lang="ko-KR" altLang="en-US" dirty="0" err="1"/>
              <a:t>디바운스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바운스</a:t>
            </a:r>
            <a:r>
              <a:rPr lang="ko-KR" altLang="en-US" dirty="0"/>
              <a:t> 현상을 제거하는 방법</a:t>
            </a:r>
            <a:endParaRPr lang="en-US" altLang="ko-KR" dirty="0"/>
          </a:p>
          <a:p>
            <a:pPr lvl="1"/>
            <a:r>
              <a:rPr lang="ko-KR" altLang="en-US" dirty="0"/>
              <a:t>소프트웨어에 의한 방법 </a:t>
            </a:r>
            <a:r>
              <a:rPr lang="en-US" altLang="ko-KR" dirty="0"/>
              <a:t>: </a:t>
            </a:r>
            <a:r>
              <a:rPr lang="ko-KR" altLang="en-US" dirty="0"/>
              <a:t>시간 지연을 통해 버튼의 빠른 상태 변화 무시</a:t>
            </a:r>
            <a:endParaRPr lang="en-US" altLang="ko-KR" dirty="0"/>
          </a:p>
          <a:p>
            <a:pPr lvl="1"/>
            <a:r>
              <a:rPr lang="ko-KR" altLang="en-US" dirty="0"/>
              <a:t>하드웨어에 의한 방법 </a:t>
            </a:r>
            <a:r>
              <a:rPr lang="en-US" altLang="ko-KR" dirty="0"/>
              <a:t>: </a:t>
            </a:r>
            <a:r>
              <a:rPr lang="ko-KR" altLang="en-US" dirty="0" err="1"/>
              <a:t>커패시터를</a:t>
            </a:r>
            <a:r>
              <a:rPr lang="ko-KR" altLang="en-US" dirty="0"/>
              <a:t> 통해 버튼의 빠른 상태 변화 무시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93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6F13C-0218-40DC-BA2A-249F4268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아날로그 신호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07B6F-97C5-4A4D-ABA0-937EDAD1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817359" cy="4351338"/>
          </a:xfrm>
        </p:spPr>
        <p:txBody>
          <a:bodyPr/>
          <a:lstStyle/>
          <a:p>
            <a:r>
              <a:rPr lang="ko-KR" altLang="en-US" dirty="0" err="1"/>
              <a:t>라즈베리파이는</a:t>
            </a:r>
            <a:r>
              <a:rPr lang="ko-KR" altLang="en-US" dirty="0"/>
              <a:t> </a:t>
            </a:r>
            <a:r>
              <a:rPr lang="en-US" altLang="ko-KR" dirty="0" err="1"/>
              <a:t>analogRead</a:t>
            </a:r>
            <a:r>
              <a:rPr lang="en-US" altLang="ko-KR" dirty="0"/>
              <a:t>()</a:t>
            </a:r>
            <a:r>
              <a:rPr lang="ko-KR" altLang="en-US" dirty="0"/>
              <a:t>는 사용 할 수가 없다</a:t>
            </a:r>
            <a:r>
              <a:rPr lang="en-US" altLang="ko-KR" dirty="0"/>
              <a:t>(ADC</a:t>
            </a:r>
            <a:r>
              <a:rPr lang="ko-KR" altLang="en-US" dirty="0"/>
              <a:t>단자가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 </a:t>
            </a:r>
            <a:r>
              <a:rPr lang="ko-KR" altLang="en-US" dirty="0"/>
              <a:t>별도에 장비가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I2C </a:t>
            </a:r>
            <a:r>
              <a:rPr lang="ko-KR" altLang="en-US" dirty="0"/>
              <a:t>통신을 사용할 것</a:t>
            </a:r>
          </a:p>
        </p:txBody>
      </p:sp>
    </p:spTree>
    <p:extLst>
      <p:ext uri="{BB962C8B-B14F-4D97-AF65-F5344CB8AC3E}">
        <p14:creationId xmlns:p14="http://schemas.microsoft.com/office/powerpoint/2010/main" val="83622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43CAE-6EAE-43FA-A5B1-317BADFD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30C00-5C06-4767-8779-A086DC1743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</a:rPr>
              <a:t>두 개의 전선으로 여러 디바이스들을 연결할 수 있는 저속 통신 인터페이스입니다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</a:rPr>
              <a:t>다른 통신 인터페이스에 비해 간단하며 한 개의 마스터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(master)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와 여러 개의 </a:t>
            </a:r>
            <a:r>
              <a:rPr lang="ko-KR" altLang="en-US" b="0" i="0" dirty="0" err="1">
                <a:solidFill>
                  <a:srgbClr val="333333"/>
                </a:solidFill>
                <a:effectLst/>
              </a:rPr>
              <a:t>슬레이브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(slave)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들을 연결하여 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SDA(Serial Data)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SCL(Serial Clock) 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두 개의 신호를 통해 데이터를 주고받게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1</a:t>
            </a:r>
            <a:r>
              <a:rPr lang="ko-KR" altLang="en-US" dirty="0"/>
              <a:t> 대 다 통신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B26918-48EE-4870-B443-7EDD81936E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90688"/>
            <a:ext cx="5181600" cy="34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93BE1-E9C5-4170-88F7-2533167C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1E8EE-C0F6-4FE8-ABAB-426BFBDBC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9727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송신과 수신이 동시에 불가능한 </a:t>
            </a:r>
            <a:r>
              <a:rPr lang="ko-KR" altLang="en-US" dirty="0" err="1"/>
              <a:t>반이중</a:t>
            </a:r>
            <a:r>
              <a:rPr lang="en-US" altLang="ko-KR" dirty="0"/>
              <a:t>(Half-Duplex) </a:t>
            </a:r>
            <a:r>
              <a:rPr lang="ko-KR" altLang="en-US" dirty="0"/>
              <a:t>방식이며 각 </a:t>
            </a:r>
            <a:r>
              <a:rPr lang="ko-KR" altLang="en-US" dirty="0" err="1"/>
              <a:t>슬레이브는</a:t>
            </a:r>
            <a:r>
              <a:rPr lang="ko-KR" altLang="en-US" dirty="0"/>
              <a:t> 각자의 주소를 가지고 그 주소에 해당하는 </a:t>
            </a:r>
            <a:r>
              <a:rPr lang="ko-KR" altLang="en-US" dirty="0" err="1"/>
              <a:t>슬레이브만</a:t>
            </a:r>
            <a:r>
              <a:rPr lang="ko-KR" altLang="en-US" dirty="0"/>
              <a:t> 응답하여 데이터를 주고받는다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26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3198B-D476-4B73-8B45-A6DE2D1B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통신 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B4926-14EC-49BE-A58B-7D200E801B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먼저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PCF8591 ADC/DAC Module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을 </a:t>
            </a:r>
            <a:r>
              <a:rPr lang="ko-KR" altLang="en-US" dirty="0" err="1">
                <a:solidFill>
                  <a:srgbClr val="222222"/>
                </a:solidFill>
                <a:latin typeface="Roboto" panose="020B0604020202020204" pitchFamily="2" charset="0"/>
              </a:rPr>
              <a:t>라즈베리파이에</a:t>
            </a:r>
            <a:r>
              <a:rPr lang="ko-KR" altLang="en-US" dirty="0">
                <a:solidFill>
                  <a:srgbClr val="222222"/>
                </a:solidFill>
                <a:latin typeface="Roboto" panose="020B0604020202020204" pitchFamily="2" charset="0"/>
              </a:rPr>
              <a:t> 연결</a:t>
            </a:r>
            <a:endParaRPr lang="en-US" altLang="ko-KR" dirty="0">
              <a:solidFill>
                <a:srgbClr val="222222"/>
              </a:solidFill>
              <a:latin typeface="Robo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Go to the terminal and type “ 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sudo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raspi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-config”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Select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Interfacing options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and then enable the I2C</a:t>
            </a:r>
            <a:endParaRPr lang="en-US" altLang="ko-KR" b="1" i="0" dirty="0">
              <a:solidFill>
                <a:srgbClr val="222222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8194" name="Picture 2" descr="PCF8591 ADC/DAC Module">
            <a:extLst>
              <a:ext uri="{FF2B5EF4-FFF2-40B4-BE49-F238E27FC236}">
                <a16:creationId xmlns:a16="http://schemas.microsoft.com/office/drawing/2014/main" id="{B7943DA6-DA8F-44CE-8D31-5F37215CAC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4329404" cy="22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664B9C-8AFB-4B6D-8EFD-BF11C5322643}"/>
              </a:ext>
            </a:extLst>
          </p:cNvPr>
          <p:cNvSpPr/>
          <p:nvPr/>
        </p:nvSpPr>
        <p:spPr>
          <a:xfrm>
            <a:off x="811084" y="1728011"/>
            <a:ext cx="748004" cy="1772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2AD4622-9FDF-4F29-88E7-22988364D067}"/>
              </a:ext>
            </a:extLst>
          </p:cNvPr>
          <p:cNvSpPr/>
          <p:nvPr/>
        </p:nvSpPr>
        <p:spPr>
          <a:xfrm rot="5400000">
            <a:off x="3448379" y="665742"/>
            <a:ext cx="484632" cy="3258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여기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093164E-08B2-4297-B4A1-021CD693A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51907"/>
            <a:ext cx="4648200" cy="22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1F569-C85E-4C23-A0DC-101B63F1617F}"/>
              </a:ext>
            </a:extLst>
          </p:cNvPr>
          <p:cNvSpPr txBox="1"/>
          <p:nvPr/>
        </p:nvSpPr>
        <p:spPr>
          <a:xfrm>
            <a:off x="644250" y="6380234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apt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-</a:t>
            </a:r>
            <a:r>
              <a:rPr lang="en-US" altLang="ko-KR" b="0" i="0" dirty="0">
                <a:solidFill>
                  <a:srgbClr val="137FB7"/>
                </a:solidFill>
                <a:effectLst/>
                <a:latin typeface="Source Code Pro" panose="020B0604020202020204" pitchFamily="49" charset="0"/>
              </a:rPr>
              <a:t>get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install i2c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-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36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23753-FACB-4D55-AC18-7AB36C8E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통신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A02A5-2104-413F-B361-1125493B5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PCF8591 IC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와 </a:t>
            </a:r>
            <a:r>
              <a:rPr lang="ko-KR" altLang="en-US" dirty="0"/>
              <a:t>통신을 하기 위해선 </a:t>
            </a:r>
            <a:r>
              <a:rPr lang="ko-KR" altLang="en-US" dirty="0" err="1"/>
              <a:t>라즈베리파이는</a:t>
            </a:r>
            <a:r>
              <a:rPr lang="ko-KR" altLang="en-US" dirty="0"/>
              <a:t> 모듈의 </a:t>
            </a:r>
            <a:r>
              <a:rPr lang="en-US" altLang="ko-KR" dirty="0"/>
              <a:t>I2C</a:t>
            </a:r>
            <a:r>
              <a:rPr lang="ko-KR" altLang="en-US" dirty="0"/>
              <a:t>주소를 알아야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해서 터미널을 열고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치면 주소가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7BEA8E4-56B4-463C-8E95-50FE2DC8C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08" y="1761891"/>
            <a:ext cx="3867690" cy="3108689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3E90B22-1E1D-4BCE-BFFE-D65DF61C1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408" y="3721750"/>
            <a:ext cx="6096000" cy="5590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sudo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i2cdetect –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1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1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BDC6C9-01B8-4A96-8731-0BFD65AA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103437"/>
            <a:ext cx="10515600" cy="1325563"/>
          </a:xfrm>
        </p:spPr>
        <p:txBody>
          <a:bodyPr/>
          <a:lstStyle/>
          <a:p>
            <a:r>
              <a:rPr lang="en-US" altLang="ko-KR" b="1" dirty="0"/>
              <a:t>Chapter 2 </a:t>
            </a:r>
            <a:r>
              <a:rPr lang="ko-KR" altLang="en-US" b="1" dirty="0" err="1"/>
              <a:t>라즈베리파이</a:t>
            </a:r>
            <a:r>
              <a:rPr lang="ko-KR" altLang="en-US" b="1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195597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80460F-7F98-452A-AFC5-6E70049C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</a:t>
            </a:r>
          </a:p>
        </p:txBody>
      </p:sp>
      <p:pic>
        <p:nvPicPr>
          <p:cNvPr id="7170" name="Picture 2" descr="Circuit Diagram for PCF8591 ADC/DAC Analog Digital Converter Module with Raspberry Pi">
            <a:extLst>
              <a:ext uri="{FF2B5EF4-FFF2-40B4-BE49-F238E27FC236}">
                <a16:creationId xmlns:a16="http://schemas.microsoft.com/office/drawing/2014/main" id="{1D02E766-104D-4998-847A-1277E66B8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62" y="1825625"/>
            <a:ext cx="69233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95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622E-E302-4B2D-AC1D-E6045590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6B0824-4BF3-474E-8616-E9757B577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3055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A0CA6-D31D-42BE-BC48-4C3D9C7D6393}"/>
              </a:ext>
            </a:extLst>
          </p:cNvPr>
          <p:cNvSpPr txBox="1"/>
          <p:nvPr/>
        </p:nvSpPr>
        <p:spPr>
          <a:xfrm>
            <a:off x="7245221" y="1690688"/>
            <a:ext cx="60928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smbus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address</a:t>
            </a:r>
            <a:r>
              <a:rPr lang="ko-KR" altLang="en-US" dirty="0"/>
              <a:t> = 0x48</a:t>
            </a:r>
          </a:p>
          <a:p>
            <a:r>
              <a:rPr lang="ko-KR" altLang="en-US" dirty="0"/>
              <a:t>A0 = 0x40</a:t>
            </a:r>
          </a:p>
          <a:p>
            <a:endParaRPr lang="ko-KR" altLang="en-US" dirty="0"/>
          </a:p>
          <a:p>
            <a:r>
              <a:rPr lang="ko-KR" altLang="en-US" dirty="0" err="1"/>
              <a:t>bus</a:t>
            </a:r>
            <a:r>
              <a:rPr lang="ko-KR" altLang="en-US" dirty="0"/>
              <a:t> = </a:t>
            </a:r>
            <a:r>
              <a:rPr lang="ko-KR" altLang="en-US" dirty="0" err="1"/>
              <a:t>smbus.SMBus</a:t>
            </a:r>
            <a:r>
              <a:rPr lang="ko-KR" altLang="en-US" dirty="0"/>
              <a:t>(1)</a:t>
            </a:r>
          </a:p>
          <a:p>
            <a:endParaRPr lang="ko-KR" altLang="en-US" dirty="0"/>
          </a:p>
          <a:p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True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bus.write_byte</a:t>
            </a:r>
            <a:r>
              <a:rPr lang="ko-KR" altLang="en-US" dirty="0"/>
              <a:t>(address,A0)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value</a:t>
            </a:r>
            <a:r>
              <a:rPr lang="ko-KR" altLang="en-US" dirty="0"/>
              <a:t> = </a:t>
            </a:r>
            <a:r>
              <a:rPr lang="ko-KR" altLang="en-US" dirty="0" err="1"/>
              <a:t>bus.read_byte</a:t>
            </a:r>
            <a:r>
              <a:rPr lang="ko-KR" altLang="en-US" dirty="0"/>
              <a:t>(</a:t>
            </a:r>
            <a:r>
              <a:rPr lang="ko-KR" altLang="en-US" dirty="0" err="1"/>
              <a:t>address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value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time.sleep</a:t>
            </a:r>
            <a:r>
              <a:rPr lang="ko-KR" altLang="en-US" dirty="0"/>
              <a:t>(0.1)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3E043-2ECD-43DD-B302-16B3E9B96715}"/>
              </a:ext>
            </a:extLst>
          </p:cNvPr>
          <p:cNvSpPr txBox="1"/>
          <p:nvPr/>
        </p:nvSpPr>
        <p:spPr>
          <a:xfrm>
            <a:off x="838199" y="6169709"/>
            <a:ext cx="7839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apt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ko-KR" b="0" i="0" dirty="0">
                <a:solidFill>
                  <a:srgbClr val="137FB7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install python3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smbus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81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17504-F045-40E9-AD11-E5A7A77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해석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AB21B-192C-4A92-8611-2EE16A072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smbus</a:t>
            </a:r>
            <a:r>
              <a:rPr lang="en-US" altLang="ko-KR" dirty="0"/>
              <a:t> : I2C </a:t>
            </a:r>
            <a:r>
              <a:rPr lang="ko-KR" altLang="en-US" dirty="0"/>
              <a:t>버스 통신을 위해 </a:t>
            </a:r>
            <a:r>
              <a:rPr lang="en-US" altLang="ko-KR" dirty="0"/>
              <a:t>import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I2C </a:t>
            </a:r>
            <a:r>
              <a:rPr lang="ko-KR" altLang="en-US" dirty="0"/>
              <a:t>버스의 주소를 변수로 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A0: </a:t>
            </a:r>
            <a:r>
              <a:rPr lang="ko-KR" altLang="en-US" dirty="0"/>
              <a:t>첫 번째 아날로그 입력 핀 주소 </a:t>
            </a:r>
            <a:r>
              <a:rPr lang="en-US" altLang="ko-KR" dirty="0"/>
              <a:t>: 0x40</a:t>
            </a:r>
          </a:p>
          <a:p>
            <a:pPr marL="914400" lvl="2" indent="0">
              <a:buNone/>
            </a:pPr>
            <a:r>
              <a:rPr lang="ko-KR" altLang="en-US" dirty="0"/>
              <a:t>두 번째 </a:t>
            </a:r>
            <a:r>
              <a:rPr lang="en-US" altLang="ko-KR" dirty="0"/>
              <a:t>: 0x41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E04F194-8D72-4728-9F79-85DF81EF7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3477" y="1825625"/>
            <a:ext cx="4348065" cy="3909219"/>
          </a:xfrm>
        </p:spPr>
      </p:pic>
    </p:spTree>
    <p:extLst>
      <p:ext uri="{BB962C8B-B14F-4D97-AF65-F5344CB8AC3E}">
        <p14:creationId xmlns:p14="http://schemas.microsoft.com/office/powerpoint/2010/main" val="5291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5A909-DF1C-485C-9CE8-8DA2582E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D77EC-A099-4901-9599-A5B8EF0296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smbus.SMBus</a:t>
            </a:r>
            <a:r>
              <a:rPr lang="en-US" altLang="ko-KR" dirty="0"/>
              <a:t>(1)</a:t>
            </a:r>
            <a:r>
              <a:rPr lang="ko-KR" altLang="en-US" dirty="0"/>
              <a:t>을 실행하여 </a:t>
            </a:r>
            <a:r>
              <a:rPr lang="en-US" altLang="ko-KR" dirty="0"/>
              <a:t>I2C </a:t>
            </a:r>
            <a:r>
              <a:rPr lang="ko-KR" altLang="en-US" dirty="0"/>
              <a:t>인터페이스 디바이스 객체를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write_byte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()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함수를 이용하여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address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주소를 가지는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slave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장치에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A0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값을 전달합니다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read_byte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함수를 이용하여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address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주소를 가지는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slave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장치에 값을 가져온다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3A31E9-08C5-4D89-A6DE-31F592D7B1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194488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6CF92-6FA4-4DD1-8EDA-24ED6D33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85B8F-AF2C-47E5-81F7-D62D6FA3E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solidFill>
                  <a:srgbClr val="303030"/>
                </a:solidFill>
                <a:effectLst/>
                <a:latin typeface="KoPub Dotum"/>
                <a:hlinkClick r:id="rId2"/>
              </a:rPr>
              <a:t>https://gudgud.tistory.com/28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61784F9-5375-4C2F-B39B-5CCF4EADCA4B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4226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https://kocoafab.cc/tutorial/view/526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https://learn.sunfounder.com/category/davinci-kit-for-raspberry-pi/</a:t>
            </a:r>
            <a:endParaRPr lang="en-US" altLang="ko-KR" dirty="0"/>
          </a:p>
          <a:p>
            <a:r>
              <a:rPr lang="en-US" altLang="ko-KR" dirty="0"/>
              <a:t>https://circuitdigest.com/microcontroller-projects/interfacing-pcf8591-adc-dac-module-with-raspberry-pi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22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6B782-4AA1-44B0-9B60-D965211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958E-B546-4E98-ABC9-A84DC0265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가변 저항 값만큼 </a:t>
            </a:r>
            <a:r>
              <a:rPr lang="en-US" altLang="ko-KR" dirty="0"/>
              <a:t>LED </a:t>
            </a:r>
            <a:r>
              <a:rPr lang="ko-KR" altLang="en-US" dirty="0"/>
              <a:t>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83B34-85C7-4C57-9BB4-F8985045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540809"/>
            <a:ext cx="10806404" cy="4351338"/>
          </a:xfrm>
        </p:spPr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0~100 </a:t>
            </a:r>
            <a:r>
              <a:rPr lang="ko-KR" altLang="en-US" dirty="0"/>
              <a:t>사이 값이면 빨간색 </a:t>
            </a:r>
            <a:r>
              <a:rPr lang="en-US" altLang="ko-KR" dirty="0"/>
              <a:t>LED, 100~500 </a:t>
            </a:r>
            <a:r>
              <a:rPr lang="ko-KR" altLang="en-US" dirty="0"/>
              <a:t>사이면 파란색 </a:t>
            </a:r>
            <a:r>
              <a:rPr lang="en-US" altLang="ko-KR" dirty="0"/>
              <a:t>LED </a:t>
            </a:r>
            <a:r>
              <a:rPr lang="ko-KR" altLang="en-US" dirty="0"/>
              <a:t>등 경계 값은 자유</a:t>
            </a:r>
            <a:r>
              <a:rPr lang="en-US" altLang="ko-KR" dirty="0"/>
              <a:t>, </a:t>
            </a:r>
            <a:r>
              <a:rPr lang="ko-KR" altLang="en-US" dirty="0"/>
              <a:t>단</a:t>
            </a:r>
            <a:r>
              <a:rPr lang="en-US" altLang="ko-KR" dirty="0"/>
              <a:t> 3 </a:t>
            </a:r>
            <a:r>
              <a:rPr lang="ko-KR" altLang="en-US" dirty="0"/>
              <a:t>개의 </a:t>
            </a:r>
            <a:r>
              <a:rPr lang="en-US" altLang="ko-KR" dirty="0"/>
              <a:t>LED </a:t>
            </a:r>
            <a:r>
              <a:rPr lang="ko-KR" altLang="en-US" dirty="0"/>
              <a:t>사용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2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31F3D1-9F17-4EFE-991D-0A0846E5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 입력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2700A-FA59-4695-9EB9-483DD7F6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164"/>
            <a:ext cx="10022633" cy="4351338"/>
          </a:xfrm>
        </p:spPr>
        <p:txBody>
          <a:bodyPr/>
          <a:lstStyle/>
          <a:p>
            <a:r>
              <a:rPr lang="ko-KR" altLang="en-US" dirty="0"/>
              <a:t>스위치 입력은 버튼 같은 것을 눌렀을 때</a:t>
            </a:r>
            <a:r>
              <a:rPr lang="en-US" altLang="ko-KR" dirty="0"/>
              <a:t>, </a:t>
            </a:r>
            <a:r>
              <a:rPr lang="ko-KR" altLang="en-US" dirty="0"/>
              <a:t>컨트롤러가 그 입력을 알아차리고 </a:t>
            </a:r>
            <a:r>
              <a:rPr lang="en-US" altLang="ko-KR" dirty="0"/>
              <a:t>LED</a:t>
            </a:r>
            <a:r>
              <a:rPr lang="ko-KR" altLang="en-US" dirty="0"/>
              <a:t>를 키고 끄거나 어떠한 작업을 수행할 수 있도록 해주기 위해 설계하는 대표적인 입력 장치이다 </a:t>
            </a:r>
            <a:r>
              <a:rPr lang="en-US" altLang="ko-KR" dirty="0"/>
              <a:t>(</a:t>
            </a:r>
            <a:r>
              <a:rPr lang="ko-KR" altLang="en-US" dirty="0"/>
              <a:t>버튼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 descr="5. [Tutorial] 아두이노 스위치 회로와 동작 설명">
            <a:extLst>
              <a:ext uri="{FF2B5EF4-FFF2-40B4-BE49-F238E27FC236}">
                <a16:creationId xmlns:a16="http://schemas.microsoft.com/office/drawing/2014/main" id="{316C6A66-86CD-4CFE-BA05-163780E4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9" y="695957"/>
            <a:ext cx="6188465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8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669B-57B2-4FD1-8841-E6199629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플로팅</a:t>
            </a:r>
            <a:r>
              <a:rPr lang="ko-KR" altLang="en-US" dirty="0"/>
              <a:t> 현상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D3B33-4316-4FC4-A12A-CF5DD7BB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4404" cy="4351338"/>
          </a:xfrm>
        </p:spPr>
        <p:txBody>
          <a:bodyPr/>
          <a:lstStyle/>
          <a:p>
            <a:r>
              <a:rPr lang="ko-KR" altLang="en-US" dirty="0" err="1"/>
              <a:t>플로팅</a:t>
            </a:r>
            <a:r>
              <a:rPr lang="ko-KR" altLang="en-US" dirty="0"/>
              <a:t> </a:t>
            </a:r>
            <a:r>
              <a:rPr lang="en-US" altLang="ko-KR" dirty="0"/>
              <a:t>(floating) : </a:t>
            </a:r>
            <a:r>
              <a:rPr lang="ko-KR" altLang="en-US" dirty="0"/>
              <a:t>신호가 </a:t>
            </a:r>
            <a:r>
              <a:rPr lang="en-US" altLang="ko-KR" dirty="0"/>
              <a:t>0(LOW)</a:t>
            </a:r>
            <a:r>
              <a:rPr lang="ko-KR" altLang="en-US" dirty="0"/>
              <a:t>과 </a:t>
            </a:r>
            <a:r>
              <a:rPr lang="en-US" altLang="ko-KR" dirty="0"/>
              <a:t>1(HIGH)</a:t>
            </a:r>
            <a:r>
              <a:rPr lang="ko-KR" altLang="en-US" dirty="0"/>
              <a:t>사이에</a:t>
            </a:r>
            <a:r>
              <a:rPr lang="en-US" altLang="ko-KR" dirty="0"/>
              <a:t> </a:t>
            </a:r>
            <a:r>
              <a:rPr lang="ko-KR" altLang="en-US" dirty="0"/>
              <a:t>애매한 위치에 떠 있기 때문에 발생하는 경우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IO</a:t>
            </a:r>
            <a:r>
              <a:rPr lang="ko-KR" altLang="en-US" dirty="0"/>
              <a:t>핀으로 들어가는 신호는 </a:t>
            </a:r>
            <a:r>
              <a:rPr lang="en-US" altLang="ko-KR" dirty="0"/>
              <a:t>HIGH</a:t>
            </a:r>
            <a:r>
              <a:rPr lang="ko-KR" altLang="en-US" dirty="0"/>
              <a:t>일지 </a:t>
            </a:r>
            <a:r>
              <a:rPr lang="en-US" altLang="ko-KR" dirty="0"/>
              <a:t>LOW</a:t>
            </a:r>
            <a:r>
              <a:rPr lang="ko-KR" altLang="en-US" dirty="0"/>
              <a:t>일지 알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D79140-2F44-435E-A09E-EC017C0A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61" y="1728787"/>
            <a:ext cx="4179239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5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85984-B233-49D2-92A0-54BE4FE8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 업 저항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1CE16-06BF-4E8D-9880-335446BE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풀업</a:t>
            </a:r>
            <a:r>
              <a:rPr lang="ko-KR" altLang="en-US" dirty="0"/>
              <a:t> 저항</a:t>
            </a:r>
            <a:r>
              <a:rPr lang="en-US" altLang="ko-KR" dirty="0"/>
              <a:t>(Pull-up)</a:t>
            </a:r>
            <a:r>
              <a:rPr lang="ko-KR" altLang="en-US" dirty="0"/>
              <a:t>이란 저항을 </a:t>
            </a:r>
            <a:r>
              <a:rPr lang="ko-KR" altLang="en-US" dirty="0" err="1"/>
              <a:t>전원쪽에</a:t>
            </a:r>
            <a:r>
              <a:rPr lang="ko-KR" altLang="en-US" dirty="0"/>
              <a:t> 붙여줘서</a:t>
            </a:r>
            <a:r>
              <a:rPr lang="en-US" altLang="ko-KR" dirty="0"/>
              <a:t>, </a:t>
            </a:r>
            <a:r>
              <a:rPr lang="ko-KR" altLang="en-US" dirty="0" err="1"/>
              <a:t>플로팅</a:t>
            </a:r>
            <a:r>
              <a:rPr lang="ko-KR" altLang="en-US" dirty="0"/>
              <a:t> 현상을 해결하는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5F1DCA-18A7-4758-AF50-AED03CC3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45" y="2900824"/>
            <a:ext cx="3616566" cy="220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464AC39-300D-4FCD-B395-E9F52BB3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90" y="2796649"/>
            <a:ext cx="3616566" cy="21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E7E2B-9276-4F59-BA21-FAE958179DCA}"/>
              </a:ext>
            </a:extLst>
          </p:cNvPr>
          <p:cNvSpPr txBox="1"/>
          <p:nvPr/>
        </p:nvSpPr>
        <p:spPr>
          <a:xfrm>
            <a:off x="838200" y="5569545"/>
            <a:ext cx="4722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스위치가 </a:t>
            </a:r>
            <a:r>
              <a:rPr lang="ko-KR" altLang="en-US" b="1" i="0" dirty="0" err="1">
                <a:solidFill>
                  <a:srgbClr val="353A3D"/>
                </a:solidFill>
                <a:effectLst/>
                <a:latin typeface="Noto Sans KR"/>
              </a:rPr>
              <a:t>열려있기</a:t>
            </a:r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 때문에 전류는 </a:t>
            </a:r>
            <a:r>
              <a:rPr lang="en-US" altLang="ko-KR" b="1" i="0" dirty="0">
                <a:solidFill>
                  <a:srgbClr val="353A3D"/>
                </a:solidFill>
                <a:effectLst/>
                <a:latin typeface="Noto Sans KR"/>
              </a:rPr>
              <a:t>GND</a:t>
            </a:r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가 아닌 </a:t>
            </a:r>
            <a:r>
              <a:rPr lang="ko-KR" altLang="en-US" b="1" i="0" dirty="0" err="1">
                <a:solidFill>
                  <a:srgbClr val="353A3D"/>
                </a:solidFill>
                <a:effectLst/>
                <a:latin typeface="Noto Sans KR"/>
              </a:rPr>
              <a:t>입출력핀으로</a:t>
            </a:r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 흐르게 되고 따라서 </a:t>
            </a:r>
            <a:r>
              <a:rPr lang="ko-KR" altLang="en-US" b="1" i="0" dirty="0" err="1">
                <a:solidFill>
                  <a:srgbClr val="353A3D"/>
                </a:solidFill>
                <a:effectLst/>
                <a:latin typeface="Noto Sans KR"/>
              </a:rPr>
              <a:t>입출력핀에서는</a:t>
            </a:r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 </a:t>
            </a:r>
            <a:r>
              <a:rPr lang="en-US" altLang="ko-KR" b="1" i="0" dirty="0">
                <a:solidFill>
                  <a:srgbClr val="353A3D"/>
                </a:solidFill>
                <a:effectLst/>
                <a:latin typeface="Noto Sans KR"/>
              </a:rPr>
              <a:t>1(HIGH)</a:t>
            </a:r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의 값을 읽을 수 있습니다</a:t>
            </a:r>
            <a:r>
              <a:rPr lang="en-US" altLang="ko-KR" b="1" i="0" dirty="0">
                <a:solidFill>
                  <a:srgbClr val="353A3D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6CE72-B6C9-450A-8B4F-CDB6874FE92C}"/>
              </a:ext>
            </a:extLst>
          </p:cNvPr>
          <p:cNvSpPr txBox="1"/>
          <p:nvPr/>
        </p:nvSpPr>
        <p:spPr>
          <a:xfrm>
            <a:off x="6096000" y="5224781"/>
            <a:ext cx="48845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53A3D"/>
                </a:solidFill>
                <a:effectLst/>
                <a:latin typeface="Noto Sans KR"/>
              </a:rPr>
              <a:t>GND</a:t>
            </a:r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는 모든 전류가 도착하는 전압이 가장 낮은 지점이기 때문에 모든 전류는 </a:t>
            </a:r>
            <a:r>
              <a:rPr lang="en-US" altLang="ko-KR" b="1" i="0" dirty="0">
                <a:solidFill>
                  <a:srgbClr val="353A3D"/>
                </a:solidFill>
                <a:effectLst/>
                <a:latin typeface="Noto Sans KR"/>
              </a:rPr>
              <a:t>GND </a:t>
            </a:r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방향으로 흐르게 됩니다</a:t>
            </a:r>
            <a:r>
              <a:rPr lang="en-US" altLang="ko-KR" b="1" i="0" dirty="0">
                <a:solidFill>
                  <a:srgbClr val="353A3D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rgbClr val="8F8E8E"/>
              </a:solidFill>
              <a:effectLst/>
              <a:latin typeface="Noto Sans KR"/>
            </a:endParaRPr>
          </a:p>
          <a:p>
            <a:pPr algn="l"/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따라서 </a:t>
            </a:r>
            <a:r>
              <a:rPr lang="ko-KR" altLang="en-US" b="1" i="0" dirty="0" err="1">
                <a:solidFill>
                  <a:srgbClr val="353A3D"/>
                </a:solidFill>
                <a:effectLst/>
                <a:latin typeface="Noto Sans KR"/>
              </a:rPr>
              <a:t>입출력핀에</a:t>
            </a:r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 흐르는 전류가 없기 때문에 이때는 </a:t>
            </a:r>
            <a:r>
              <a:rPr lang="en-US" altLang="ko-KR" b="1" i="0" dirty="0">
                <a:solidFill>
                  <a:srgbClr val="353A3D"/>
                </a:solidFill>
                <a:effectLst/>
                <a:latin typeface="Noto Sans KR"/>
              </a:rPr>
              <a:t>0(LOW)</a:t>
            </a:r>
            <a:r>
              <a:rPr lang="ko-KR" altLang="en-US" b="1" i="0" dirty="0">
                <a:solidFill>
                  <a:srgbClr val="353A3D"/>
                </a:solidFill>
                <a:effectLst/>
                <a:latin typeface="Noto Sans KR"/>
              </a:rPr>
              <a:t>가 출력 됩니다</a:t>
            </a:r>
            <a:r>
              <a:rPr lang="en-US" altLang="ko-KR" b="1" i="0" dirty="0">
                <a:solidFill>
                  <a:srgbClr val="353A3D"/>
                </a:solidFill>
                <a:effectLst/>
                <a:latin typeface="Noto Sans KR"/>
              </a:rPr>
              <a:t>. </a:t>
            </a:r>
            <a:endParaRPr lang="ko-KR" altLang="en-US" b="0" i="0" dirty="0">
              <a:solidFill>
                <a:srgbClr val="8F8E8E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8846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042C8-5AAA-4914-80DE-4B07B399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 다운 저항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616A4-FA22-4A16-A7D9-AA200251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풀다운은 풀업과 반대로 저항이 </a:t>
            </a:r>
            <a:r>
              <a:rPr lang="en-US" altLang="ko-KR"/>
              <a:t>VCC</a:t>
            </a:r>
            <a:r>
              <a:rPr lang="ko-KR" altLang="en-US"/>
              <a:t>가 아닌 </a:t>
            </a:r>
            <a:r>
              <a:rPr lang="en-US" altLang="ko-KR"/>
              <a:t>GND</a:t>
            </a:r>
            <a:r>
              <a:rPr lang="ko-KR" altLang="en-US"/>
              <a:t>쪽에 달려있습니다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672A18-D9B7-42E5-A7D0-455E3E85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68" y="2918635"/>
            <a:ext cx="3041391" cy="21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446A9E-68B1-4312-B159-1610B8C5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843365"/>
            <a:ext cx="3041391" cy="217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2D7111-742B-4CC9-B062-877CE0F6BBF4}"/>
              </a:ext>
            </a:extLst>
          </p:cNvPr>
          <p:cNvSpPr txBox="1"/>
          <p:nvPr/>
        </p:nvSpPr>
        <p:spPr>
          <a:xfrm>
            <a:off x="838200" y="5244761"/>
            <a:ext cx="43661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스위치가 </a:t>
            </a:r>
            <a:r>
              <a:rPr lang="ko-KR" altLang="en-US" dirty="0" err="1"/>
              <a:t>열려있게</a:t>
            </a:r>
            <a:r>
              <a:rPr lang="ko-KR" altLang="en-US" dirty="0"/>
              <a:t> 되면 </a:t>
            </a:r>
            <a:r>
              <a:rPr lang="en-US" altLang="ko-KR" dirty="0"/>
              <a:t>VCC</a:t>
            </a:r>
            <a:r>
              <a:rPr lang="ko-KR" altLang="en-US" dirty="0"/>
              <a:t>와 회로는 단절되기 때문에 </a:t>
            </a:r>
            <a:r>
              <a:rPr lang="ko-KR" altLang="en-US" dirty="0" err="1"/>
              <a:t>입출력핀에서</a:t>
            </a:r>
            <a:r>
              <a:rPr lang="ko-KR" altLang="en-US" dirty="0"/>
              <a:t> 흐르는 전류는 </a:t>
            </a:r>
            <a:r>
              <a:rPr lang="en-US" altLang="ko-KR" dirty="0"/>
              <a:t>GND</a:t>
            </a:r>
            <a:r>
              <a:rPr lang="ko-KR" altLang="en-US" dirty="0"/>
              <a:t>로 향하게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입출력핀에는</a:t>
            </a:r>
            <a:r>
              <a:rPr lang="ko-KR" altLang="en-US" dirty="0"/>
              <a:t> </a:t>
            </a:r>
            <a:r>
              <a:rPr lang="en-US" altLang="ko-KR" dirty="0"/>
              <a:t>0(LOW)</a:t>
            </a:r>
            <a:r>
              <a:rPr lang="ko-KR" altLang="en-US" dirty="0"/>
              <a:t>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03924-894E-4A47-AD35-2C408C12948B}"/>
              </a:ext>
            </a:extLst>
          </p:cNvPr>
          <p:cNvSpPr txBox="1"/>
          <p:nvPr/>
        </p:nvSpPr>
        <p:spPr>
          <a:xfrm>
            <a:off x="5289193" y="5244761"/>
            <a:ext cx="6092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GND</a:t>
            </a:r>
            <a:r>
              <a:rPr lang="ko-KR" altLang="en-US" dirty="0"/>
              <a:t>부분에 설치된 저항으로 인해 전류는 </a:t>
            </a:r>
            <a:r>
              <a:rPr lang="en-US" altLang="ko-KR" dirty="0"/>
              <a:t>GND</a:t>
            </a:r>
            <a:r>
              <a:rPr lang="ko-KR" altLang="en-US" dirty="0"/>
              <a:t>로 흐르지 못하고 </a:t>
            </a:r>
            <a:r>
              <a:rPr lang="ko-KR" altLang="en-US" dirty="0" err="1"/>
              <a:t>입출력핀으로</a:t>
            </a:r>
            <a:r>
              <a:rPr lang="ko-KR" altLang="en-US" dirty="0"/>
              <a:t> 흐르게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입출력핀에서는</a:t>
            </a:r>
            <a:r>
              <a:rPr lang="ko-KR" altLang="en-US" dirty="0"/>
              <a:t> </a:t>
            </a:r>
            <a:r>
              <a:rPr lang="en-US" altLang="ko-KR" dirty="0"/>
              <a:t>1(HIGH)</a:t>
            </a:r>
            <a:r>
              <a:rPr lang="ko-KR" altLang="en-US" dirty="0"/>
              <a:t>이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7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C773-06B0-41B3-8D87-E88269C7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54DEC8-09EA-4206-92B5-AF588D725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935" y="1881608"/>
            <a:ext cx="5090065" cy="4351338"/>
          </a:xfrm>
        </p:spPr>
      </p:pic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E0707799-5A39-4F7B-890B-3305F907F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9" t="45103" r="29586" b="33024"/>
          <a:stretch/>
        </p:blipFill>
        <p:spPr>
          <a:xfrm>
            <a:off x="6096000" y="1881608"/>
            <a:ext cx="5660937" cy="37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3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CDBCC-FABE-4D48-857A-89EBF396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5D9D83F-DF53-40C7-BC3B-A82DB018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598" y="687290"/>
            <a:ext cx="98360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import </a:t>
            </a:r>
            <a:r>
              <a:rPr lang="en-US" altLang="ko-KR" sz="2400" dirty="0" err="1"/>
              <a:t>RPi.GPIO</a:t>
            </a:r>
            <a:r>
              <a:rPr lang="en-US" altLang="ko-KR" sz="2400" dirty="0"/>
              <a:t> as GPIO</a:t>
            </a:r>
          </a:p>
          <a:p>
            <a:pPr marL="0" indent="0">
              <a:buNone/>
            </a:pPr>
            <a:r>
              <a:rPr lang="en-US" altLang="ko-KR" sz="2400" dirty="0"/>
              <a:t>from time import sleep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led = 17</a:t>
            </a:r>
          </a:p>
          <a:p>
            <a:pPr marL="0" indent="0">
              <a:buNone/>
            </a:pPr>
            <a:r>
              <a:rPr lang="en-US" altLang="ko-KR" sz="2400" dirty="0"/>
              <a:t>switch = 18</a:t>
            </a:r>
          </a:p>
          <a:p>
            <a:pPr marL="0" indent="0">
              <a:buNone/>
            </a:pPr>
            <a:r>
              <a:rPr lang="en-US" altLang="ko-KR" sz="2400" dirty="0"/>
              <a:t>state = True</a:t>
            </a:r>
          </a:p>
          <a:p>
            <a:pPr marL="0" indent="0">
              <a:buNone/>
            </a:pPr>
            <a:r>
              <a:rPr lang="en-US" altLang="ko-KR" sz="2400" dirty="0"/>
              <a:t>def setup():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GPIO.setmode</a:t>
            </a:r>
            <a:r>
              <a:rPr lang="en-US" altLang="ko-KR" sz="2400" dirty="0"/>
              <a:t>(GPIO.BCM)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GPIO.setup</a:t>
            </a:r>
            <a:r>
              <a:rPr lang="en-US" altLang="ko-KR" sz="2400" dirty="0"/>
              <a:t>(17,GPIO.OUT,initial=GPIO.HIGH)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GPIO.setup</a:t>
            </a:r>
            <a:r>
              <a:rPr lang="en-US" altLang="ko-KR" sz="2400" dirty="0"/>
              <a:t>(18,GPIO.IN)</a:t>
            </a:r>
          </a:p>
        </p:txBody>
      </p:sp>
    </p:spTree>
    <p:extLst>
      <p:ext uri="{BB962C8B-B14F-4D97-AF65-F5344CB8AC3E}">
        <p14:creationId xmlns:p14="http://schemas.microsoft.com/office/powerpoint/2010/main" val="226890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B7901-28C9-4242-88F7-40B0122A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365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/>
              <a:t>def </a:t>
            </a:r>
            <a:r>
              <a:rPr lang="en-US" altLang="ko-KR" sz="2800" dirty="0" err="1"/>
              <a:t>swLed</a:t>
            </a:r>
            <a:r>
              <a:rPr lang="en-US" altLang="ko-KR" sz="2800" dirty="0"/>
              <a:t>(</a:t>
            </a:r>
            <a:r>
              <a:rPr lang="en-US" altLang="ko-KR" sz="2800" dirty="0" err="1"/>
              <a:t>ev</a:t>
            </a:r>
            <a:r>
              <a:rPr lang="en-US" altLang="ko-KR" sz="2800" dirty="0"/>
              <a:t>=None):</a:t>
            </a:r>
          </a:p>
          <a:p>
            <a:pPr marL="0" indent="0">
              <a:buNone/>
            </a:pPr>
            <a:r>
              <a:rPr lang="en-US" altLang="ko-KR" sz="2800" dirty="0"/>
              <a:t>    global state</a:t>
            </a:r>
          </a:p>
          <a:p>
            <a:pPr marL="0" indent="0">
              <a:buNone/>
            </a:pPr>
            <a:r>
              <a:rPr lang="en-US" altLang="ko-KR" sz="2800" dirty="0"/>
              <a:t>    state = not state</a:t>
            </a:r>
          </a:p>
          <a:p>
            <a:pPr marL="0" indent="0">
              <a:buNone/>
            </a:pPr>
            <a:r>
              <a:rPr lang="en-US" altLang="ko-KR" sz="2800" dirty="0"/>
              <a:t>    </a:t>
            </a:r>
            <a:r>
              <a:rPr lang="en-US" altLang="ko-KR" sz="2800" dirty="0" err="1"/>
              <a:t>GPIO.output</a:t>
            </a:r>
            <a:r>
              <a:rPr lang="en-US" altLang="ko-KR" sz="2800" dirty="0"/>
              <a:t>(17,state)</a:t>
            </a:r>
          </a:p>
          <a:p>
            <a:pPr marL="0" indent="0">
              <a:buNone/>
            </a:pPr>
            <a:r>
              <a:rPr lang="en-US" altLang="ko-KR" sz="2800" dirty="0"/>
              <a:t>    if state:</a:t>
            </a:r>
          </a:p>
          <a:p>
            <a:pPr marL="0" indent="0">
              <a:buNone/>
            </a:pPr>
            <a:r>
              <a:rPr lang="en-US" altLang="ko-KR" sz="2800" dirty="0"/>
              <a:t>        print("led on")</a:t>
            </a:r>
          </a:p>
          <a:p>
            <a:pPr marL="0" indent="0">
              <a:buNone/>
            </a:pPr>
            <a:r>
              <a:rPr lang="en-US" altLang="ko-KR" sz="2800" dirty="0"/>
              <a:t>    else :</a:t>
            </a:r>
          </a:p>
          <a:p>
            <a:pPr marL="0" indent="0">
              <a:buNone/>
            </a:pPr>
            <a:r>
              <a:rPr lang="en-US" altLang="ko-KR" sz="2800" dirty="0"/>
              <a:t>        print("led off")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23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930</Words>
  <Application>Microsoft Office PowerPoint</Application>
  <PresentationFormat>와이드스크린</PresentationFormat>
  <Paragraphs>123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Arial Unicode MS</vt:lpstr>
      <vt:lpstr>Helvetica Neue</vt:lpstr>
      <vt:lpstr>KoPub Dotum</vt:lpstr>
      <vt:lpstr>Noto Sans KR</vt:lpstr>
      <vt:lpstr>맑은 고딕</vt:lpstr>
      <vt:lpstr>Arial</vt:lpstr>
      <vt:lpstr>Calibri</vt:lpstr>
      <vt:lpstr>Roboto</vt:lpstr>
      <vt:lpstr>Source Code Pro</vt:lpstr>
      <vt:lpstr>Office 테마</vt:lpstr>
      <vt:lpstr>IoT 2강</vt:lpstr>
      <vt:lpstr>Chapter 2 라즈베리파이 입력</vt:lpstr>
      <vt:lpstr>스위치 입력</vt:lpstr>
      <vt:lpstr>플로팅 현상</vt:lpstr>
      <vt:lpstr>풀 업 저항</vt:lpstr>
      <vt:lpstr>풀 다운 저항</vt:lpstr>
      <vt:lpstr>회로</vt:lpstr>
      <vt:lpstr>코드</vt:lpstr>
      <vt:lpstr>PowerPoint 프레젠테이션</vt:lpstr>
      <vt:lpstr>PowerPoint 프레젠테이션</vt:lpstr>
      <vt:lpstr>코드 설명</vt:lpstr>
      <vt:lpstr>코드 설명</vt:lpstr>
      <vt:lpstr>코드 설명</vt:lpstr>
      <vt:lpstr>바운스 현상</vt:lpstr>
      <vt:lpstr>아날로그 신호 입력받기</vt:lpstr>
      <vt:lpstr>I2C 통신</vt:lpstr>
      <vt:lpstr>I2C 통신</vt:lpstr>
      <vt:lpstr>I2C 통신 하기</vt:lpstr>
      <vt:lpstr>I2C 통신 하기</vt:lpstr>
      <vt:lpstr>회로</vt:lpstr>
      <vt:lpstr>코드</vt:lpstr>
      <vt:lpstr>코드 해석</vt:lpstr>
      <vt:lpstr>코드 해석</vt:lpstr>
      <vt:lpstr>참조</vt:lpstr>
      <vt:lpstr>실습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taehoon</cp:lastModifiedBy>
  <cp:revision>101</cp:revision>
  <dcterms:created xsi:type="dcterms:W3CDTF">2020-11-03T10:59:29Z</dcterms:created>
  <dcterms:modified xsi:type="dcterms:W3CDTF">2021-11-12T07:36:17Z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