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01" r:id="rId5"/>
    <p:sldId id="328" r:id="rId6"/>
    <p:sldId id="358" r:id="rId7"/>
    <p:sldId id="356" r:id="rId8"/>
    <p:sldId id="361" r:id="rId9"/>
    <p:sldId id="359" r:id="rId10"/>
    <p:sldId id="348" r:id="rId11"/>
    <p:sldId id="360" r:id="rId12"/>
    <p:sldId id="349" r:id="rId13"/>
    <p:sldId id="357" r:id="rId14"/>
    <p:sldId id="350" r:id="rId15"/>
    <p:sldId id="351" r:id="rId16"/>
    <p:sldId id="352" r:id="rId17"/>
    <p:sldId id="353" r:id="rId18"/>
    <p:sldId id="354" r:id="rId19"/>
    <p:sldId id="364" r:id="rId20"/>
    <p:sldId id="365" r:id="rId21"/>
    <p:sldId id="363" r:id="rId22"/>
    <p:sldId id="369" r:id="rId23"/>
    <p:sldId id="378" r:id="rId24"/>
    <p:sldId id="370" r:id="rId25"/>
    <p:sldId id="366" r:id="rId26"/>
    <p:sldId id="367" r:id="rId27"/>
    <p:sldId id="368" r:id="rId28"/>
    <p:sldId id="371" r:id="rId29"/>
    <p:sldId id="373" r:id="rId30"/>
    <p:sldId id="374" r:id="rId31"/>
    <p:sldId id="377" r:id="rId32"/>
    <p:sldId id="375" r:id="rId33"/>
    <p:sldId id="376" r:id="rId34"/>
    <p:sldId id="379" r:id="rId35"/>
    <p:sldId id="372" r:id="rId36"/>
    <p:sldId id="380" r:id="rId37"/>
    <p:sldId id="33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154"/>
    </p:cViewPr>
  </p:sorterViewPr>
  <p:notesViewPr>
    <p:cSldViewPr snapToGrid="0">
      <p:cViewPr varScale="1">
        <p:scale>
          <a:sx n="63" d="100"/>
          <a:sy n="63" d="100"/>
        </p:scale>
        <p:origin x="12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AF8B2B-B82D-4C05-95DD-F10274BEDD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142846-75B5-4B01-A342-CE11080B2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C5D3-FF41-4D11-B5ED-6A123310756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B7D4FA-6561-48A3-B6A0-82DB33B3E2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80917-627E-4A85-B6D3-95655263FA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41EA5-E818-41D4-8823-6A111E684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18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4%91%EC%95%99%EC%B2%98%EB%A6%AC%EC%9E%A5%EC%B9%98" TargetMode="Externa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AIoT/IoT.git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526" TargetMode="External"/><Relationship Id="rId2" Type="http://schemas.openxmlformats.org/officeDocument/2006/relationships/hyperlink" Target="https://gudgud.tistory.com/28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sunfounder.com/category/davinci-kit-for-raspberry-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 3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8A88397-4263-419B-B3BF-DEE9CE1EC3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1037"/>
            <a:ext cx="6141098" cy="51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88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067F-905A-4491-9489-107FBD7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센서로부터 값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7D429-B06B-49D6-80AE-4DAC5C1F5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7196" cy="4351338"/>
          </a:xfrm>
        </p:spPr>
        <p:txBody>
          <a:bodyPr/>
          <a:lstStyle/>
          <a:p>
            <a:r>
              <a:rPr lang="ko-KR" altLang="en-US"/>
              <a:t>이번에는 조도센서와 가변저항을 같이 입력 받아 볼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76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B78583A-098E-4FE4-95E1-77088D82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</a:t>
            </a:r>
          </a:p>
        </p:txBody>
      </p:sp>
      <p:pic>
        <p:nvPicPr>
          <p:cNvPr id="1026" name="Picture 2" descr="Circuit Diagram for PCF8591 ADC/DAC Analog Digital Converter Module with Raspberry Pi">
            <a:extLst>
              <a:ext uri="{FF2B5EF4-FFF2-40B4-BE49-F238E27FC236}">
                <a16:creationId xmlns:a16="http://schemas.microsoft.com/office/drawing/2014/main" id="{480C8D78-A0D2-4276-8F0B-07FCD94A39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7367" y="1825625"/>
            <a:ext cx="37032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5B7D2FA-E4CA-49F5-80BC-3223AC65BE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기존 가변저항 회로에 </a:t>
            </a:r>
            <a:r>
              <a:rPr lang="en-US" altLang="ko-KR" dirty="0"/>
              <a:t>PCF8591 </a:t>
            </a:r>
            <a:r>
              <a:rPr lang="ko-KR" altLang="en-US" dirty="0"/>
              <a:t>모듈 </a:t>
            </a:r>
            <a:r>
              <a:rPr lang="en-US" altLang="ko-KR" dirty="0"/>
              <a:t>AIN2</a:t>
            </a:r>
            <a:r>
              <a:rPr lang="ko-KR" altLang="en-US" dirty="0"/>
              <a:t>핀에다가 조도센서 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5V</a:t>
            </a:r>
            <a:r>
              <a:rPr lang="ko-KR" altLang="en-US" dirty="0"/>
              <a:t>에 </a:t>
            </a:r>
            <a:r>
              <a:rPr lang="en-US" altLang="ko-KR" dirty="0"/>
              <a:t>10K</a:t>
            </a:r>
            <a:r>
              <a:rPr lang="ko-KR" altLang="en-US" dirty="0"/>
              <a:t>옴 저항을 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조도센서와 저항 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조도센서와 </a:t>
            </a:r>
            <a:r>
              <a:rPr lang="en-US" altLang="ko-KR" dirty="0"/>
              <a:t>GND</a:t>
            </a: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89463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67F2-DF13-42F7-950B-F05153E1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5DF29-B338-47B0-A0AC-6D5B0BE941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smbus</a:t>
            </a:r>
            <a:endParaRPr lang="en-US" altLang="ko-KR" dirty="0"/>
          </a:p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address = 0x48</a:t>
            </a:r>
          </a:p>
          <a:p>
            <a:r>
              <a:rPr lang="en-US" altLang="ko-KR" dirty="0"/>
              <a:t>A0 = 0x40</a:t>
            </a:r>
          </a:p>
          <a:p>
            <a:r>
              <a:rPr lang="en-US" altLang="ko-KR" dirty="0"/>
              <a:t>A1 = 0x41</a:t>
            </a:r>
          </a:p>
          <a:p>
            <a:r>
              <a:rPr lang="en-US" altLang="ko-KR" dirty="0"/>
              <a:t>bus = </a:t>
            </a:r>
            <a:r>
              <a:rPr lang="en-US" altLang="ko-KR" dirty="0" err="1"/>
              <a:t>smbus.SMBus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bus.write_byte</a:t>
            </a:r>
            <a:r>
              <a:rPr lang="en-US" altLang="ko-KR" dirty="0"/>
              <a:t>(address,A0)</a:t>
            </a:r>
          </a:p>
          <a:p>
            <a:r>
              <a:rPr lang="en-US" altLang="ko-KR" dirty="0"/>
              <a:t>    value = </a:t>
            </a:r>
            <a:r>
              <a:rPr lang="en-US" altLang="ko-KR" dirty="0" err="1"/>
              <a:t>bus.read_byte</a:t>
            </a:r>
            <a:r>
              <a:rPr lang="en-US" altLang="ko-KR" dirty="0"/>
              <a:t>(address)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bus.write_byte</a:t>
            </a:r>
            <a:r>
              <a:rPr lang="en-US" altLang="ko-KR" dirty="0"/>
              <a:t>(address,A1)</a:t>
            </a:r>
          </a:p>
          <a:p>
            <a:r>
              <a:rPr lang="en-US" altLang="ko-KR" dirty="0"/>
              <a:t>    value2 = </a:t>
            </a:r>
            <a:r>
              <a:rPr lang="en-US" altLang="ko-KR" dirty="0" err="1"/>
              <a:t>bus.read_byte</a:t>
            </a:r>
            <a:r>
              <a:rPr lang="en-US" altLang="ko-KR" dirty="0"/>
              <a:t>(address)</a:t>
            </a:r>
          </a:p>
          <a:p>
            <a:r>
              <a:rPr lang="en-US" altLang="ko-KR" dirty="0"/>
              <a:t>    print('AIN0 = ',value)</a:t>
            </a:r>
          </a:p>
          <a:p>
            <a:r>
              <a:rPr lang="en-US" altLang="ko-KR" dirty="0"/>
              <a:t>    print('AIN1 = ',value2)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time.sleep</a:t>
            </a:r>
            <a:r>
              <a:rPr lang="en-US" altLang="ko-KR" dirty="0"/>
              <a:t>(0.1)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9C5A903-DC8C-4FCA-A69E-9434BC20B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173416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DF4D4-1BAB-4B5B-971D-C5AD8B37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2D02E-9CF0-4150-A71E-A0386E76A6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slave </a:t>
            </a:r>
            <a:r>
              <a:rPr lang="ko-KR" altLang="en-US" dirty="0"/>
              <a:t>장치 내 </a:t>
            </a:r>
            <a:r>
              <a:rPr lang="en-US" altLang="ko-KR" dirty="0"/>
              <a:t>A0</a:t>
            </a:r>
            <a:r>
              <a:rPr lang="ko-KR" altLang="en-US" dirty="0"/>
              <a:t>핀 레지스터 주소 </a:t>
            </a:r>
            <a:r>
              <a:rPr lang="en-US" altLang="ko-KR" dirty="0"/>
              <a:t>: A0</a:t>
            </a:r>
          </a:p>
          <a:p>
            <a:r>
              <a:rPr lang="en-US" altLang="ko-KR" dirty="0"/>
              <a:t>slave </a:t>
            </a:r>
            <a:r>
              <a:rPr lang="ko-KR" altLang="en-US" dirty="0"/>
              <a:t>장치 내 </a:t>
            </a:r>
            <a:r>
              <a:rPr lang="en-US" altLang="ko-KR" dirty="0"/>
              <a:t>A1</a:t>
            </a:r>
            <a:r>
              <a:rPr lang="ko-KR" altLang="en-US" dirty="0"/>
              <a:t>핀 레지스터 주소 </a:t>
            </a:r>
            <a:r>
              <a:rPr lang="en-US" altLang="ko-KR" dirty="0"/>
              <a:t>: A1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3624AD-D016-4221-AB05-4CE6D7D8A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106" y="1825624"/>
            <a:ext cx="4240569" cy="4351338"/>
          </a:xfrm>
        </p:spPr>
      </p:pic>
    </p:spTree>
    <p:extLst>
      <p:ext uri="{BB962C8B-B14F-4D97-AF65-F5344CB8AC3E}">
        <p14:creationId xmlns:p14="http://schemas.microsoft.com/office/powerpoint/2010/main" val="375431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1A808-868F-4767-A893-394052FB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2B7E3-C2E0-41EA-9959-B65C1FD1F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bus.write_byte</a:t>
            </a:r>
            <a:r>
              <a:rPr lang="en-US" altLang="ko-KR" dirty="0"/>
              <a:t>(address,A0):</a:t>
            </a:r>
          </a:p>
          <a:p>
            <a:pPr marL="457200" lvl="1" indent="0">
              <a:buNone/>
            </a:pPr>
            <a:r>
              <a:rPr lang="en-US" altLang="ko-KR" dirty="0"/>
              <a:t>A0 </a:t>
            </a:r>
            <a:r>
              <a:rPr lang="ko-KR" altLang="en-US" dirty="0"/>
              <a:t>값을 </a:t>
            </a:r>
            <a:r>
              <a:rPr lang="en-US" altLang="ko-KR" dirty="0"/>
              <a:t>slave</a:t>
            </a:r>
            <a:r>
              <a:rPr lang="ko-KR" altLang="en-US" dirty="0"/>
              <a:t>장치에 보냄</a:t>
            </a:r>
            <a:r>
              <a:rPr lang="en-US" altLang="ko-KR" dirty="0"/>
              <a:t>(A0 </a:t>
            </a:r>
            <a:r>
              <a:rPr lang="ko-KR" altLang="en-US" dirty="0"/>
              <a:t>주소를 가진 레지스터 값 읽기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bus.read_byte</a:t>
            </a:r>
            <a:r>
              <a:rPr lang="en-US" altLang="ko-KR" dirty="0"/>
              <a:t>(address): </a:t>
            </a:r>
          </a:p>
          <a:p>
            <a:pPr marL="457200" lvl="1" indent="0">
              <a:buNone/>
            </a:pPr>
            <a:r>
              <a:rPr lang="en-US" altLang="ko-KR" dirty="0"/>
              <a:t>address </a:t>
            </a:r>
            <a:r>
              <a:rPr lang="ko-KR" altLang="en-US" dirty="0"/>
              <a:t>주소를 가진 </a:t>
            </a:r>
            <a:r>
              <a:rPr lang="en-US" altLang="ko-KR" dirty="0"/>
              <a:t>slave</a:t>
            </a:r>
            <a:r>
              <a:rPr lang="ko-KR" altLang="en-US" dirty="0"/>
              <a:t>장치의 값 읽기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이것도 사용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600" dirty="0" err="1"/>
              <a:t>bus.read_byte_data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slaveAddress,slaveRegisterAddress</a:t>
            </a:r>
            <a:r>
              <a:rPr lang="en-US" altLang="ko-KR" sz="1600" dirty="0"/>
              <a:t>): </a:t>
            </a:r>
            <a:r>
              <a:rPr lang="en-US" altLang="ko-KR" sz="1600" dirty="0" err="1"/>
              <a:t>slaveAddress</a:t>
            </a:r>
            <a:r>
              <a:rPr lang="ko-KR" altLang="en-US" sz="1600" dirty="0"/>
              <a:t> 주소를 갖는 </a:t>
            </a:r>
            <a:r>
              <a:rPr lang="en-US" altLang="ko-KR" sz="1600" dirty="0"/>
              <a:t>slave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slaveRegisterAddress</a:t>
            </a:r>
            <a:r>
              <a:rPr lang="en-US" altLang="ko-KR" sz="1600" dirty="0"/>
              <a:t> </a:t>
            </a:r>
            <a:r>
              <a:rPr lang="ko-KR" altLang="en-US" sz="1600" dirty="0"/>
              <a:t>주소를 갖는 레지스터의 값을 읽음 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2E73D0-151A-458C-99F2-C482B99E1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5397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A0EA3-E975-47E9-B867-22B2C171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 segment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9E803D7-59F8-4272-9BF7-815F18960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603" y="1496219"/>
            <a:ext cx="5104454" cy="435133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59B5C3B-A2FB-46CF-AED0-3A78AB4DE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개의 획으로 숫자나 문자를 나타낼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11A958-8FFF-4675-814A-6C1149F3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02" y="3429000"/>
            <a:ext cx="5634795" cy="20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4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80167D6-B433-4012-B4BD-1657581803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66" y="946101"/>
            <a:ext cx="7351734" cy="46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A44373-A072-47B0-AB31-E0966EEF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6" y="946101"/>
            <a:ext cx="4597057" cy="43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67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420C5-4EDE-4084-AE3A-8D9925D4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92"/>
            <a:ext cx="10669148" cy="1205496"/>
          </a:xfrm>
        </p:spPr>
        <p:txBody>
          <a:bodyPr/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시프트 레지스터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(Shift Register)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2329FF7-77CF-46AD-8D29-780DF0CA0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64860" y="1839578"/>
            <a:ext cx="2364059" cy="274358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19A355-8157-4DE8-9B60-2B7F6C73AD39}"/>
              </a:ext>
            </a:extLst>
          </p:cNvPr>
          <p:cNvSpPr txBox="1"/>
          <p:nvPr/>
        </p:nvSpPr>
        <p:spPr>
          <a:xfrm>
            <a:off x="863081" y="2057208"/>
            <a:ext cx="775840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dirty="0">
                <a:latin typeface="Noto Sans KR"/>
              </a:rPr>
              <a:t>하나의 </a:t>
            </a:r>
            <a:r>
              <a:rPr lang="en-US" altLang="ko-KR" sz="2400" dirty="0">
                <a:latin typeface="Noto Sans KR"/>
              </a:rPr>
              <a:t>LED</a:t>
            </a:r>
            <a:r>
              <a:rPr lang="ko-KR" altLang="en-US" sz="2400" dirty="0">
                <a:latin typeface="Noto Sans KR"/>
              </a:rPr>
              <a:t>를 출력하려면 핀 하나를 써야한다</a:t>
            </a:r>
            <a:r>
              <a:rPr lang="en-US" altLang="ko-KR" sz="2400" dirty="0">
                <a:latin typeface="Noto Sans KR"/>
              </a:rPr>
              <a:t>.</a:t>
            </a:r>
          </a:p>
          <a:p>
            <a:pPr algn="l"/>
            <a:r>
              <a:rPr lang="ko-KR" altLang="en-US" sz="2400" b="0" i="0" dirty="0">
                <a:effectLst/>
                <a:latin typeface="Noto Sans KR"/>
              </a:rPr>
              <a:t>때문에 여러 개의 </a:t>
            </a:r>
            <a:r>
              <a:rPr lang="en-US" altLang="ko-KR" sz="2400" b="0" i="0" dirty="0">
                <a:effectLst/>
                <a:latin typeface="Noto Sans KR"/>
              </a:rPr>
              <a:t>LED</a:t>
            </a:r>
            <a:r>
              <a:rPr lang="ko-KR" altLang="en-US" sz="2400" b="0" i="0" dirty="0">
                <a:effectLst/>
                <a:latin typeface="Noto Sans KR"/>
              </a:rPr>
              <a:t>를 출력하려면 많은 </a:t>
            </a:r>
            <a:r>
              <a:rPr lang="ko-KR" altLang="en-US" sz="2400" dirty="0">
                <a:latin typeface="Noto Sans KR"/>
              </a:rPr>
              <a:t>핀이 소모된다</a:t>
            </a:r>
            <a:r>
              <a:rPr lang="en-US" altLang="ko-KR" sz="2400" dirty="0">
                <a:latin typeface="Noto Sans KR"/>
              </a:rPr>
              <a:t>.</a:t>
            </a:r>
          </a:p>
          <a:p>
            <a:pPr algn="l"/>
            <a:endParaRPr lang="en-US" altLang="ko-KR" sz="2400" dirty="0">
              <a:latin typeface="Noto Sans KR"/>
            </a:endParaRPr>
          </a:p>
          <a:p>
            <a:pPr algn="l"/>
            <a:r>
              <a:rPr lang="ko-KR" altLang="en-US" sz="2400" dirty="0">
                <a:latin typeface="Noto Sans KR"/>
              </a:rPr>
              <a:t>이런 문제를 </a:t>
            </a:r>
            <a:r>
              <a:rPr lang="ko-KR" altLang="en-US" sz="2800" b="1" dirty="0">
                <a:latin typeface="Noto Sans KR"/>
              </a:rPr>
              <a:t>시프트 레지스터를 </a:t>
            </a:r>
            <a:r>
              <a:rPr lang="ko-KR" altLang="en-US" sz="2400" dirty="0">
                <a:latin typeface="Noto Sans KR"/>
              </a:rPr>
              <a:t>이용하여 해결한다</a:t>
            </a:r>
            <a:r>
              <a:rPr lang="en-US" altLang="ko-KR" sz="2400" dirty="0">
                <a:latin typeface="Noto Sans KR"/>
              </a:rPr>
              <a:t>.</a:t>
            </a:r>
          </a:p>
          <a:p>
            <a:pPr algn="l"/>
            <a:endParaRPr lang="en-US" altLang="ko-KR" sz="2400" dirty="0">
              <a:latin typeface="Noto Sans KR"/>
            </a:endParaRPr>
          </a:p>
          <a:p>
            <a:pPr algn="l"/>
            <a:r>
              <a:rPr lang="ko-KR" altLang="en-US" sz="2400" dirty="0">
                <a:latin typeface="Noto Sans KR"/>
              </a:rPr>
              <a:t>참고로 레지스터란 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레지스터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컴퓨터의 </a:t>
            </a:r>
            <a:r>
              <a:rPr lang="ko-KR" alt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중앙처리장치"/>
              </a:rPr>
              <a:t>프로세서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내에서 자료를 보관하는 아주 빠른 기억 장소이다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24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8779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C23AF-DE69-476A-BCDB-DB709674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시프트 레지스터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(Shift Register)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25D15-B3EF-4EF1-8E90-79167A9D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109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직렬 신호와 </a:t>
            </a:r>
            <a:r>
              <a:rPr lang="en-US" altLang="ko-KR" dirty="0"/>
              <a:t>clock</a:t>
            </a:r>
            <a:r>
              <a:rPr lang="ko-KR" altLang="en-US" dirty="0"/>
              <a:t>을 받고 </a:t>
            </a:r>
            <a:r>
              <a:rPr lang="en-US" altLang="ko-KR" dirty="0"/>
              <a:t>clock(</a:t>
            </a:r>
            <a:r>
              <a:rPr lang="ko-KR" altLang="en-US" dirty="0"/>
              <a:t>주기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맞춰 병렬 신호로 변환한다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dirty="0"/>
              <a:t>'10011100' </a:t>
            </a:r>
            <a:r>
              <a:rPr lang="ko-KR" altLang="en-US" sz="2000" dirty="0"/>
              <a:t>비트 데이터를 시프트 레지스터의 </a:t>
            </a:r>
            <a:r>
              <a:rPr lang="en-US" altLang="ko-KR" sz="2000" dirty="0"/>
              <a:t>Data </a:t>
            </a:r>
            <a:r>
              <a:rPr lang="ko-KR" altLang="en-US" sz="2000" dirty="0"/>
              <a:t>핀으로 전송하고 난 후</a:t>
            </a:r>
            <a:r>
              <a:rPr lang="en-US" altLang="ko-KR" sz="2000" dirty="0"/>
              <a:t>, </a:t>
            </a:r>
            <a:r>
              <a:rPr lang="ko-KR" altLang="en-US" sz="2000" dirty="0"/>
              <a:t>시프트 레지스터는 자신의 </a:t>
            </a:r>
            <a:r>
              <a:rPr lang="en-US" altLang="ko-KR" sz="2000" dirty="0"/>
              <a:t>8</a:t>
            </a:r>
            <a:r>
              <a:rPr lang="ko-KR" altLang="en-US" sz="2000" dirty="0"/>
              <a:t>개의 </a:t>
            </a:r>
            <a:r>
              <a:rPr lang="en-US" altLang="ko-KR" sz="2000" dirty="0"/>
              <a:t>OUT </a:t>
            </a:r>
            <a:r>
              <a:rPr lang="ko-KR" altLang="en-US" sz="2000" dirty="0"/>
              <a:t>핀 각각에 </a:t>
            </a:r>
            <a:r>
              <a:rPr lang="en-US" altLang="ko-KR" sz="2000" dirty="0"/>
              <a:t>'1', '0', '0', '1', '1', '1', '0', '0'</a:t>
            </a:r>
            <a:r>
              <a:rPr lang="ko-KR" altLang="en-US" sz="2000" dirty="0"/>
              <a:t>을 병렬로 출력하게 된다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소수의 입력 핀으로 다수의 출력 핀 제어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293A16-A6FC-4BB1-8C13-AECED781BB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2000"/>
            <a:ext cx="4610878" cy="40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DC6C9-01B8-4A96-8731-0BFD65AA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103437"/>
            <a:ext cx="10515600" cy="1325563"/>
          </a:xfrm>
        </p:spPr>
        <p:txBody>
          <a:bodyPr/>
          <a:lstStyle/>
          <a:p>
            <a:r>
              <a:rPr lang="en-US" altLang="ko-KR" b="1" dirty="0"/>
              <a:t>Chapter 3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통신</a:t>
            </a:r>
          </a:p>
        </p:txBody>
      </p:sp>
    </p:spTree>
    <p:extLst>
      <p:ext uri="{BB962C8B-B14F-4D97-AF65-F5344CB8AC3E}">
        <p14:creationId xmlns:p14="http://schemas.microsoft.com/office/powerpoint/2010/main" val="195597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65CF452-AD31-44AA-86B0-E0F91CF6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" y="619125"/>
            <a:ext cx="9377266" cy="552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8F956-6DCE-454F-A2F6-6EBFE08D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74hc595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9D405F-0019-4D05-A945-E55741EA58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5" y="1825625"/>
            <a:ext cx="38310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AED2D5C-7214-4E0B-AE75-38EF354BF6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96" y="1802298"/>
            <a:ext cx="5853404" cy="41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CFE29-009A-4E21-BB12-F1A53204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44045AB-4971-46F4-8FE3-09F17FE355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22" y="708495"/>
            <a:ext cx="9411478" cy="5441010"/>
          </a:xfrm>
        </p:spPr>
      </p:pic>
    </p:spTree>
    <p:extLst>
      <p:ext uri="{BB962C8B-B14F-4D97-AF65-F5344CB8AC3E}">
        <p14:creationId xmlns:p14="http://schemas.microsoft.com/office/powerpoint/2010/main" val="229584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0AE985-8A1F-4E15-B16F-C8CD0368DB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5278" y="484903"/>
            <a:ext cx="9276184" cy="5468518"/>
          </a:xfrm>
        </p:spPr>
      </p:pic>
    </p:spTree>
    <p:extLst>
      <p:ext uri="{BB962C8B-B14F-4D97-AF65-F5344CB8AC3E}">
        <p14:creationId xmlns:p14="http://schemas.microsoft.com/office/powerpoint/2010/main" val="61835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175A0-4D5B-42E9-944F-10CF70AF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45062-1ACC-412D-AE48-8CAD737A2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62796" cy="4351338"/>
          </a:xfrm>
        </p:spPr>
        <p:txBody>
          <a:bodyPr/>
          <a:lstStyle/>
          <a:p>
            <a:r>
              <a:rPr lang="ko-KR" altLang="en-US" b="1" dirty="0"/>
              <a:t>터미널에서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cd Desktop</a:t>
            </a:r>
            <a:r>
              <a:rPr lang="ko-KR" altLang="en-US" b="1" dirty="0"/>
              <a:t> 을 치고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git clone </a:t>
            </a:r>
            <a:r>
              <a:rPr lang="en-US" altLang="ko-KR" b="1" dirty="0">
                <a:hlinkClick r:id="rId2"/>
              </a:rPr>
              <a:t>https://github.com/TeamAIoT/IoT.git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치기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IoT </a:t>
            </a:r>
            <a:r>
              <a:rPr lang="ko-KR" altLang="en-US" b="1" dirty="0"/>
              <a:t>파일에서 </a:t>
            </a:r>
            <a:r>
              <a:rPr lang="en-US" altLang="ko-KR" b="1" dirty="0"/>
              <a:t>segment.py </a:t>
            </a:r>
            <a:r>
              <a:rPr lang="ko-KR" altLang="en-US" b="1" dirty="0"/>
              <a:t>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DCB86-7875-42EF-A734-5277CBF90FB8}"/>
              </a:ext>
            </a:extLst>
          </p:cNvPr>
          <p:cNvSpPr txBox="1"/>
          <p:nvPr/>
        </p:nvSpPr>
        <p:spPr>
          <a:xfrm>
            <a:off x="838200" y="4963886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여태까지 했던 코드</a:t>
            </a:r>
            <a:r>
              <a:rPr lang="en-US" altLang="ko-KR" dirty="0"/>
              <a:t>, ppt </a:t>
            </a:r>
            <a:r>
              <a:rPr lang="ko-KR" altLang="en-US" dirty="0"/>
              <a:t>등이 여기에 다 있음</a:t>
            </a:r>
          </a:p>
        </p:txBody>
      </p:sp>
    </p:spTree>
    <p:extLst>
      <p:ext uri="{BB962C8B-B14F-4D97-AF65-F5344CB8AC3E}">
        <p14:creationId xmlns:p14="http://schemas.microsoft.com/office/powerpoint/2010/main" val="269982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999E4-73A9-4E1F-8738-F73F3D32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C3577-530E-448D-9760-B8B56898A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SDI </a:t>
            </a:r>
            <a:r>
              <a:rPr lang="ko-KR" altLang="en-US" dirty="0"/>
              <a:t>핀</a:t>
            </a:r>
            <a:r>
              <a:rPr lang="en-US" altLang="ko-KR" dirty="0"/>
              <a:t>, RCLK</a:t>
            </a:r>
            <a:r>
              <a:rPr lang="ko-KR" altLang="en-US" dirty="0"/>
              <a:t>핀</a:t>
            </a:r>
            <a:r>
              <a:rPr lang="en-US" altLang="ko-KR" dirty="0"/>
              <a:t>, SRCLK</a:t>
            </a:r>
            <a:r>
              <a:rPr lang="ko-KR" altLang="en-US" dirty="0"/>
              <a:t>핀 설정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0,1,2,3..</a:t>
            </a:r>
            <a:r>
              <a:rPr lang="ko-KR" altLang="en-US" dirty="0"/>
              <a:t>을 출력하기 위한 직렬 신호를</a:t>
            </a:r>
            <a:r>
              <a:rPr lang="en-US" altLang="ko-KR" dirty="0"/>
              <a:t>(01001111…)</a:t>
            </a:r>
            <a:r>
              <a:rPr lang="ko-KR" altLang="en-US" dirty="0"/>
              <a:t>를 </a:t>
            </a:r>
            <a:r>
              <a:rPr lang="en-US" altLang="ko-KR" dirty="0"/>
              <a:t>16</a:t>
            </a:r>
            <a:r>
              <a:rPr lang="ko-KR" altLang="en-US" dirty="0"/>
              <a:t>진수로 표현 후 리스트로 저장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61EB509-09D5-4355-8272-2A45C69E0D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3005240"/>
          </a:xfrm>
        </p:spPr>
      </p:pic>
    </p:spTree>
    <p:extLst>
      <p:ext uri="{BB962C8B-B14F-4D97-AF65-F5344CB8AC3E}">
        <p14:creationId xmlns:p14="http://schemas.microsoft.com/office/powerpoint/2010/main" val="163869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999E4-73A9-4E1F-8738-F73F3D32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C3577-530E-448D-9760-B8B56898A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를 </a:t>
            </a:r>
            <a:r>
              <a:rPr lang="en-US" altLang="ko-KR" dirty="0"/>
              <a:t>BCM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각 핀들 출력으로 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F23ACEC-1777-4A65-BC1F-D0194A690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3307526"/>
          </a:xfrm>
        </p:spPr>
      </p:pic>
    </p:spTree>
    <p:extLst>
      <p:ext uri="{BB962C8B-B14F-4D97-AF65-F5344CB8AC3E}">
        <p14:creationId xmlns:p14="http://schemas.microsoft.com/office/powerpoint/2010/main" val="425223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999E4-73A9-4E1F-8738-F73F3D32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C3577-530E-448D-9760-B8B56898A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8</a:t>
            </a:r>
            <a:r>
              <a:rPr lang="ko-KR" altLang="en-US" dirty="0"/>
              <a:t>비트로 이루어짐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비트의 각 비트를 순차적으로 하나씩 보냄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B98A4F8-D4B0-4493-9F41-B956A55E98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2489426"/>
          </a:xfrm>
        </p:spPr>
      </p:pic>
    </p:spTree>
    <p:extLst>
      <p:ext uri="{BB962C8B-B14F-4D97-AF65-F5344CB8AC3E}">
        <p14:creationId xmlns:p14="http://schemas.microsoft.com/office/powerpoint/2010/main" val="285474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5E9AC-7217-437E-A83F-58E06FD06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1803"/>
            <a:ext cx="10515600" cy="5505159"/>
          </a:xfr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dat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0x3f</a:t>
            </a:r>
            <a:r>
              <a:rPr lang="ko-KR" altLang="en-US" dirty="0"/>
              <a:t>라면 비트로는 </a:t>
            </a:r>
            <a:r>
              <a:rPr lang="en-US" altLang="ko-KR" dirty="0"/>
              <a:t>0011 1111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bit</a:t>
            </a:r>
            <a:r>
              <a:rPr lang="ko-KR" altLang="en-US" dirty="0"/>
              <a:t>를 보낼 때라면</a:t>
            </a:r>
            <a:r>
              <a:rPr lang="en-US" altLang="ko-KR" dirty="0"/>
              <a:t>, 0x3f &lt;&lt; 1 </a:t>
            </a:r>
            <a:r>
              <a:rPr lang="ko-KR" altLang="en-US" dirty="0"/>
              <a:t>이므로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0111 1110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(&lt;&lt;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비트 시프트 연산자로 비트를 뒤에 수만큼 이동시켜준다</a:t>
            </a:r>
            <a:r>
              <a:rPr lang="en-US" altLang="ko-KR" sz="2000" dirty="0"/>
              <a:t>.)</a:t>
            </a:r>
          </a:p>
          <a:p>
            <a:r>
              <a:rPr lang="ko-KR" altLang="en-US" dirty="0"/>
              <a:t> 여기서 </a:t>
            </a:r>
            <a:r>
              <a:rPr lang="en-US" altLang="ko-KR" dirty="0"/>
              <a:t>0x80 ( </a:t>
            </a:r>
            <a:r>
              <a:rPr lang="ko-KR" altLang="en-US" dirty="0"/>
              <a:t>비트로는 </a:t>
            </a:r>
            <a:r>
              <a:rPr lang="en-US" altLang="ko-KR" dirty="0"/>
              <a:t>1000 0000)</a:t>
            </a:r>
            <a:r>
              <a:rPr lang="ko-KR" altLang="en-US" dirty="0"/>
              <a:t>을 </a:t>
            </a:r>
            <a:r>
              <a:rPr lang="en-US" altLang="ko-KR" dirty="0"/>
              <a:t>And(&amp;) </a:t>
            </a:r>
            <a:r>
              <a:rPr lang="ko-KR" altLang="en-US" dirty="0"/>
              <a:t>연산을 시켜주면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( &amp; </a:t>
            </a:r>
            <a:r>
              <a:rPr lang="ko-KR" altLang="en-US" sz="2000" dirty="0"/>
              <a:t>연산은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이 만났을 때만 </a:t>
            </a:r>
            <a:r>
              <a:rPr lang="en-US" altLang="ko-KR" sz="2000" dirty="0"/>
              <a:t>1</a:t>
            </a:r>
            <a:r>
              <a:rPr lang="ko-KR" altLang="en-US" sz="2000" dirty="0"/>
              <a:t>을 출력한다</a:t>
            </a:r>
            <a:r>
              <a:rPr lang="en-US" altLang="ko-KR" sz="2000" dirty="0"/>
              <a:t>.) </a:t>
            </a:r>
            <a:endParaRPr lang="en-US" altLang="ko-KR" dirty="0"/>
          </a:p>
          <a:p>
            <a:r>
              <a:rPr lang="en-US" altLang="ko-KR" dirty="0"/>
              <a:t>0000 0000</a:t>
            </a:r>
            <a:r>
              <a:rPr lang="ko-KR" altLang="en-US" dirty="0"/>
              <a:t>만 남는다</a:t>
            </a:r>
            <a:r>
              <a:rPr lang="en-US" altLang="ko-KR" dirty="0"/>
              <a:t>. </a:t>
            </a:r>
            <a:r>
              <a:rPr lang="ko-KR" altLang="en-US" dirty="0"/>
              <a:t>그리고 이것을 보내준다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335AF-F172-42E7-8FEC-383A68A1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72" y="4629996"/>
            <a:ext cx="5821914" cy="15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52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5E9AC-7217-437E-A83F-58E06FD06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1803"/>
            <a:ext cx="10515600" cy="5505159"/>
          </a:xfr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dat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0x3f</a:t>
            </a:r>
            <a:r>
              <a:rPr lang="ko-KR" altLang="en-US" dirty="0"/>
              <a:t>라면 비트로는 </a:t>
            </a:r>
            <a:r>
              <a:rPr lang="en-US" altLang="ko-KR" dirty="0"/>
              <a:t>0011 1111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bit</a:t>
            </a:r>
            <a:r>
              <a:rPr lang="ko-KR" altLang="en-US" dirty="0"/>
              <a:t>를 보낼 때라면</a:t>
            </a:r>
            <a:r>
              <a:rPr lang="en-US" altLang="ko-KR" dirty="0"/>
              <a:t>, 0x3f &lt;&lt; 2 </a:t>
            </a:r>
            <a:r>
              <a:rPr lang="ko-KR" altLang="en-US" dirty="0"/>
              <a:t>이므로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1111 1100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(&lt;&lt;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비트 시프트 연산자로 비트를 뒤에 수만큼 이동시켜준다</a:t>
            </a:r>
            <a:r>
              <a:rPr lang="en-US" altLang="ko-KR" sz="2000" dirty="0"/>
              <a:t>.)</a:t>
            </a:r>
          </a:p>
          <a:p>
            <a:r>
              <a:rPr lang="ko-KR" altLang="en-US" dirty="0"/>
              <a:t> 여기서 </a:t>
            </a:r>
            <a:r>
              <a:rPr lang="en-US" altLang="ko-KR" dirty="0"/>
              <a:t>0x80 ( </a:t>
            </a:r>
            <a:r>
              <a:rPr lang="ko-KR" altLang="en-US" dirty="0"/>
              <a:t>비트로는 </a:t>
            </a:r>
            <a:r>
              <a:rPr lang="en-US" altLang="ko-KR" dirty="0"/>
              <a:t>1000 0000)</a:t>
            </a:r>
            <a:r>
              <a:rPr lang="ko-KR" altLang="en-US" dirty="0"/>
              <a:t>을 </a:t>
            </a:r>
            <a:r>
              <a:rPr lang="en-US" altLang="ko-KR" dirty="0"/>
              <a:t>And(&amp;) </a:t>
            </a:r>
            <a:r>
              <a:rPr lang="ko-KR" altLang="en-US" dirty="0"/>
              <a:t>연산을 시켜주면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( &amp; </a:t>
            </a:r>
            <a:r>
              <a:rPr lang="ko-KR" altLang="en-US" sz="2000" dirty="0"/>
              <a:t>연산은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이 만났을 때만 </a:t>
            </a:r>
            <a:r>
              <a:rPr lang="en-US" altLang="ko-KR" sz="2000" dirty="0"/>
              <a:t>1</a:t>
            </a:r>
            <a:r>
              <a:rPr lang="ko-KR" altLang="en-US" sz="2000" dirty="0"/>
              <a:t>을 출력한다</a:t>
            </a:r>
            <a:r>
              <a:rPr lang="en-US" altLang="ko-KR" sz="2000" dirty="0"/>
              <a:t>.) </a:t>
            </a:r>
          </a:p>
          <a:p>
            <a:r>
              <a:rPr lang="en-US" altLang="ko-KR" dirty="0"/>
              <a:t>1000 0000</a:t>
            </a:r>
            <a:r>
              <a:rPr lang="ko-KR" altLang="en-US" dirty="0"/>
              <a:t>만 남는다</a:t>
            </a:r>
            <a:r>
              <a:rPr lang="en-US" altLang="ko-KR" dirty="0"/>
              <a:t>. </a:t>
            </a:r>
            <a:r>
              <a:rPr lang="ko-KR" altLang="en-US" dirty="0"/>
              <a:t>그리고 이것을 보내준다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60771-7081-40C5-A757-AAFE181A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99728"/>
            <a:ext cx="5935825" cy="15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7501C-F269-4508-B5A6-DFC40FFD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CA50C-408D-40D9-A9AE-05316651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71063" cy="50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35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DF52-D04A-4C37-967E-B1B308BC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6CED0E-E977-4DAB-ACF3-C49A4EFF7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337000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BEDFC9-FDDE-466E-9659-74F9EBAD74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클록을</a:t>
            </a:r>
            <a:r>
              <a:rPr lang="ko-KR" altLang="en-US" dirty="0"/>
              <a:t> 주기 위한 코드</a:t>
            </a:r>
            <a:endParaRPr lang="en-US" altLang="ko-KR" dirty="0"/>
          </a:p>
          <a:p>
            <a:r>
              <a:rPr lang="ko-KR" altLang="en-US" dirty="0"/>
              <a:t>시프트 레지스터는 </a:t>
            </a:r>
            <a:r>
              <a:rPr lang="en-US" altLang="ko-KR" dirty="0"/>
              <a:t>clock</a:t>
            </a:r>
            <a:r>
              <a:rPr lang="ko-KR" altLang="en-US" dirty="0"/>
              <a:t>을 기준으로 비트를 나누기 때문에 클럭을 줘야한다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clock</a:t>
            </a:r>
            <a:r>
              <a:rPr lang="ko-KR" altLang="en-US" dirty="0"/>
              <a:t>을 </a:t>
            </a:r>
            <a:r>
              <a:rPr lang="en-US" altLang="ko-KR" dirty="0"/>
              <a:t>0.001</a:t>
            </a:r>
            <a:r>
              <a:rPr lang="ko-KR" altLang="en-US" dirty="0"/>
              <a:t>초마다 </a:t>
            </a:r>
            <a:r>
              <a:rPr lang="en-US" altLang="ko-KR" dirty="0"/>
              <a:t>High</a:t>
            </a:r>
            <a:r>
              <a:rPr lang="ko-KR" altLang="en-US" dirty="0"/>
              <a:t>과 </a:t>
            </a:r>
            <a:r>
              <a:rPr lang="en-US" altLang="ko-KR" dirty="0"/>
              <a:t>Low</a:t>
            </a:r>
            <a:r>
              <a:rPr lang="ko-KR" altLang="en-US" dirty="0"/>
              <a:t>를 줌으로써 알려준다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649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5ADBB-09D2-4580-B4DF-22D2E102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1882283-D458-4904-9EDC-194D83E25E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340382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37673-E757-4865-8854-B91106CE7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리셋 </a:t>
            </a:r>
            <a:r>
              <a:rPr lang="ko-KR" altLang="en-US" dirty="0" err="1"/>
              <a:t>클록을</a:t>
            </a:r>
            <a:r>
              <a:rPr lang="ko-KR" altLang="en-US" dirty="0"/>
              <a:t> 줌으로써 리셋</a:t>
            </a:r>
          </a:p>
        </p:txBody>
      </p:sp>
    </p:spTree>
    <p:extLst>
      <p:ext uri="{BB962C8B-B14F-4D97-AF65-F5344CB8AC3E}">
        <p14:creationId xmlns:p14="http://schemas.microsoft.com/office/powerpoint/2010/main" val="753192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19C99-C901-4401-B651-8C604B55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A13FD5F-3C18-4F45-9B89-77C3E77FF8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492135"/>
            <a:ext cx="6271727" cy="319183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9B35E-B5D0-41D3-A3A2-8BCB41EE63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16</a:t>
            </a:r>
            <a:r>
              <a:rPr lang="ko-KR" altLang="en-US" dirty="0"/>
              <a:t>진수 값들을 </a:t>
            </a:r>
            <a:r>
              <a:rPr lang="en-US" altLang="ko-KR" dirty="0"/>
              <a:t>hc595_shift</a:t>
            </a:r>
            <a:r>
              <a:rPr lang="ko-KR" altLang="en-US" dirty="0"/>
              <a:t>함수로 전달 후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848601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6927D-0949-4260-B536-DA05B917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BB70C-8DE9-4459-8B7E-AF0A420E9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268478" cy="4351338"/>
          </a:xfrm>
        </p:spPr>
        <p:txBody>
          <a:bodyPr/>
          <a:lstStyle/>
          <a:p>
            <a:r>
              <a:rPr lang="ko-KR" altLang="en-US" dirty="0"/>
              <a:t>가변 저항이나 조도 센서 값을 세그먼트로 출력</a:t>
            </a:r>
          </a:p>
        </p:txBody>
      </p:sp>
    </p:spTree>
    <p:extLst>
      <p:ext uri="{BB962C8B-B14F-4D97-AF65-F5344CB8AC3E}">
        <p14:creationId xmlns:p14="http://schemas.microsoft.com/office/powerpoint/2010/main" val="1409836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CF92-6FA4-4DD1-8EDA-24ED6D33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85B8F-AF2C-47E5-81F7-D62D6FA3E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solidFill>
                  <a:srgbClr val="303030"/>
                </a:solidFill>
                <a:effectLst/>
                <a:latin typeface="KoPub Dotum"/>
                <a:hlinkClick r:id="rId2"/>
              </a:rPr>
              <a:t>https://gudgud.tistory.com/28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61784F9-5375-4C2F-B39B-5CCF4EADCA4B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https://kocoafab.cc/tutorial/view/526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https://learn.sunfounder.com/category/davinci-kit-for-raspberry-pi/</a:t>
            </a:r>
            <a:endParaRPr lang="en-US" altLang="ko-KR" dirty="0"/>
          </a:p>
          <a:p>
            <a:r>
              <a:rPr lang="en-US" altLang="ko-KR" dirty="0"/>
              <a:t>https://circuitdigest.com/microcontroller-projects/interfacing-pcf8591-adc-dac-module-with-raspberry-pi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22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A5956-70E6-48DA-A152-34C5FACF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전이중</a:t>
            </a:r>
            <a:r>
              <a:rPr lang="ko-KR" altLang="en-US" dirty="0"/>
              <a:t> 통신</a:t>
            </a:r>
            <a:r>
              <a:rPr lang="en-US" altLang="ko-KR" dirty="0"/>
              <a:t>, </a:t>
            </a:r>
            <a:r>
              <a:rPr lang="ko-KR" altLang="en-US" dirty="0" err="1"/>
              <a:t>반이중</a:t>
            </a:r>
            <a:r>
              <a:rPr lang="ko-KR" altLang="en-US" dirty="0"/>
              <a:t> 통신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FF2DBF-6BD5-494B-9963-5557CBBD00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0" y="3862873"/>
            <a:ext cx="4067175" cy="8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B9A7CF-9575-411C-8BEA-18D170C3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980" y="2067734"/>
            <a:ext cx="5181600" cy="1795139"/>
          </a:xfrm>
        </p:spPr>
        <p:txBody>
          <a:bodyPr/>
          <a:lstStyle/>
          <a:p>
            <a:r>
              <a:rPr lang="ko-KR" altLang="en-US" dirty="0" err="1"/>
              <a:t>전이중</a:t>
            </a:r>
            <a:r>
              <a:rPr lang="ko-KR" altLang="en-US" dirty="0"/>
              <a:t> 통신</a:t>
            </a:r>
            <a:r>
              <a:rPr lang="en-US" altLang="ko-KR" dirty="0"/>
              <a:t>(Full Duplex)</a:t>
            </a:r>
          </a:p>
          <a:p>
            <a:pPr marL="0" indent="0">
              <a:buNone/>
            </a:pPr>
            <a:r>
              <a:rPr lang="ko-KR" altLang="en-US" dirty="0"/>
              <a:t>송신선과 수신선이 각각 존재하며 데이터 송신과 수신을 동시에 가능한 통신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8337915D-C691-473E-BCA3-55B9ACEB6191}"/>
              </a:ext>
            </a:extLst>
          </p:cNvPr>
          <p:cNvSpPr txBox="1">
            <a:spLocks/>
          </p:cNvSpPr>
          <p:nvPr/>
        </p:nvSpPr>
        <p:spPr>
          <a:xfrm>
            <a:off x="6013580" y="2067733"/>
            <a:ext cx="5181600" cy="179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반이중</a:t>
            </a:r>
            <a:r>
              <a:rPr lang="ko-KR" altLang="en-US" dirty="0"/>
              <a:t> 통신</a:t>
            </a:r>
            <a:r>
              <a:rPr lang="en-US" altLang="ko-KR" dirty="0"/>
              <a:t>(Half Duplex)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하나의 통신선으로 송신과 수신을 하며 송신과 수신을 동시에 할 수 없는 통신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3CC4E8F-57D2-44ED-9D5B-09AB8521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62872"/>
            <a:ext cx="4029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B422-381E-4FAA-BBA2-A62D152F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2645D-D12A-410B-AD1D-B38B11A4C7A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96664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333333"/>
                </a:solidFill>
              </a:rPr>
              <a:t>전 이중 방식 </a:t>
            </a:r>
            <a:r>
              <a:rPr lang="en-US" altLang="ko-KR" dirty="0">
                <a:solidFill>
                  <a:srgbClr val="333333"/>
                </a:solidFill>
              </a:rPr>
              <a:t>: </a:t>
            </a:r>
            <a:r>
              <a:rPr lang="ko-KR" altLang="en-US" dirty="0">
                <a:solidFill>
                  <a:srgbClr val="333333"/>
                </a:solidFill>
              </a:rPr>
              <a:t>송신과 수신을 위한 </a:t>
            </a:r>
            <a:r>
              <a:rPr lang="en-US" altLang="ko-KR" dirty="0">
                <a:solidFill>
                  <a:srgbClr val="333333"/>
                </a:solidFill>
              </a:rPr>
              <a:t>2</a:t>
            </a:r>
            <a:r>
              <a:rPr lang="ko-KR" altLang="en-US" dirty="0">
                <a:solidFill>
                  <a:srgbClr val="333333"/>
                </a:solidFill>
              </a:rPr>
              <a:t>개의 데이터 선</a:t>
            </a:r>
            <a:endParaRPr lang="en-US" altLang="ko-KR" dirty="0">
              <a:solidFill>
                <a:srgbClr val="333333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333333"/>
                </a:solidFill>
              </a:rPr>
              <a:t>1 : n</a:t>
            </a:r>
            <a:r>
              <a:rPr lang="ko-KR" altLang="en-US" dirty="0">
                <a:solidFill>
                  <a:srgbClr val="333333"/>
                </a:solidFill>
              </a:rPr>
              <a:t> 통신 </a:t>
            </a:r>
            <a:r>
              <a:rPr lang="en-US" altLang="ko-KR" dirty="0">
                <a:solidFill>
                  <a:srgbClr val="333333"/>
                </a:solidFill>
              </a:rPr>
              <a:t>: </a:t>
            </a:r>
            <a:r>
              <a:rPr lang="ko-KR" altLang="en-US" dirty="0">
                <a:solidFill>
                  <a:srgbClr val="333333"/>
                </a:solidFill>
              </a:rPr>
              <a:t>마스터</a:t>
            </a:r>
            <a:r>
              <a:rPr lang="en-US" altLang="ko-KR" dirty="0">
                <a:solidFill>
                  <a:srgbClr val="333333"/>
                </a:solidFill>
              </a:rPr>
              <a:t>-</a:t>
            </a:r>
            <a:r>
              <a:rPr lang="ko-KR" altLang="en-US" dirty="0" err="1">
                <a:solidFill>
                  <a:srgbClr val="333333"/>
                </a:solidFill>
              </a:rPr>
              <a:t>슬레이브</a:t>
            </a:r>
            <a:r>
              <a:rPr lang="ko-KR" altLang="en-US" dirty="0">
                <a:solidFill>
                  <a:srgbClr val="333333"/>
                </a:solidFill>
              </a:rPr>
              <a:t> 구조</a:t>
            </a:r>
            <a:endParaRPr lang="en-US" altLang="ko-KR" dirty="0">
              <a:solidFill>
                <a:srgbClr val="333333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333333"/>
                </a:solidFill>
              </a:rPr>
              <a:t>동기 통신 </a:t>
            </a:r>
            <a:r>
              <a:rPr lang="en-US" altLang="ko-KR" dirty="0">
                <a:solidFill>
                  <a:srgbClr val="333333"/>
                </a:solidFill>
              </a:rPr>
              <a:t>: </a:t>
            </a:r>
            <a:r>
              <a:rPr lang="ko-KR" altLang="en-US" dirty="0">
                <a:solidFill>
                  <a:srgbClr val="333333"/>
                </a:solidFill>
              </a:rPr>
              <a:t>데이터 동기화를 위한 별도의 </a:t>
            </a:r>
            <a:r>
              <a:rPr lang="ko-KR" altLang="en-US" dirty="0" err="1">
                <a:solidFill>
                  <a:srgbClr val="333333"/>
                </a:solidFill>
              </a:rPr>
              <a:t>클록</a:t>
            </a:r>
            <a:r>
              <a:rPr lang="ko-KR" altLang="en-US" dirty="0">
                <a:solidFill>
                  <a:srgbClr val="333333"/>
                </a:solidFill>
              </a:rPr>
              <a:t> 선 사용</a:t>
            </a:r>
            <a:endParaRPr lang="en-US" altLang="ko-KR" dirty="0">
              <a:solidFill>
                <a:srgbClr val="333333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 err="1">
                <a:solidFill>
                  <a:srgbClr val="333333"/>
                </a:solidFill>
              </a:rPr>
              <a:t>슬레이브</a:t>
            </a:r>
            <a:r>
              <a:rPr lang="ko-KR" altLang="en-US" dirty="0">
                <a:solidFill>
                  <a:srgbClr val="333333"/>
                </a:solidFill>
              </a:rPr>
              <a:t> 선택 </a:t>
            </a:r>
            <a:r>
              <a:rPr lang="en-US" altLang="ko-KR" dirty="0">
                <a:solidFill>
                  <a:srgbClr val="333333"/>
                </a:solidFill>
              </a:rPr>
              <a:t>: </a:t>
            </a:r>
            <a:r>
              <a:rPr lang="ko-KR" altLang="en-US" dirty="0">
                <a:solidFill>
                  <a:srgbClr val="333333"/>
                </a:solidFill>
              </a:rPr>
              <a:t>하드웨어 방식으로 </a:t>
            </a:r>
            <a:r>
              <a:rPr lang="ko-KR" altLang="en-US" dirty="0" err="1">
                <a:solidFill>
                  <a:srgbClr val="333333"/>
                </a:solidFill>
              </a:rPr>
              <a:t>슬레이브를</a:t>
            </a:r>
            <a:r>
              <a:rPr lang="ko-KR" altLang="en-US" dirty="0">
                <a:solidFill>
                  <a:srgbClr val="333333"/>
                </a:solidFill>
              </a:rPr>
              <a:t> 선택하기 위한 별도의 선 사용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67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B5289-9CB3-42F9-93FA-91F9AD15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 </a:t>
            </a:r>
            <a:r>
              <a:rPr lang="ko-KR" altLang="en-US" dirty="0"/>
              <a:t>통신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D793C-F73B-41B0-9323-1AC0D44D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39" y="1153254"/>
            <a:ext cx="5773561" cy="4551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CF404D-A484-48A0-A1C4-25842DE8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" y="1504075"/>
            <a:ext cx="6142817" cy="31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43CAE-6EAE-43FA-A5B1-317BADFD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30C00-5C06-4767-8779-A086DC1743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</a:rPr>
              <a:t>두 개의 전선으로 여러 디바이스들을 연결할 수 있는 저속 통신 인터페이스입니다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</a:rPr>
              <a:t>다른 통신 인터페이스에 비해 간단하며 한 개의 마스터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(master)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와 여러 개의 </a:t>
            </a:r>
            <a:r>
              <a:rPr lang="ko-KR" altLang="en-US" b="0" i="0" dirty="0" err="1">
                <a:solidFill>
                  <a:srgbClr val="333333"/>
                </a:solidFill>
                <a:effectLst/>
              </a:rPr>
              <a:t>슬레이브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(slave)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들을 연결하여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SDA(Serial Data)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SCL(Serial Clock)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두 개의 신호를 통해 데이터를 주고받게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1</a:t>
            </a:r>
            <a:r>
              <a:rPr lang="ko-KR" altLang="en-US" dirty="0"/>
              <a:t> 대 다 통신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26918-48EE-4870-B443-7EDD81936E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90688"/>
            <a:ext cx="5181600" cy="34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A30806-06F0-445B-96B4-2B801FDE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522514"/>
            <a:ext cx="11325674" cy="50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93BE1-E9C5-4170-88F7-2533167C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1E8EE-C0F6-4FE8-ABAB-426BFBDBC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송신과 수신이 동시에 불가능한 </a:t>
            </a:r>
            <a:r>
              <a:rPr lang="ko-KR" altLang="en-US" dirty="0" err="1"/>
              <a:t>반이중</a:t>
            </a:r>
            <a:r>
              <a:rPr lang="en-US" altLang="ko-KR" dirty="0"/>
              <a:t>(Half-Duplex) </a:t>
            </a:r>
            <a:r>
              <a:rPr lang="ko-KR" altLang="en-US" dirty="0"/>
              <a:t>방식이며 각 </a:t>
            </a:r>
            <a:r>
              <a:rPr lang="ko-KR" altLang="en-US" dirty="0" err="1"/>
              <a:t>슬레이브는</a:t>
            </a:r>
            <a:r>
              <a:rPr lang="ko-KR" altLang="en-US" dirty="0"/>
              <a:t> 각자의 주소를 가지고 그 주소에 해당하는 </a:t>
            </a:r>
            <a:r>
              <a:rPr lang="ko-KR" altLang="en-US" dirty="0" err="1"/>
              <a:t>슬레이브만</a:t>
            </a:r>
            <a:r>
              <a:rPr lang="ko-KR" altLang="en-US" dirty="0"/>
              <a:t> 응답하여 데이터를 주고받는다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26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848</Words>
  <Application>Microsoft Office PowerPoint</Application>
  <PresentationFormat>와이드스크린</PresentationFormat>
  <Paragraphs>114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KoPub Dotum</vt:lpstr>
      <vt:lpstr>Noto Sans KR</vt:lpstr>
      <vt:lpstr>Ubuntu Condensed</vt:lpstr>
      <vt:lpstr>맑은 고딕</vt:lpstr>
      <vt:lpstr>Arial</vt:lpstr>
      <vt:lpstr>Calibri</vt:lpstr>
      <vt:lpstr>Office 테마</vt:lpstr>
      <vt:lpstr>IoT 3강</vt:lpstr>
      <vt:lpstr>Chapter 3 라즈베리파이 통신</vt:lpstr>
      <vt:lpstr>PowerPoint 프레젠테이션</vt:lpstr>
      <vt:lpstr>전이중 통신, 반이중 통신</vt:lpstr>
      <vt:lpstr>SPI 통신</vt:lpstr>
      <vt:lpstr>SPI 통신</vt:lpstr>
      <vt:lpstr>I2C 통신</vt:lpstr>
      <vt:lpstr>PowerPoint 프레젠테이션</vt:lpstr>
      <vt:lpstr>I2C 통신</vt:lpstr>
      <vt:lpstr>PowerPoint 프레젠테이션</vt:lpstr>
      <vt:lpstr>여러 센서로부터 값 입력</vt:lpstr>
      <vt:lpstr>회로</vt:lpstr>
      <vt:lpstr>코드</vt:lpstr>
      <vt:lpstr>코드 설명</vt:lpstr>
      <vt:lpstr>코드 설명</vt:lpstr>
      <vt:lpstr>7 segment</vt:lpstr>
      <vt:lpstr>PowerPoint 프레젠테이션</vt:lpstr>
      <vt:lpstr>시프트 레지스터(Shift Register)</vt:lpstr>
      <vt:lpstr>시프트 레지스터(Shift Register)란</vt:lpstr>
      <vt:lpstr>PowerPoint 프레젠테이션</vt:lpstr>
      <vt:lpstr>74hc595</vt:lpstr>
      <vt:lpstr>회로</vt:lpstr>
      <vt:lpstr>PowerPoint 프레젠테이션</vt:lpstr>
      <vt:lpstr>코드 받기</vt:lpstr>
      <vt:lpstr>코드 설명</vt:lpstr>
      <vt:lpstr>코드 설명</vt:lpstr>
      <vt:lpstr>코드 설명</vt:lpstr>
      <vt:lpstr>PowerPoint 프레젠테이션</vt:lpstr>
      <vt:lpstr>PowerPoint 프레젠테이션</vt:lpstr>
      <vt:lpstr>코드 설명</vt:lpstr>
      <vt:lpstr>코드 설명</vt:lpstr>
      <vt:lpstr>코드 설명</vt:lpstr>
      <vt:lpstr>실습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taehoon</cp:lastModifiedBy>
  <cp:revision>117</cp:revision>
  <dcterms:created xsi:type="dcterms:W3CDTF">2020-11-03T10:59:29Z</dcterms:created>
  <dcterms:modified xsi:type="dcterms:W3CDTF">2021-11-18T10:40:55Z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