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sldIdLst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2" r:id="rId24"/>
    <p:sldId id="320" r:id="rId25"/>
    <p:sldId id="321" r:id="rId26"/>
    <p:sldId id="323" r:id="rId27"/>
    <p:sldId id="324" r:id="rId28"/>
    <p:sldId id="325" r:id="rId29"/>
    <p:sldId id="326" r:id="rId30"/>
    <p:sldId id="327" r:id="rId31"/>
    <p:sldId id="328" r:id="rId32"/>
    <p:sldId id="331" r:id="rId33"/>
    <p:sldId id="344" r:id="rId34"/>
    <p:sldId id="332" r:id="rId35"/>
    <p:sldId id="333" r:id="rId36"/>
    <p:sldId id="334" r:id="rId37"/>
    <p:sldId id="335" r:id="rId38"/>
    <p:sldId id="329" r:id="rId39"/>
    <p:sldId id="336" r:id="rId40"/>
    <p:sldId id="337" r:id="rId41"/>
    <p:sldId id="338" r:id="rId42"/>
    <p:sldId id="339" r:id="rId43"/>
    <p:sldId id="341" r:id="rId44"/>
    <p:sldId id="343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42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59FFB-88BE-40A4-8303-9EF1D20094E5}" v="743" dt="2021-10-21T12:40:41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pytorch" TargetMode="External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mpionprogram.tistory.com/27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128" y="2235200"/>
            <a:ext cx="4281443" cy="2387600"/>
          </a:xfrm>
        </p:spPr>
        <p:txBody>
          <a:bodyPr/>
          <a:lstStyle/>
          <a:p>
            <a:r>
              <a:rPr lang="en-US" altLang="ko-KR" dirty="0"/>
              <a:t>Pytorch</a:t>
            </a:r>
            <a:br>
              <a:rPr lang="en-US" altLang="ko-KR" dirty="0"/>
            </a:br>
            <a:r>
              <a:rPr lang="ko-KR" altLang="en-US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3FB1D-4A26-4270-8D7A-B15C171D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04190-BFD2-45CC-8073-2DF6A04A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에서의 </a:t>
            </a:r>
            <a:r>
              <a:rPr lang="en-US" altLang="ko-KR" dirty="0"/>
              <a:t>3</a:t>
            </a:r>
            <a:r>
              <a:rPr lang="ko-KR" altLang="en-US" dirty="0"/>
              <a:t>차원 배열</a:t>
            </a:r>
            <a:r>
              <a:rPr lang="en-US" altLang="ko-KR" dirty="0"/>
              <a:t>(</a:t>
            </a:r>
            <a:r>
              <a:rPr lang="ko-KR" altLang="en-US" dirty="0" err="1"/>
              <a:t>텐서</a:t>
            </a:r>
            <a:r>
              <a:rPr lang="en-US" altLang="ko-KR" dirty="0"/>
              <a:t>) </a:t>
            </a:r>
            <a:r>
              <a:rPr lang="ko-KR" altLang="en-US" dirty="0"/>
              <a:t>선언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A5291C-8EF8-492C-8865-69888B41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719" y="2696290"/>
            <a:ext cx="4660562" cy="34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9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DD5AC-AEDD-4226-A116-A05F8FCB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EA2CF-2E32-4FFB-805B-B30AEAC4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np.array</a:t>
            </a:r>
            <a:r>
              <a:rPr lang="en-US" altLang="ko-KR" dirty="0"/>
              <a:t>()</a:t>
            </a:r>
            <a:r>
              <a:rPr lang="ko-KR" altLang="en-US" dirty="0"/>
              <a:t>로 생성한 객체는 모두 </a:t>
            </a:r>
            <a:r>
              <a:rPr lang="en-US" altLang="ko-KR" dirty="0" err="1"/>
              <a:t>numpy.ndarray</a:t>
            </a:r>
            <a:r>
              <a:rPr lang="ko-KR" altLang="en-US" dirty="0"/>
              <a:t>의 객체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배열의 차원을 알아보고 싶으면 </a:t>
            </a:r>
            <a:r>
              <a:rPr lang="en-US" altLang="ko-KR" dirty="0" err="1"/>
              <a:t>numpy.ndarray.ndim</a:t>
            </a:r>
            <a:r>
              <a:rPr lang="ko-KR" altLang="en-US" dirty="0"/>
              <a:t>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배열의 크기를 알아보고 싶으면 </a:t>
            </a:r>
            <a:r>
              <a:rPr lang="en-US" altLang="ko-KR" dirty="0" err="1"/>
              <a:t>numpy.ndarray.shape</a:t>
            </a:r>
            <a:r>
              <a:rPr lang="ko-KR" altLang="en-US" dirty="0"/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150556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58C95-9A92-4286-940E-CD392B8B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42DB1-FF74-4865-9DA4-BB2FA6F7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E51CB3-FD9B-4298-BDFB-B857FCB9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38" y="2178371"/>
            <a:ext cx="3333345" cy="36458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CA7BDD-CF55-48C7-9A54-317F0DAD3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227" y="2158051"/>
            <a:ext cx="1971057" cy="3666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96424-DEE5-40A4-9916-2D7F2ED77B59}"/>
              </a:ext>
            </a:extLst>
          </p:cNvPr>
          <p:cNvSpPr txBox="1"/>
          <p:nvPr/>
        </p:nvSpPr>
        <p:spPr>
          <a:xfrm>
            <a:off x="7363839" y="17887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78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5BEEA-4EA3-4565-AF53-F5306F98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0DA97-DC07-4D8B-A80C-6D892ACE5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에서도 유사하게 배열 선언가능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배열의 원소의 타입에 따라</a:t>
            </a:r>
            <a:br>
              <a:rPr lang="en-US" altLang="ko-KR" dirty="0"/>
            </a:br>
            <a:r>
              <a:rPr lang="en-US" altLang="ko-KR" dirty="0" err="1"/>
              <a:t>torch.Tensor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torch.FloatTensor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torch.LongTensor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선언가능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494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FDA8E-FCE6-4B08-BF94-95BDF80D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11ACF-42C4-4262-BB48-8FB24B2B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236"/>
            <a:ext cx="10515600" cy="4351338"/>
          </a:xfrm>
        </p:spPr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에서의 </a:t>
            </a:r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ko-KR" altLang="en-US" dirty="0" err="1"/>
              <a:t>텐서</a:t>
            </a:r>
            <a:r>
              <a:rPr lang="ko-KR" altLang="en-US" dirty="0"/>
              <a:t> 선언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F95C94-8A28-45C6-8585-4F5B7118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749845"/>
            <a:ext cx="8953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9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1C0D2-9CC7-4019-B2EA-43AF1B37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968D4-744F-4F2E-A391-E300896F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에서의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텐서</a:t>
            </a:r>
            <a:r>
              <a:rPr lang="ko-KR" altLang="en-US" dirty="0"/>
              <a:t> 선언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B1C5C9-7A8C-4518-A623-2853D331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27" y="2586241"/>
            <a:ext cx="5038145" cy="35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EAE8-89EA-45A2-9E35-0D6DCA5B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12C43-413A-4BEC-8CBB-CFBAB274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에서의 </a:t>
            </a: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ko-KR" altLang="en-US" dirty="0" err="1"/>
              <a:t>텐서</a:t>
            </a:r>
            <a:r>
              <a:rPr lang="ko-KR" altLang="en-US" dirty="0"/>
              <a:t> 선언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459F10-C5C9-40B0-94F1-904060B65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638" y="2561386"/>
            <a:ext cx="4916724" cy="36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9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5F69-2E38-4CB0-A07F-A202E030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A5C7D-F3DA-492F-A6E6-DB4EB0BB0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에서도 마찬가지로 </a:t>
            </a:r>
            <a:r>
              <a:rPr lang="en-US" altLang="ko-KR" dirty="0" err="1"/>
              <a:t>ndim</a:t>
            </a:r>
            <a:r>
              <a:rPr lang="en-US" altLang="ko-KR" dirty="0"/>
              <a:t>, shape</a:t>
            </a:r>
            <a:r>
              <a:rPr lang="ko-KR" altLang="en-US" dirty="0"/>
              <a:t>를 이용하여</a:t>
            </a:r>
            <a:br>
              <a:rPr lang="en-US" altLang="ko-KR" dirty="0"/>
            </a:br>
            <a:r>
              <a:rPr lang="ko-KR" altLang="en-US" dirty="0" err="1"/>
              <a:t>텐서의</a:t>
            </a:r>
            <a:r>
              <a:rPr lang="ko-KR" altLang="en-US" dirty="0"/>
              <a:t> 차원과 </a:t>
            </a:r>
            <a:r>
              <a:rPr lang="ko-KR" altLang="en-US" dirty="0" err="1"/>
              <a:t>텐서의</a:t>
            </a:r>
            <a:r>
              <a:rPr lang="ko-KR" altLang="en-US" dirty="0"/>
              <a:t> 크기를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55CB3F-7AEB-4FF0-A443-81815694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63" y="2847029"/>
            <a:ext cx="3333345" cy="36458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278802-FD32-41A5-9DFC-3488F6BF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902" y="3331689"/>
            <a:ext cx="2962275" cy="2676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F98A3-6FA2-49E5-A32E-D0FE77A54669}"/>
              </a:ext>
            </a:extLst>
          </p:cNvPr>
          <p:cNvSpPr txBox="1"/>
          <p:nvPr/>
        </p:nvSpPr>
        <p:spPr>
          <a:xfrm>
            <a:off x="6702358" y="28764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69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A894B-1C2C-450D-B216-508B7A54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194C6-010A-4F61-B996-723A1ADA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</a:t>
            </a:r>
            <a:r>
              <a:rPr lang="en-US" altLang="ko-KR" dirty="0"/>
              <a:t>, </a:t>
            </a:r>
            <a:r>
              <a:rPr lang="ko-KR" altLang="en-US" dirty="0"/>
              <a:t>차</a:t>
            </a:r>
            <a:r>
              <a:rPr lang="en-US" altLang="ko-KR" dirty="0"/>
              <a:t>, element-wise </a:t>
            </a:r>
            <a:r>
              <a:rPr lang="ko-KR" altLang="en-US" dirty="0"/>
              <a:t>곱</a:t>
            </a:r>
            <a:r>
              <a:rPr lang="en-US" altLang="ko-KR" dirty="0"/>
              <a:t>, </a:t>
            </a:r>
            <a:r>
              <a:rPr lang="ko-KR" altLang="en-US" dirty="0"/>
              <a:t>스칼라 배 등의 연산은 기본 연산자로 </a:t>
            </a:r>
            <a:r>
              <a:rPr lang="ko-KR" altLang="en-US" dirty="0" err="1"/>
              <a:t>구현되어있다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9DA346-F902-4CE1-91E8-631493EE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77" y="3024154"/>
            <a:ext cx="3698576" cy="34687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C483BA-1ACF-4FAA-B45A-7047407F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96" y="2994915"/>
            <a:ext cx="2273943" cy="3439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A0615-598F-435F-981B-59C965398F10}"/>
              </a:ext>
            </a:extLst>
          </p:cNvPr>
          <p:cNvSpPr txBox="1"/>
          <p:nvPr/>
        </p:nvSpPr>
        <p:spPr>
          <a:xfrm>
            <a:off x="6810136" y="26255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314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8B448-9DDA-42CC-A350-EF6357A3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187DF-ACAB-4C3D-A910-CFAD9F501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mean(): </a:t>
            </a:r>
            <a:r>
              <a:rPr lang="ko-KR" altLang="en-US" dirty="0"/>
              <a:t>평균을 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sum(): </a:t>
            </a:r>
            <a:r>
              <a:rPr lang="ko-KR" altLang="en-US" dirty="0"/>
              <a:t>합을 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min(), max(): </a:t>
            </a:r>
            <a:r>
              <a:rPr lang="ko-KR" altLang="en-US" dirty="0"/>
              <a:t>최솟값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최댓값 계산하여 </a:t>
            </a:r>
            <a:r>
              <a:rPr lang="en-US" altLang="ko-KR" dirty="0" err="1"/>
              <a:t>argmin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argmax</a:t>
            </a:r>
            <a:r>
              <a:rPr lang="ko-KR" altLang="en-US" dirty="0"/>
              <a:t>와 함께 </a:t>
            </a:r>
            <a:r>
              <a:rPr lang="ko-KR" altLang="en-US" dirty="0" err="1"/>
              <a:t>튜플로</a:t>
            </a:r>
            <a:r>
              <a:rPr lang="ko-KR" altLang="en-US" dirty="0"/>
              <a:t> 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argmin</a:t>
            </a:r>
            <a:r>
              <a:rPr lang="en-US" altLang="ko-KR" dirty="0"/>
              <a:t>(), argmax(): </a:t>
            </a:r>
            <a:r>
              <a:rPr lang="ko-KR" altLang="en-US" dirty="0"/>
              <a:t>최솟값 또는 최댓값의 인덱스 반환</a:t>
            </a:r>
          </a:p>
        </p:txBody>
      </p:sp>
    </p:spTree>
    <p:extLst>
      <p:ext uri="{BB962C8B-B14F-4D97-AF65-F5344CB8AC3E}">
        <p14:creationId xmlns:p14="http://schemas.microsoft.com/office/powerpoint/2010/main" val="15040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torch.nn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torch.optim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736E2-5455-4F3D-BE62-7B0064A84F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1823-DA0E-4D08-9E23-20071E10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2621B-7EED-4A62-A61A-D0F9C81B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mean()</a:t>
            </a:r>
            <a:r>
              <a:rPr lang="ko-KR" altLang="en-US" dirty="0"/>
              <a:t>을 하게 되면 </a:t>
            </a:r>
            <a:r>
              <a:rPr lang="ko-KR" altLang="en-US" dirty="0" err="1"/>
              <a:t>텐서의</a:t>
            </a:r>
            <a:r>
              <a:rPr lang="ko-KR" altLang="en-US" dirty="0"/>
              <a:t> 모든 원소의 평균이 출력된다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인자로 </a:t>
            </a:r>
            <a:r>
              <a:rPr lang="en-US" altLang="ko-KR" dirty="0"/>
              <a:t>dim</a:t>
            </a:r>
            <a:r>
              <a:rPr lang="ko-KR" altLang="en-US" dirty="0"/>
              <a:t>을 지정해 줄 수 있는데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지정된 차원을 제외하고</a:t>
            </a:r>
            <a:r>
              <a:rPr lang="en-US" altLang="ko-KR" dirty="0"/>
              <a:t> </a:t>
            </a:r>
            <a:r>
              <a:rPr lang="ko-KR" altLang="en-US" dirty="0"/>
              <a:t>평균을 구해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FA799-396C-4D2F-90C3-E7F568310144}"/>
              </a:ext>
            </a:extLst>
          </p:cNvPr>
          <p:cNvSpPr txBox="1"/>
          <p:nvPr/>
        </p:nvSpPr>
        <p:spPr>
          <a:xfrm>
            <a:off x="6543666" y="32443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CA4212-BAA7-4E1F-B93A-0F98984C8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18" y="3244334"/>
            <a:ext cx="3924300" cy="3524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35CCEB-8CB6-4B27-87EF-E4F525A2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598" y="3613666"/>
            <a:ext cx="3408784" cy="2465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446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61EC0-9191-4E60-87B8-25193FE5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CCC62-ADAA-48FE-B8C7-7F6E806C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view(): </a:t>
            </a:r>
            <a:r>
              <a:rPr lang="ko-KR" altLang="en-US" dirty="0"/>
              <a:t>텐서의</a:t>
            </a:r>
            <a:r>
              <a:rPr lang="en-US" altLang="ko-KR" dirty="0"/>
              <a:t> shape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원하는</a:t>
            </a:r>
            <a:r>
              <a:rPr lang="en-US" altLang="ko-KR" dirty="0"/>
              <a:t> </a:t>
            </a:r>
            <a:r>
              <a:rPr lang="ko-KR" altLang="en-US" dirty="0"/>
              <a:t>대로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squeeze(): </a:t>
            </a:r>
            <a:r>
              <a:rPr lang="ko-KR" altLang="en-US" dirty="0" err="1"/>
              <a:t>텐서의</a:t>
            </a:r>
            <a:r>
              <a:rPr lang="en-US" altLang="ko-KR" dirty="0"/>
              <a:t> </a:t>
            </a:r>
            <a:r>
              <a:rPr lang="ko-KR" altLang="en-US" dirty="0"/>
              <a:t>크기가 </a:t>
            </a:r>
            <a:r>
              <a:rPr lang="en-US" altLang="ko-KR" dirty="0"/>
              <a:t>1</a:t>
            </a:r>
            <a:r>
              <a:rPr lang="ko-KR" altLang="en-US" dirty="0"/>
              <a:t>인 차원을</a:t>
            </a:r>
            <a:r>
              <a:rPr lang="en-US" altLang="ko-KR" dirty="0"/>
              <a:t> </a:t>
            </a:r>
            <a:r>
              <a:rPr lang="ko-KR" altLang="en-US" dirty="0"/>
              <a:t>모두 줄임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unsqueeze</a:t>
            </a:r>
            <a:r>
              <a:rPr lang="en-US" altLang="ko-KR" dirty="0"/>
              <a:t>(): </a:t>
            </a:r>
            <a:r>
              <a:rPr lang="ko-KR" altLang="en-US" dirty="0" err="1"/>
              <a:t>텐서에</a:t>
            </a:r>
            <a:r>
              <a:rPr lang="ko-KR" altLang="en-US" dirty="0"/>
              <a:t> 크기가 </a:t>
            </a:r>
            <a:r>
              <a:rPr lang="en-US" altLang="ko-KR" dirty="0"/>
              <a:t>1</a:t>
            </a:r>
            <a:r>
              <a:rPr lang="ko-KR" altLang="en-US" dirty="0"/>
              <a:t>인 차원을 추가</a:t>
            </a:r>
          </a:p>
        </p:txBody>
      </p:sp>
    </p:spTree>
    <p:extLst>
      <p:ext uri="{BB962C8B-B14F-4D97-AF65-F5344CB8AC3E}">
        <p14:creationId xmlns:p14="http://schemas.microsoft.com/office/powerpoint/2010/main" val="342129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551A1-2BD6-0543-B916-8D8AC7E2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54074-AFE4-414F-A8B5-77F7E562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view():</a:t>
            </a:r>
            <a:r>
              <a:rPr lang="ko-KR" altLang="en-US" dirty="0"/>
              <a:t> 인자로 </a:t>
            </a:r>
            <a:r>
              <a:rPr lang="ko-KR" altLang="en-US" dirty="0" err="1"/>
              <a:t>텐서의</a:t>
            </a:r>
            <a:r>
              <a:rPr lang="ko-KR" altLang="en-US" dirty="0"/>
              <a:t> </a:t>
            </a:r>
            <a:r>
              <a:rPr lang="en-US" altLang="ko-KR" dirty="0"/>
              <a:t>shape</a:t>
            </a:r>
            <a:r>
              <a:rPr lang="ko-KR" altLang="en-US" dirty="0"/>
              <a:t>를 넣어 주면</a:t>
            </a:r>
            <a:br>
              <a:rPr lang="en-US" altLang="ko-KR" dirty="0"/>
            </a:br>
            <a:r>
              <a:rPr lang="ko-KR" altLang="en-US" dirty="0"/>
              <a:t>기존 </a:t>
            </a:r>
            <a:r>
              <a:rPr lang="ko-KR" altLang="en-US" dirty="0" err="1"/>
              <a:t>텐서를</a:t>
            </a:r>
            <a:r>
              <a:rPr lang="ko-KR" altLang="en-US" dirty="0"/>
              <a:t> 해당 사이즈로 변경한다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en-US" altLang="ko-KR" dirty="0"/>
              <a:t>-1</a:t>
            </a:r>
            <a:r>
              <a:rPr lang="ko-KR" altLang="en-US" dirty="0"/>
              <a:t>인 곳은 자동으로 계산된다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3A858-D3CB-4BB7-A628-59A27E0D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2" y="3830039"/>
            <a:ext cx="3242351" cy="19911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51E4CB-4F67-422F-99F9-024667008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30" y="4318456"/>
            <a:ext cx="1580596" cy="14460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2A4B9-A23E-427F-95C0-6B56E5A7752E}"/>
              </a:ext>
            </a:extLst>
          </p:cNvPr>
          <p:cNvSpPr txBox="1"/>
          <p:nvPr/>
        </p:nvSpPr>
        <p:spPr>
          <a:xfrm>
            <a:off x="3785746" y="381418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3E77D6-C2BE-4C3A-8A48-EEA2911C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277" y="3862024"/>
            <a:ext cx="3242351" cy="19271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59F2EA-A6B3-4EE7-95A4-F13C7F208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554" y="4489533"/>
            <a:ext cx="2561955" cy="1105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AF5248-690A-4A9F-B218-D0A79CB8B4C7}"/>
              </a:ext>
            </a:extLst>
          </p:cNvPr>
          <p:cNvSpPr txBox="1"/>
          <p:nvPr/>
        </p:nvSpPr>
        <p:spPr>
          <a:xfrm>
            <a:off x="9242554" y="407532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6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8DE59-3DA9-48BC-8140-8A2C9414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34258-8171-4039-8469-C8902A18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squeeze()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F0211-63D7-42D0-B821-670F799B8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259" y="3733464"/>
            <a:ext cx="3927556" cy="1660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EA65D-F24E-4A76-A420-65CD7ED6BE20}"/>
              </a:ext>
            </a:extLst>
          </p:cNvPr>
          <p:cNvSpPr txBox="1"/>
          <p:nvPr/>
        </p:nvSpPr>
        <p:spPr>
          <a:xfrm>
            <a:off x="6709259" y="33641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6B2D49-B85D-496F-B636-650AC59B1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85" y="2801736"/>
            <a:ext cx="45910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4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4DDE3-FF05-431D-897B-593F9AD9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89F89-BAA0-451D-AA7E-87177ABDE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unsqueeze</a:t>
            </a:r>
            <a:r>
              <a:rPr lang="en-US" altLang="ko-KR" dirty="0"/>
              <a:t>(): dim</a:t>
            </a:r>
            <a:r>
              <a:rPr lang="ko-KR" altLang="en-US" dirty="0"/>
              <a:t>에 해당하는 위치에 크기가 </a:t>
            </a:r>
            <a:r>
              <a:rPr lang="en-US" altLang="ko-KR" dirty="0"/>
              <a:t>1</a:t>
            </a:r>
            <a:r>
              <a:rPr lang="ko-KR" altLang="en-US" dirty="0"/>
              <a:t>인 차원을 추가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880F5-3B57-4172-98A7-E2DA0685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05" y="3360905"/>
            <a:ext cx="5943378" cy="2060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978452-4287-4A96-8288-7F1176B4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360" y="4012339"/>
            <a:ext cx="3449792" cy="1182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57B846-3D74-46E7-82E7-16566AB9DDCB}"/>
              </a:ext>
            </a:extLst>
          </p:cNvPr>
          <p:cNvSpPr txBox="1"/>
          <p:nvPr/>
        </p:nvSpPr>
        <p:spPr>
          <a:xfrm>
            <a:off x="7273463" y="35755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015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04D5D-FD3A-844C-8652-F294D4AA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torch.nn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9721E-D5CD-F14D-81B5-B19293D5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0277" cy="4351338"/>
          </a:xfrm>
        </p:spPr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모델을</a:t>
            </a:r>
            <a:r>
              <a:rPr lang="en-US" altLang="ko-KR" dirty="0"/>
              <a:t> </a:t>
            </a:r>
            <a:r>
              <a:rPr lang="ko-KR" altLang="en-US" dirty="0"/>
              <a:t>구성하기</a:t>
            </a:r>
            <a:r>
              <a:rPr lang="en-US" altLang="ko-KR" dirty="0"/>
              <a:t> </a:t>
            </a:r>
            <a:r>
              <a:rPr lang="ko-KR" altLang="en-US" dirty="0"/>
              <a:t>위한</a:t>
            </a:r>
            <a:r>
              <a:rPr lang="en-US" altLang="ko-KR" dirty="0"/>
              <a:t> </a:t>
            </a:r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(layer)</a:t>
            </a:r>
            <a:r>
              <a:rPr lang="ko-KR" altLang="en-US" dirty="0"/>
              <a:t>들과</a:t>
            </a:r>
            <a:br>
              <a:rPr lang="en-US" altLang="ko-KR" dirty="0"/>
            </a:br>
            <a:r>
              <a:rPr lang="ko-KR" altLang="en-US" dirty="0"/>
              <a:t>활성 함수</a:t>
            </a:r>
            <a:r>
              <a:rPr lang="en-US" altLang="ko-KR" dirty="0"/>
              <a:t>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손실</a:t>
            </a:r>
            <a:r>
              <a:rPr lang="en-US" altLang="ko-KR" dirty="0"/>
              <a:t> </a:t>
            </a:r>
            <a:r>
              <a:rPr lang="ko-KR" altLang="en-US" dirty="0"/>
              <a:t>함수들이</a:t>
            </a:r>
            <a:r>
              <a:rPr lang="en-US" altLang="ko-KR" dirty="0"/>
              <a:t> </a:t>
            </a:r>
            <a:r>
              <a:rPr lang="ko-KR" altLang="en-US" dirty="0" err="1"/>
              <a:t>구현되어있는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커스터마이징하기</a:t>
            </a:r>
            <a:r>
              <a:rPr lang="en-US" altLang="ko-KR" dirty="0"/>
              <a:t> </a:t>
            </a:r>
            <a:r>
              <a:rPr lang="ko-KR" altLang="en-US" dirty="0"/>
              <a:t>위해서는</a:t>
            </a:r>
            <a:r>
              <a:rPr lang="en-US" altLang="ko-KR" dirty="0"/>
              <a:t> </a:t>
            </a:r>
            <a:r>
              <a:rPr lang="en-US" altLang="ko-KR" dirty="0" err="1"/>
              <a:t>torch.nn.Module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상속하는</a:t>
            </a:r>
            <a:br>
              <a:rPr lang="en-US" altLang="ko-KR" dirty="0"/>
            </a:br>
            <a:r>
              <a:rPr lang="ko-KR" altLang="en-US" dirty="0"/>
              <a:t>클래스를</a:t>
            </a:r>
            <a:r>
              <a:rPr lang="en-US" altLang="ko-KR" dirty="0"/>
              <a:t> </a:t>
            </a:r>
            <a:r>
              <a:rPr lang="ko-KR" altLang="en-US" dirty="0"/>
              <a:t>정의하고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  <a:r>
              <a:rPr lang="ko-KR" altLang="en-US" dirty="0"/>
              <a:t>과</a:t>
            </a:r>
            <a:r>
              <a:rPr lang="en-US" altLang="ko-KR" dirty="0"/>
              <a:t> forward()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구현하여</a:t>
            </a:r>
            <a:br>
              <a:rPr lang="en-US" altLang="ko-KR" dirty="0"/>
            </a:br>
            <a:r>
              <a:rPr lang="ko-KR" altLang="en-US" dirty="0" err="1"/>
              <a:t>오버라이딩된</a:t>
            </a:r>
            <a:r>
              <a:rPr lang="en-US" altLang="ko-KR" dirty="0"/>
              <a:t> </a:t>
            </a:r>
            <a:r>
              <a:rPr lang="ko-KR" altLang="en-US" dirty="0"/>
              <a:t>형태로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690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8A232-416B-BE44-A144-E2B6ACF8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en-US" altLang="ko-KR" dirty="0" err="1"/>
              <a:t>nn.Module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0639274F-4A67-4546-931E-79CAF20F4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에 해당하는 모델 생성</a:t>
                </a:r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0639274F-4A67-4546-931E-79CAF20F4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6D40D9F-61D0-4A18-8D71-EC438F1B7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40" y="2461098"/>
            <a:ext cx="4577443" cy="34837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5EA798-3AD2-47D9-AD7C-16F9F519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523" y="2461098"/>
            <a:ext cx="3155597" cy="22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7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4A792-CB38-C14D-9500-6FE9DE5B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en-US" altLang="ko-KR" dirty="0" err="1"/>
              <a:t>nn.Linear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B08B8C-260A-4742-8781-804873E2D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nn.Linear(</a:t>
                </a:r>
                <a:r>
                  <a:rPr lang="en-US" altLang="ko-KR" dirty="0" err="1"/>
                  <a:t>in_features,out_features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/>
                  <a:t>다항 함수에 해당하는 </a:t>
                </a:r>
                <a:r>
                  <a:rPr lang="en-US" altLang="ko-KR" dirty="0"/>
                  <a:t>layer.(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/>
                  <a:t>입력이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개이고 출력이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개인 경우</a:t>
                </a:r>
                <a:br>
                  <a:rPr lang="en-US" altLang="ko-KR" dirty="0"/>
                </a:br>
                <a:r>
                  <a:rPr lang="en-US" altLang="ko-KR" dirty="0" err="1"/>
                  <a:t>nn.Linear</a:t>
                </a:r>
                <a:r>
                  <a:rPr lang="en-US" altLang="ko-KR" dirty="0"/>
                  <a:t>(2,3)</a:t>
                </a:r>
                <a:r>
                  <a:rPr lang="ko-KR" altLang="en-US" dirty="0"/>
                  <a:t>으로 선언할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B08B8C-260A-4742-8781-804873E2D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CF9FD9D-3EFC-46F9-8E5D-25C0A267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003" y="3968904"/>
            <a:ext cx="3358678" cy="23429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9AB997-C625-4C78-B761-D89A0692C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458" y="4718118"/>
            <a:ext cx="4557610" cy="844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2EEF11-9647-4942-BC60-9E982273E3A6}"/>
              </a:ext>
            </a:extLst>
          </p:cNvPr>
          <p:cNvSpPr txBox="1"/>
          <p:nvPr/>
        </p:nvSpPr>
        <p:spPr>
          <a:xfrm>
            <a:off x="6152507" y="43487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76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4A792-CB38-C14D-9500-6FE9DE5B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ko-KR" altLang="en-US" dirty="0"/>
              <a:t>여러 활성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08B8C-260A-4742-8781-804873E2D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ko-KR" altLang="en-US" dirty="0"/>
              <a:t>에는 여러 활성 함수 또한 구현 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nn.sigmoid</a:t>
            </a:r>
            <a:r>
              <a:rPr lang="en-US" altLang="ko-KR" dirty="0"/>
              <a:t>():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en-US" altLang="ko-KR" dirty="0" err="1"/>
              <a:t>nn.Tanh</a:t>
            </a:r>
            <a:r>
              <a:rPr lang="en-US" altLang="ko-KR" dirty="0"/>
              <a:t>(): </a:t>
            </a:r>
            <a:r>
              <a:rPr lang="ko-KR" altLang="en-US" dirty="0" err="1"/>
              <a:t>하이퍼볼릭탄젠트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en-US" altLang="ko-KR" dirty="0" err="1"/>
              <a:t>nn.ReLU</a:t>
            </a:r>
            <a:r>
              <a:rPr lang="en-US" altLang="ko-KR" dirty="0"/>
              <a:t>(): </a:t>
            </a:r>
            <a:r>
              <a:rPr lang="en-US" altLang="ko-KR" dirty="0" err="1"/>
              <a:t>ReLU</a:t>
            </a:r>
            <a:r>
              <a:rPr lang="en-US" altLang="ko-KR" dirty="0"/>
              <a:t>(Rectified Linear Unit)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 err="1"/>
              <a:t>nn.Softmax</a:t>
            </a:r>
            <a:r>
              <a:rPr lang="en-US" altLang="ko-KR" dirty="0"/>
              <a:t>():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361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1EA59-8EFE-4C46-8ED9-22D86BF4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ko-KR" altLang="en-US" dirty="0"/>
              <a:t>여러 손실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71C6E-0BF4-4FD4-99B8-636F03EF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2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강에서 다루었던 여러 손실 함수 또한 구현돼 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nn.L1Loss(): MAE(Mean </a:t>
            </a:r>
            <a:r>
              <a:rPr lang="en-US" altLang="ko-KR" dirty="0" err="1"/>
              <a:t>Absoulte</a:t>
            </a:r>
            <a:r>
              <a:rPr lang="en-US" altLang="ko-KR" dirty="0"/>
              <a:t> Error)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회귀 문제에서 사용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dirty="0" err="1"/>
              <a:t>nn.MSELoss</a:t>
            </a:r>
            <a:r>
              <a:rPr lang="en-US" altLang="ko-KR" dirty="0"/>
              <a:t>(): MSE(Mean Squared Error)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회귀 문제에서 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04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Facebook</a:t>
            </a:r>
            <a:r>
              <a:rPr lang="ko-KR" altLang="en-US"/>
              <a:t>이 개발한 오픈소스 머신 러닝 라이브러리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EBA10B28-0166-674C-B75E-9F560FFEA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998244"/>
            <a:ext cx="8128000" cy="200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39272-3117-4D23-834E-144CFC45725D}"/>
              </a:ext>
            </a:extLst>
          </p:cNvPr>
          <p:cNvSpPr txBox="1"/>
          <p:nvPr/>
        </p:nvSpPr>
        <p:spPr>
          <a:xfrm>
            <a:off x="4150275" y="5036655"/>
            <a:ext cx="389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https://github.com/pytorch/pytorch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F4CE2-A640-4DC5-A385-ADB6EF47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ko-KR" altLang="en-US" dirty="0"/>
              <a:t>여러 손실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5D729-1EEB-4B3F-8D62-B6FD5B96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 err="1"/>
              <a:t>nn.BCELoss</a:t>
            </a:r>
            <a:r>
              <a:rPr lang="en-US" altLang="ko-KR" dirty="0"/>
              <a:t>(): Binary Cross Entropy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분류 문제에서 클래스가 두개인 경우에 사용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dirty="0" err="1"/>
              <a:t>nn.CrossEntropyLoss</a:t>
            </a:r>
            <a:r>
              <a:rPr lang="en-US" altLang="ko-KR" dirty="0"/>
              <a:t>(): Cross Entropy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분류 문제에서 클래스가 두개 이상인 경우에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56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16F81-DE17-4C22-9B2A-0947F7FD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9D2E4-E35E-4334-9BC8-ADDD39FF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 학습 모델을 설계할 때는</a:t>
            </a:r>
            <a:r>
              <a:rPr lang="en-US" altLang="ko-KR" dirty="0"/>
              <a:t> </a:t>
            </a:r>
            <a:r>
              <a:rPr lang="en-US" altLang="ko-KR" dirty="0" err="1"/>
              <a:t>nn.Module</a:t>
            </a:r>
            <a:r>
              <a:rPr lang="ko-KR" altLang="en-US" dirty="0"/>
              <a:t>을 상속하는 사용자 정의 클래스를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</a:t>
            </a:r>
            <a:r>
              <a:rPr lang="ko-KR" altLang="en-US" dirty="0"/>
              <a:t>문을 활용하여 모델의 구성을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25F941-CCD7-480A-A580-39419242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52" y="3414713"/>
            <a:ext cx="4781550" cy="2762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E225FD-7EA9-4C9C-BDD8-28A00BB4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13" y="4506794"/>
            <a:ext cx="4603675" cy="578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768C5-E885-4256-98EB-51E8F3DD8A58}"/>
              </a:ext>
            </a:extLst>
          </p:cNvPr>
          <p:cNvSpPr txBox="1"/>
          <p:nvPr/>
        </p:nvSpPr>
        <p:spPr>
          <a:xfrm>
            <a:off x="6271100" y="40699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910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B793A-80A1-4AC5-95AB-485BB00D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72F6E-478D-4F86-A0D5-CA29C91E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클래스를 사용하는 이유는 대개 모델의 구성이</a:t>
            </a:r>
            <a:br>
              <a:rPr lang="en-US" altLang="ko-KR" dirty="0"/>
            </a:br>
            <a:r>
              <a:rPr lang="ko-KR" altLang="en-US" dirty="0"/>
              <a:t>여러 층으로 이뤄져 있기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층이 일렬</a:t>
            </a:r>
            <a:r>
              <a:rPr lang="en-US" altLang="ko-KR" dirty="0"/>
              <a:t>(sequential)</a:t>
            </a:r>
            <a:r>
              <a:rPr lang="ko-KR" altLang="en-US" dirty="0"/>
              <a:t>로 설계되어 있는 경우에는</a:t>
            </a:r>
            <a:br>
              <a:rPr lang="en-US" altLang="ko-KR" dirty="0"/>
            </a:br>
            <a:r>
              <a:rPr lang="ko-KR" altLang="en-US" dirty="0"/>
              <a:t>다음과 같이 코드를 작성할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D64C1C-6F87-4B85-9DD4-5B88FC6B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77" y="4515660"/>
            <a:ext cx="5124450" cy="799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909FE-DB11-4818-8000-376DA266A888}"/>
              </a:ext>
            </a:extLst>
          </p:cNvPr>
          <p:cNvSpPr txBox="1"/>
          <p:nvPr/>
        </p:nvSpPr>
        <p:spPr>
          <a:xfrm>
            <a:off x="6716137" y="41463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BFF46B-531B-473B-BEFD-EC9B44D4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96" y="3790443"/>
            <a:ext cx="4161414" cy="27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82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E3EE7-02DB-40E0-AF64-3208E76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en-US" altLang="ko-KR" dirty="0" err="1"/>
              <a:t>nn.Sequential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FEA89-058E-4DFA-A58F-CA093F70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층의 개수가 늘어나 모델이 복잡해지면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이전과 같은 방법으로 모델을 구현하는 것은 귀찮을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nn.Sequential</a:t>
            </a:r>
            <a:r>
              <a:rPr lang="en-US" altLang="ko-KR" dirty="0"/>
              <a:t>()</a:t>
            </a:r>
            <a:r>
              <a:rPr lang="ko-KR" altLang="en-US" dirty="0"/>
              <a:t>을 사용하면 인자로 들어간 층들을 순서대로</a:t>
            </a:r>
            <a:br>
              <a:rPr lang="en-US" altLang="ko-KR" dirty="0"/>
            </a:br>
            <a:r>
              <a:rPr lang="ko-KR" altLang="en-US" dirty="0" err="1"/>
              <a:t>연산시키도록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DDC36B-1B16-41B0-B86A-840653F5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78" y="3864959"/>
            <a:ext cx="3571064" cy="26279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798791-066F-4C6F-8FF8-5806B9ED7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76" y="4466516"/>
            <a:ext cx="3990975" cy="105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337C99-9707-4319-BC67-CEC057FB8439}"/>
              </a:ext>
            </a:extLst>
          </p:cNvPr>
          <p:cNvSpPr txBox="1"/>
          <p:nvPr/>
        </p:nvSpPr>
        <p:spPr>
          <a:xfrm>
            <a:off x="5480725" y="40297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56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75E07-0E17-4941-BEC4-269826C9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r>
              <a:rPr lang="en-US" altLang="ko-KR" dirty="0"/>
              <a:t> – </a:t>
            </a:r>
            <a:r>
              <a:rPr lang="en-US" altLang="ko-KR" dirty="0" err="1"/>
              <a:t>nn.Squential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F8451-B71E-47F9-9722-F88DF65B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D6572-105E-49B0-99FA-AF80CA8A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27" y="2658775"/>
            <a:ext cx="3596194" cy="31944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5CA426-1303-47B0-BB5C-B5056CA9F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654" y="3328674"/>
            <a:ext cx="4945704" cy="1854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7432F-B942-4610-91E9-737C74DE8E50}"/>
              </a:ext>
            </a:extLst>
          </p:cNvPr>
          <p:cNvSpPr txBox="1"/>
          <p:nvPr/>
        </p:nvSpPr>
        <p:spPr>
          <a:xfrm>
            <a:off x="5566654" y="2959342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563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4A792-CB38-C14D-9500-6FE9DE5B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08B8C-260A-4742-8781-804873E2D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학습 과정에서 적용시킬 수 있는 여러 최적화 알고리즘이 구현된 라이브러리이다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81F79-0F1C-41DA-AA91-B50AC85C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67" y="2932291"/>
            <a:ext cx="4960498" cy="32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3D54-9D66-47D1-BF7E-BEAF3439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7B13C-C083-4991-9762-E1EA312B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에서의 최적화는 다음 과정을 통해 진행된다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Optimizer </a:t>
            </a:r>
            <a:r>
              <a:rPr lang="ko-KR" altLang="en-US" dirty="0"/>
              <a:t>선언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Optimizer</a:t>
            </a:r>
            <a:r>
              <a:rPr lang="ko-KR" altLang="en-US" dirty="0"/>
              <a:t>의 </a:t>
            </a:r>
            <a:r>
              <a:rPr lang="en-US" altLang="ko-KR" dirty="0"/>
              <a:t>gradient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Loss</a:t>
            </a:r>
            <a:r>
              <a:rPr lang="ko-KR" altLang="en-US" dirty="0"/>
              <a:t>로부터 </a:t>
            </a:r>
            <a:r>
              <a:rPr lang="en-US" altLang="ko-KR" dirty="0"/>
              <a:t>gradient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계산된 </a:t>
            </a:r>
            <a:r>
              <a:rPr lang="en-US" altLang="ko-KR" dirty="0"/>
              <a:t>gradient</a:t>
            </a:r>
            <a:r>
              <a:rPr lang="ko-KR" altLang="en-US" dirty="0"/>
              <a:t>를 이용해</a:t>
            </a:r>
            <a:br>
              <a:rPr lang="en-US" altLang="ko-KR" dirty="0"/>
            </a:br>
            <a:r>
              <a:rPr lang="ko-KR" altLang="en-US" dirty="0"/>
              <a:t>매개변수 업데이트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번부터 다시 반복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12BF2D-0E5C-4A69-A28A-4A05855F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7774"/>
            <a:ext cx="5392366" cy="32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30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3D54-9D66-47D1-BF7E-BEAF3439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7B13C-C083-4991-9762-E1EA312B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강에서 매개변수의 최적화는 주어진 손실 함수를</a:t>
            </a:r>
            <a:br>
              <a:rPr lang="en-US" altLang="ko-KR" dirty="0"/>
            </a:br>
            <a:r>
              <a:rPr lang="ko-KR" altLang="en-US" dirty="0"/>
              <a:t>미분하여 진행된다고 언급한 바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Pytorch</a:t>
            </a:r>
            <a:r>
              <a:rPr lang="ko-KR" altLang="en-US" dirty="0"/>
              <a:t>에서는 </a:t>
            </a:r>
            <a:r>
              <a:rPr lang="en-US" altLang="ko-KR" dirty="0" err="1"/>
              <a:t>torch.autograd</a:t>
            </a:r>
            <a:r>
              <a:rPr lang="ko-KR" altLang="en-US" dirty="0"/>
              <a:t>라는 라이브러리가 손실 함수의 </a:t>
            </a:r>
            <a:r>
              <a:rPr lang="ko-KR" altLang="en-US" dirty="0" err="1"/>
              <a:t>도함수로부터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r>
              <a:rPr lang="ko-KR" altLang="en-US" dirty="0"/>
              <a:t>를 자동으로 계산해 주기 때문에</a:t>
            </a:r>
            <a:br>
              <a:rPr lang="en-US" altLang="ko-KR" dirty="0"/>
            </a:br>
            <a:r>
              <a:rPr lang="ko-KR" altLang="en-US" dirty="0"/>
              <a:t>편리하게 매개변수를 업데이트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537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3D54-9D66-47D1-BF7E-BEAF3439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7B13C-C083-4991-9762-E1EA312B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r>
              <a:rPr lang="ko-KR" altLang="en-US" dirty="0"/>
              <a:t>에는 여러 최적화 알고리즘이 구현되어 있지만</a:t>
            </a:r>
            <a:br>
              <a:rPr lang="en-US" altLang="ko-KR" dirty="0"/>
            </a:br>
            <a:r>
              <a:rPr lang="ko-KR" altLang="en-US" dirty="0"/>
              <a:t>주로 사용하는 것은 다음 두가지 알고리즘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optim.SGD</a:t>
            </a:r>
            <a:r>
              <a:rPr lang="en-US" altLang="ko-KR" dirty="0"/>
              <a:t>(): 2</a:t>
            </a:r>
            <a:r>
              <a:rPr lang="ko-KR" altLang="en-US" dirty="0"/>
              <a:t>강에서 다루었던 </a:t>
            </a:r>
            <a:r>
              <a:rPr lang="ko-KR" altLang="en-US" dirty="0" err="1"/>
              <a:t>스토캐스틱</a:t>
            </a:r>
            <a:r>
              <a:rPr lang="ko-KR" altLang="en-US" dirty="0"/>
              <a:t> 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r>
              <a:rPr lang="en-US" altLang="ko-KR" dirty="0" err="1"/>
              <a:t>optim.Adam</a:t>
            </a:r>
            <a:r>
              <a:rPr lang="en-US" altLang="ko-KR" dirty="0"/>
              <a:t>(): SGD</a:t>
            </a:r>
            <a:r>
              <a:rPr lang="ko-KR" altLang="en-US" dirty="0"/>
              <a:t>를 다소 개선한 </a:t>
            </a:r>
            <a:r>
              <a:rPr lang="en-US" altLang="ko-KR" dirty="0"/>
              <a:t>Adam </a:t>
            </a:r>
            <a:r>
              <a:rPr lang="ko-KR" altLang="en-US" dirty="0"/>
              <a:t>알고리즘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045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3D54-9D66-47D1-BF7E-BEAF3439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r>
              <a:rPr lang="en-US" altLang="ko-KR" dirty="0"/>
              <a:t> – GD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SGD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7B13C-C083-4991-9762-E1EA312B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(GD)</a:t>
            </a:r>
            <a:r>
              <a:rPr lang="ko-KR" altLang="en-US" dirty="0"/>
              <a:t>은 데이터를 한번에 계산하여 최적화 진행</a:t>
            </a:r>
            <a:endParaRPr lang="en-US" altLang="ko-KR" dirty="0"/>
          </a:p>
          <a:p>
            <a:r>
              <a:rPr lang="ko-KR" altLang="en-US" dirty="0" err="1"/>
              <a:t>스토캐스틱</a:t>
            </a:r>
            <a:r>
              <a:rPr lang="ko-KR" altLang="en-US" dirty="0"/>
              <a:t> 경사 </a:t>
            </a:r>
            <a:r>
              <a:rPr lang="ko-KR" altLang="en-US" dirty="0" err="1"/>
              <a:t>하강법</a:t>
            </a:r>
            <a:r>
              <a:rPr lang="en-US" altLang="ko-KR" dirty="0"/>
              <a:t>(SGD)</a:t>
            </a:r>
            <a:r>
              <a:rPr lang="ko-KR" altLang="en-US" dirty="0"/>
              <a:t>은 데이터를 여러 개의</a:t>
            </a:r>
            <a:br>
              <a:rPr lang="en-US" altLang="ko-KR" dirty="0"/>
            </a:br>
            <a:r>
              <a:rPr lang="ko-KR" altLang="en-US" dirty="0"/>
              <a:t>미니 배치</a:t>
            </a:r>
            <a:r>
              <a:rPr lang="en-US" altLang="ko-KR" dirty="0"/>
              <a:t>(mini-batch)</a:t>
            </a:r>
            <a:r>
              <a:rPr lang="ko-KR" altLang="en-US" dirty="0"/>
              <a:t>로 나누어</a:t>
            </a:r>
            <a:r>
              <a:rPr lang="en-US" altLang="ko-KR" dirty="0"/>
              <a:t> </a:t>
            </a:r>
            <a:r>
              <a:rPr lang="ko-KR" altLang="en-US" dirty="0"/>
              <a:t>하나의 미니 배치에 대해</a:t>
            </a:r>
            <a:br>
              <a:rPr lang="en-US" altLang="ko-KR" dirty="0"/>
            </a:br>
            <a:r>
              <a:rPr lang="ko-KR" altLang="en-US" dirty="0"/>
              <a:t>최적화 진행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CD8462-8C90-482F-AE53-36194096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698" y="3623554"/>
            <a:ext cx="3444605" cy="24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3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F371-3F14-496F-B08F-27E75770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r>
              <a:rPr lang="ko-KR" altLang="en-US"/>
              <a:t>는</a:t>
            </a:r>
            <a:r>
              <a:rPr lang="en-US" altLang="ko-KR"/>
              <a:t> Numpy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유사한</a:t>
            </a:r>
            <a:r>
              <a:rPr lang="en-US" altLang="ko-KR"/>
              <a:t> </a:t>
            </a:r>
            <a:r>
              <a:rPr lang="ko-KR" altLang="en-US"/>
              <a:t>연산과</a:t>
            </a:r>
            <a:r>
              <a:rPr lang="en-US" altLang="ko-KR"/>
              <a:t> </a:t>
            </a:r>
            <a:r>
              <a:rPr lang="ko-KR" altLang="en-US"/>
              <a:t>함수를</a:t>
            </a:r>
            <a:r>
              <a:rPr lang="en-US" altLang="ko-KR"/>
              <a:t> </a:t>
            </a:r>
            <a:r>
              <a:rPr lang="ko-KR" altLang="en-US"/>
              <a:t>지원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Pythonic</a:t>
            </a:r>
            <a:r>
              <a:rPr lang="ko-KR" altLang="en-US"/>
              <a:t>하기</a:t>
            </a:r>
            <a:r>
              <a:rPr lang="en-US" altLang="ko-KR"/>
              <a:t> </a:t>
            </a:r>
            <a:r>
              <a:rPr lang="ko-KR" altLang="en-US"/>
              <a:t>때문에</a:t>
            </a:r>
            <a:r>
              <a:rPr lang="en-US" altLang="ko-KR"/>
              <a:t> </a:t>
            </a:r>
            <a:r>
              <a:rPr lang="ko-KR" altLang="en-US"/>
              <a:t>기존</a:t>
            </a:r>
            <a:r>
              <a:rPr lang="en-US" altLang="ko-KR"/>
              <a:t> Python</a:t>
            </a:r>
            <a:r>
              <a:rPr lang="ko-KR" altLang="en-US"/>
              <a:t>처럼</a:t>
            </a:r>
            <a:r>
              <a:rPr lang="en-US" altLang="ko-KR"/>
              <a:t> </a:t>
            </a:r>
            <a:r>
              <a:rPr lang="ko-KR" altLang="en-US"/>
              <a:t>학습</a:t>
            </a:r>
            <a:r>
              <a:rPr lang="en-US" altLang="ko-KR"/>
              <a:t> </a:t>
            </a: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작성</a:t>
            </a:r>
            <a:r>
              <a:rPr lang="en-US" altLang="ko-KR"/>
              <a:t> </a:t>
            </a:r>
            <a:r>
              <a:rPr lang="ko-KR" altLang="en-US"/>
              <a:t>가능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Debugging</a:t>
            </a:r>
            <a:r>
              <a:rPr lang="ko-KR" altLang="en-US"/>
              <a:t>과</a:t>
            </a:r>
            <a:r>
              <a:rPr lang="en-US" altLang="ko-KR"/>
              <a:t> Customizing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용이</a:t>
            </a:r>
          </a:p>
        </p:txBody>
      </p:sp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F8137-5098-4D0E-B94B-260B376D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torch.optim</a:t>
            </a:r>
            <a:r>
              <a:rPr lang="en-US" altLang="ko-KR" dirty="0"/>
              <a:t> – GD vs SGD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E648C-E13B-422F-9A7D-A0D8878C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경사 하강법의 경우 모든 데이터를 다루기 때문에 정확한 방향으로 최적화가 이뤄지지만</a:t>
            </a:r>
            <a:r>
              <a:rPr lang="en-US" altLang="ko-KR" dirty="0"/>
              <a:t>, </a:t>
            </a:r>
            <a:r>
              <a:rPr lang="ko-KR" altLang="en-US" dirty="0"/>
              <a:t>메모리와 시간이 많이 소요된다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스토캐스틱</a:t>
            </a:r>
            <a:r>
              <a:rPr lang="ko-KR" altLang="en-US" dirty="0"/>
              <a:t> 경사 하강법은 경사 하강법에 비해 진동하며 최적화가 이뤄지지만 메모리와 시간이 적게 소요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B6A9B-253F-4DBB-AA9F-202F5D2B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4E577-5E44-43B2-A65B-F4FDCB2E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6053" cy="43513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에서의 데이터 관련 유틸리티가 제공되는 라이브러리</a:t>
            </a:r>
            <a:br>
              <a:rPr lang="en-US" altLang="ko-KR" dirty="0"/>
            </a:br>
            <a:r>
              <a:rPr lang="ko-KR" altLang="en-US" dirty="0"/>
              <a:t>주로 사용되는 것은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Dataset: </a:t>
            </a:r>
            <a:r>
              <a:rPr lang="ko-KR" altLang="en-US" dirty="0"/>
              <a:t>데이터셋을 정의하는 클래스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random_split</a:t>
            </a:r>
            <a:r>
              <a:rPr lang="en-US" altLang="ko-KR" dirty="0"/>
              <a:t>: </a:t>
            </a:r>
            <a:r>
              <a:rPr lang="ko-KR" altLang="en-US" dirty="0"/>
              <a:t>데이터셋을 분할하는 데 사용되는 함수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주로 학습 데이터와 검증 데이터를 분할하는 데 사용된다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DataLoader</a:t>
            </a:r>
            <a:r>
              <a:rPr lang="en-US" altLang="ko-KR" dirty="0"/>
              <a:t>: </a:t>
            </a:r>
            <a:r>
              <a:rPr lang="ko-KR" altLang="en-US" dirty="0"/>
              <a:t>데이터셋을 학습 하기 편하게 불러오기 위한 클래스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배치 사이즈나 데이터를 불러오는 데 사용할 프로세스의 수 정의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074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6187A-F294-45C5-9ABA-1B023B2F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r>
              <a:rPr lang="en-US" altLang="ko-KR" dirty="0"/>
              <a:t> -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D4A60-27A9-4B52-9389-A1E98FD5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데이터셋을 정의하는데 사용되는 클래스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파일로로부터 데이터를 불러오고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변환이 필요하다면 변환하는 과정까지 포함한다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Dataset</a:t>
            </a:r>
            <a:r>
              <a:rPr lang="ko-KR" altLang="en-US" dirty="0"/>
              <a:t>을 상속하여 클래스를 새로 설계하고</a:t>
            </a:r>
            <a:br>
              <a:rPr lang="en-US" altLang="ko-KR" dirty="0"/>
            </a:b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__(),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getitem</a:t>
            </a:r>
            <a:r>
              <a:rPr lang="en-US" altLang="ko-KR" dirty="0"/>
              <a:t>__(), __</a:t>
            </a:r>
            <a:r>
              <a:rPr lang="en-US" altLang="ko-KR" dirty="0" err="1"/>
              <a:t>len</a:t>
            </a:r>
            <a:r>
              <a:rPr lang="en-US" altLang="ko-KR" dirty="0"/>
              <a:t>__()</a:t>
            </a:r>
            <a:r>
              <a:rPr lang="ko-KR" altLang="en-US" dirty="0"/>
              <a:t>을 구현하여 </a:t>
            </a:r>
            <a:r>
              <a:rPr lang="ko-KR" altLang="en-US" dirty="0" err="1"/>
              <a:t>오버라이딩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593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9379C-56C2-491F-B52F-9C1F8173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r>
              <a:rPr lang="en-US" altLang="ko-KR" dirty="0"/>
              <a:t> – </a:t>
            </a:r>
            <a:r>
              <a:rPr lang="en-US" altLang="ko-KR" dirty="0" err="1"/>
              <a:t>random_split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328FD-BAF8-4C36-B8B7-ED769965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데이터셋을 분할하는 함수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원본 데이터셋과 데이터를 몇 개 씩 나눌지 리스트를 인자로</a:t>
            </a:r>
            <a:br>
              <a:rPr lang="en-US" altLang="ko-KR" dirty="0"/>
            </a:br>
            <a:r>
              <a:rPr lang="ko-KR" altLang="en-US" dirty="0"/>
              <a:t>전달하면 분할된 데이터셋이 반환된다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0885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DA00D-5E4B-4114-9E99-7F389D93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r>
              <a:rPr lang="en-US" altLang="ko-KR" dirty="0"/>
              <a:t> – </a:t>
            </a:r>
            <a:r>
              <a:rPr lang="en-US" altLang="ko-KR" dirty="0" err="1"/>
              <a:t>DataLoader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AE97-ED8A-47DD-A621-A1E6537A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32890" cy="494429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데이터셋을 학습 하기 편하게 불러오기 위한 클래스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batch_size</a:t>
            </a:r>
            <a:r>
              <a:rPr lang="ko-KR" altLang="en-US" dirty="0"/>
              <a:t>에 미니 배치의 크기를 입력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보통 메모리 크기에 맞게 </a:t>
            </a:r>
            <a:r>
              <a:rPr lang="en-US" altLang="ko-KR" dirty="0"/>
              <a:t>2^n </a:t>
            </a:r>
            <a:r>
              <a:rPr lang="ko-KR" altLang="en-US" dirty="0"/>
              <a:t>으로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num_wokers</a:t>
            </a:r>
            <a:r>
              <a:rPr lang="ko-KR" altLang="en-US" dirty="0"/>
              <a:t>에 사용할 프로세스의 수 입력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shuffle</a:t>
            </a:r>
            <a:r>
              <a:rPr lang="ko-KR" altLang="en-US" dirty="0"/>
              <a:t>에는 데이터의 순서를 섞을 지 결정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주로 학습 데이터는</a:t>
            </a:r>
            <a:r>
              <a:rPr lang="en-US" altLang="ko-KR" dirty="0"/>
              <a:t> True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검증이나 테스트 데이터는 </a:t>
            </a:r>
            <a:r>
              <a:rPr lang="en-US" altLang="ko-KR" dirty="0"/>
              <a:t>False</a:t>
            </a:r>
            <a:r>
              <a:rPr lang="ko-KR" altLang="en-US" dirty="0"/>
              <a:t>로 설정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291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59079-FA78-4B7C-96A1-DD6857D2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torch.utils.data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67EB9-102C-433F-BBDC-F06BEB79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Dataset,</a:t>
            </a:r>
            <a:r>
              <a:rPr lang="ko-KR" altLang="en-US" dirty="0"/>
              <a:t> </a:t>
            </a:r>
            <a:r>
              <a:rPr lang="en-US" altLang="ko-KR" dirty="0" err="1"/>
              <a:t>random_split</a:t>
            </a:r>
            <a:r>
              <a:rPr lang="en-US" altLang="ko-KR" dirty="0"/>
              <a:t>, </a:t>
            </a:r>
            <a:r>
              <a:rPr lang="en-US" altLang="ko-KR" dirty="0" err="1"/>
              <a:t>DataLoader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DF8535-FCEF-4D80-931E-EBEF3303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50" y="2506661"/>
            <a:ext cx="5869299" cy="42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08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B1464-01B0-4720-A394-BC997CA1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4231D-30BC-4EFB-95C5-8630AFDB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</a:t>
            </a:r>
            <a:r>
              <a:rPr lang="en-US" altLang="ko-KR" dirty="0"/>
              <a:t>Module</a:t>
            </a:r>
            <a:r>
              <a:rPr lang="ko-KR" altLang="en-US" dirty="0"/>
              <a:t>과 </a:t>
            </a:r>
            <a:r>
              <a:rPr lang="en-US" altLang="ko-KR" dirty="0"/>
              <a:t>optimizer</a:t>
            </a:r>
            <a:r>
              <a:rPr lang="ko-KR" altLang="en-US" dirty="0"/>
              <a:t>는 상태 정보를 갖고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nn.Module.state_dict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01229C-C072-4739-BDFA-400D7EE9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56" y="3558223"/>
            <a:ext cx="3550920" cy="18538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B82508-2BEC-4C3A-BB80-43C8DF5D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90" y="5836803"/>
            <a:ext cx="8734452" cy="340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7B4A96-5E0B-4FF8-97F7-A60D6D5E7CF1}"/>
              </a:ext>
            </a:extLst>
          </p:cNvPr>
          <p:cNvSpPr txBox="1"/>
          <p:nvPr/>
        </p:nvSpPr>
        <p:spPr>
          <a:xfrm>
            <a:off x="1609090" y="546747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990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8272E-F932-4B88-B93E-41768D8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CF8C5-C7D8-40CB-95FA-1AED35AA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optim.SGD.state_dict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A22161-25F8-4316-A87F-E3275F23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12" y="2538979"/>
            <a:ext cx="6175375" cy="1780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6C9D3-30A7-4A74-8748-50601697C50C}"/>
              </a:ext>
            </a:extLst>
          </p:cNvPr>
          <p:cNvSpPr txBox="1"/>
          <p:nvPr/>
        </p:nvSpPr>
        <p:spPr>
          <a:xfrm>
            <a:off x="328611" y="4786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555CF4-E396-41B5-9979-8B9256CE5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" y="5155600"/>
            <a:ext cx="11456989" cy="274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128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23AFC-876C-446F-8E83-B49904DC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8A980-69CB-467C-B13C-7200F0BA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과정 중에 현재 학습중인 모델을 저장해야 하는 경우</a:t>
            </a:r>
            <a:br>
              <a:rPr lang="en-US" altLang="ko-KR" dirty="0"/>
            </a:br>
            <a:r>
              <a:rPr lang="en-US" altLang="ko-KR" dirty="0" err="1"/>
              <a:t>torch.save</a:t>
            </a:r>
            <a:r>
              <a:rPr lang="en-US" altLang="ko-KR" dirty="0"/>
              <a:t>(</a:t>
            </a:r>
            <a:r>
              <a:rPr lang="en-US" altLang="ko-KR" dirty="0" err="1"/>
              <a:t>obj,f</a:t>
            </a:r>
            <a:r>
              <a:rPr lang="en-US" altLang="ko-KR" dirty="0"/>
              <a:t>)</a:t>
            </a:r>
            <a:r>
              <a:rPr lang="ko-KR" altLang="en-US" dirty="0"/>
              <a:t>를 이용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7CA568-190D-4CB9-A2D5-6BFC9791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9" y="3637781"/>
            <a:ext cx="4521200" cy="15306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185626-15A3-400E-B20B-A4D3561C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43" y="3429000"/>
            <a:ext cx="3562350" cy="2133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26BBCA-1166-4B64-8B62-DE6C829F75D3}"/>
              </a:ext>
            </a:extLst>
          </p:cNvPr>
          <p:cNvSpPr/>
          <p:nvPr/>
        </p:nvSpPr>
        <p:spPr>
          <a:xfrm>
            <a:off x="6888480" y="5059680"/>
            <a:ext cx="1188720" cy="34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46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AACAE-40EF-4E08-9488-50592D07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B4770-367C-4785-AA08-942B6738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저장한 모델을 </a:t>
            </a:r>
            <a:r>
              <a:rPr lang="ko-KR" altLang="en-US" dirty="0" err="1"/>
              <a:t>불러오는건</a:t>
            </a:r>
            <a:br>
              <a:rPr lang="en-US" altLang="ko-KR" dirty="0"/>
            </a:br>
            <a:r>
              <a:rPr lang="en-US" altLang="ko-KR" dirty="0" err="1"/>
              <a:t>torch.load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nn.Module.load_state_dict</a:t>
            </a:r>
            <a:r>
              <a:rPr lang="en-US" altLang="ko-KR" dirty="0"/>
              <a:t>()</a:t>
            </a:r>
            <a:r>
              <a:rPr lang="ko-KR" altLang="en-US" dirty="0"/>
              <a:t>를 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716859-9A39-4AF9-8CFF-8BADD7EE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5254"/>
            <a:ext cx="5698490" cy="1267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16C199-3B66-49CA-A0EA-E2AB3414B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952" y="4345498"/>
            <a:ext cx="4199393" cy="447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8144B2-960C-4B4C-BF23-ACA2D97CE5B9}"/>
              </a:ext>
            </a:extLst>
          </p:cNvPr>
          <p:cNvSpPr txBox="1"/>
          <p:nvPr/>
        </p:nvSpPr>
        <p:spPr>
          <a:xfrm>
            <a:off x="6871651" y="393259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73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 vs Tensorflow vs Keras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742C7E-2E4B-8B42-8F98-237BDD66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4944" cy="4351338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Tensorflow</a:t>
            </a:r>
            <a:r>
              <a:rPr lang="ko-KR" altLang="en-US"/>
              <a:t>와</a:t>
            </a:r>
            <a:r>
              <a:rPr lang="en-US" altLang="ko-KR"/>
              <a:t> Keras</a:t>
            </a:r>
            <a:r>
              <a:rPr lang="ko-KR" altLang="en-US"/>
              <a:t>는</a:t>
            </a:r>
            <a:r>
              <a:rPr lang="en-US" altLang="ko-KR"/>
              <a:t> Google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개발한</a:t>
            </a:r>
            <a:br>
              <a:rPr lang="en-US" altLang="ko-KR"/>
            </a:br>
            <a:r>
              <a:rPr lang="ko-KR" altLang="en-US"/>
              <a:t>오픈소스</a:t>
            </a:r>
            <a:r>
              <a:rPr lang="en-US" altLang="ko-KR"/>
              <a:t> </a:t>
            </a:r>
            <a:r>
              <a:rPr lang="ko-KR" altLang="en-US"/>
              <a:t>딥러닝</a:t>
            </a:r>
            <a:r>
              <a:rPr lang="en-US" altLang="ko-KR"/>
              <a:t> </a:t>
            </a:r>
            <a:r>
              <a:rPr lang="ko-KR" altLang="en-US"/>
              <a:t>라이브러리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Tensorflow</a:t>
            </a:r>
            <a:r>
              <a:rPr lang="ko-KR" altLang="en-US"/>
              <a:t>는</a:t>
            </a:r>
            <a:r>
              <a:rPr lang="en-US" altLang="ko-KR"/>
              <a:t> Pytorch</a:t>
            </a:r>
            <a:r>
              <a:rPr lang="ko-KR" altLang="en-US"/>
              <a:t>처럼</a:t>
            </a:r>
            <a:r>
              <a:rPr lang="en-US" altLang="ko-KR"/>
              <a:t> </a:t>
            </a:r>
            <a:r>
              <a:rPr lang="ko-KR" altLang="en-US"/>
              <a:t>독자적</a:t>
            </a:r>
            <a:r>
              <a:rPr lang="en-US" altLang="ko-KR"/>
              <a:t>(stand-alone)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작동가능</a:t>
            </a:r>
            <a:endParaRPr lang="en-US" altLang="ko-KR"/>
          </a:p>
          <a:p>
            <a:r>
              <a:rPr lang="en-US" altLang="ko-KR"/>
              <a:t>Keras</a:t>
            </a:r>
            <a:r>
              <a:rPr lang="ko-KR" altLang="en-US"/>
              <a:t>는</a:t>
            </a:r>
            <a:r>
              <a:rPr lang="en-US" altLang="ko-KR"/>
              <a:t> tensorflow</a:t>
            </a:r>
            <a:r>
              <a:rPr lang="ko-KR" altLang="en-US"/>
              <a:t>를</a:t>
            </a:r>
            <a:r>
              <a:rPr lang="en-US" altLang="ko-KR"/>
              <a:t> backend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사용하는</a:t>
            </a:r>
            <a:r>
              <a:rPr lang="en-US" altLang="ko-KR"/>
              <a:t> high-level api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지원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tensorflow</a:t>
            </a:r>
            <a:r>
              <a:rPr lang="ko-KR" altLang="en-US"/>
              <a:t>나</a:t>
            </a:r>
            <a:r>
              <a:rPr lang="en-US" altLang="ko-KR"/>
              <a:t> pytorch</a:t>
            </a:r>
            <a:r>
              <a:rPr lang="ko-KR" altLang="en-US"/>
              <a:t>와는</a:t>
            </a:r>
            <a:r>
              <a:rPr lang="en-US" altLang="ko-KR"/>
              <a:t> </a:t>
            </a:r>
            <a:r>
              <a:rPr lang="ko-KR" altLang="en-US"/>
              <a:t>다르게</a:t>
            </a:r>
            <a:r>
              <a:rPr lang="en-US" altLang="ko-KR"/>
              <a:t> </a:t>
            </a:r>
            <a:r>
              <a:rPr lang="ko-KR" altLang="en-US"/>
              <a:t>독자적으로는</a:t>
            </a:r>
            <a:r>
              <a:rPr lang="en-US" altLang="ko-KR"/>
              <a:t> </a:t>
            </a:r>
            <a:r>
              <a:rPr lang="ko-KR" altLang="en-US"/>
              <a:t>사용</a:t>
            </a:r>
            <a:r>
              <a:rPr lang="en-US" altLang="ko-KR"/>
              <a:t> </a:t>
            </a:r>
            <a:r>
              <a:rPr lang="ko-KR" altLang="en-US"/>
              <a:t>불가능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Tensorflow 2.0</a:t>
            </a:r>
            <a:r>
              <a:rPr lang="ko-KR" altLang="en-US"/>
              <a:t>이후로는</a:t>
            </a:r>
            <a:r>
              <a:rPr lang="en-US" altLang="ko-KR"/>
              <a:t> </a:t>
            </a:r>
            <a:r>
              <a:rPr lang="ko-KR" altLang="en-US"/>
              <a:t>주로</a:t>
            </a:r>
            <a:r>
              <a:rPr lang="en-US" altLang="ko-KR"/>
              <a:t> keras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사용</a:t>
            </a:r>
            <a:br>
              <a:rPr lang="en-US" altLang="ko-KR"/>
            </a:b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475B6-DD4A-4A25-B057-12166692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56A63-6872-498A-9367-B0F83EA04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7717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Facebook</a:t>
            </a:r>
            <a:r>
              <a:rPr lang="ko-KR" altLang="en-US" dirty="0"/>
              <a:t>에서 개발한 딥러닝</a:t>
            </a:r>
            <a:br>
              <a:rPr lang="en-US" altLang="ko-KR" dirty="0"/>
            </a:br>
            <a:r>
              <a:rPr lang="ko-KR" altLang="en-US" dirty="0"/>
              <a:t>라이브러리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  <a:br>
              <a:rPr lang="en-US" altLang="ko-KR" dirty="0"/>
            </a:br>
            <a:r>
              <a:rPr lang="en-US" altLang="ko-KR" dirty="0" err="1"/>
              <a:t>Numpy</a:t>
            </a:r>
            <a:r>
              <a:rPr lang="ko-KR" altLang="en-US" dirty="0"/>
              <a:t>와 유사하게 작동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torch.nn</a:t>
            </a:r>
            <a:br>
              <a:rPr lang="en-US" altLang="ko-KR" dirty="0"/>
            </a:br>
            <a:r>
              <a:rPr lang="ko-KR" altLang="en-US" dirty="0"/>
              <a:t>모델을 구성하는 데 필요한 </a:t>
            </a:r>
            <a:r>
              <a:rPr lang="en-US" altLang="ko-KR" dirty="0"/>
              <a:t>layer</a:t>
            </a:r>
            <a:r>
              <a:rPr lang="ko-KR" altLang="en-US" dirty="0"/>
              <a:t>와 활성 함수</a:t>
            </a:r>
            <a:r>
              <a:rPr lang="en-US" altLang="ko-KR" dirty="0"/>
              <a:t>, </a:t>
            </a:r>
            <a:r>
              <a:rPr lang="ko-KR" altLang="en-US" dirty="0"/>
              <a:t>손실 함수 등이 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62AE684-6816-4BB1-A36D-24C09788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7717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torch.optim</a:t>
            </a:r>
            <a:br>
              <a:rPr lang="en-US" altLang="ko-KR" dirty="0"/>
            </a:br>
            <a:r>
              <a:rPr lang="ko-KR" altLang="en-US" dirty="0"/>
              <a:t>여러 최적화 알고리즘이 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torch.utils.data</a:t>
            </a:r>
            <a:br>
              <a:rPr lang="en-US" altLang="ko-KR" dirty="0"/>
            </a:br>
            <a:r>
              <a:rPr lang="en-US" altLang="ko-KR" dirty="0" err="1"/>
              <a:t>Dataset,DataLoader</a:t>
            </a:r>
            <a:r>
              <a:rPr lang="en-US" altLang="ko-KR" dirty="0"/>
              <a:t> </a:t>
            </a:r>
            <a:r>
              <a:rPr lang="ko-KR" altLang="en-US" dirty="0"/>
              <a:t>등 데이터를 다루기 위한 기능 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모델 저장하기 </a:t>
            </a:r>
            <a:r>
              <a:rPr lang="en-US" altLang="ko-KR" dirty="0"/>
              <a:t>&amp; </a:t>
            </a:r>
            <a:r>
              <a:rPr lang="ko-KR" altLang="en-US" dirty="0"/>
              <a:t>불러오기</a:t>
            </a:r>
            <a:br>
              <a:rPr lang="en-US" altLang="ko-KR" dirty="0"/>
            </a:br>
            <a:r>
              <a:rPr lang="ko-KR" altLang="en-US" dirty="0"/>
              <a:t>저장</a:t>
            </a:r>
            <a:r>
              <a:rPr lang="en-US" altLang="ko-KR" dirty="0"/>
              <a:t>: </a:t>
            </a:r>
            <a:r>
              <a:rPr lang="en-US" altLang="ko-KR" dirty="0" err="1"/>
              <a:t>state_dict</a:t>
            </a:r>
            <a:r>
              <a:rPr lang="en-US" altLang="ko-KR" dirty="0"/>
              <a:t>(), </a:t>
            </a:r>
            <a:r>
              <a:rPr lang="en-US" altLang="ko-KR" dirty="0" err="1"/>
              <a:t>torch.save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ko-KR" altLang="en-US" dirty="0"/>
              <a:t>불러오기</a:t>
            </a:r>
            <a:r>
              <a:rPr lang="en-US" altLang="ko-KR" dirty="0"/>
              <a:t>: </a:t>
            </a:r>
            <a:r>
              <a:rPr lang="en-US" altLang="ko-KR" dirty="0" err="1"/>
              <a:t>load_state_dict</a:t>
            </a:r>
            <a:r>
              <a:rPr lang="en-US" altLang="ko-KR" dirty="0"/>
              <a:t>(), </a:t>
            </a:r>
            <a:r>
              <a:rPr lang="en-US" altLang="ko-KR" dirty="0" err="1"/>
              <a:t>torch.load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933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875CE-0921-4EC3-9575-8E6289E5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92CED-CF79-40E7-9555-3721CD3C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데이터</a:t>
            </a:r>
            <a:r>
              <a:rPr lang="en-US" altLang="ko-KR" dirty="0"/>
              <a:t>(X)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대해서 결과</a:t>
            </a:r>
            <a:r>
              <a:rPr lang="en-US" altLang="ko-KR" dirty="0"/>
              <a:t>(Y)</a:t>
            </a:r>
            <a:r>
              <a:rPr lang="ko-KR" altLang="en-US" dirty="0"/>
              <a:t>를 예측하는</a:t>
            </a:r>
            <a:br>
              <a:rPr lang="en-US" altLang="ko-KR" dirty="0"/>
            </a:br>
            <a:r>
              <a:rPr lang="en-US" altLang="ko-KR" dirty="0"/>
              <a:t>Regression.</a:t>
            </a:r>
          </a:p>
          <a:p>
            <a:endParaRPr lang="en-US" altLang="ko-KR" dirty="0"/>
          </a:p>
          <a:p>
            <a:r>
              <a:rPr lang="ko-KR" altLang="en-US" dirty="0"/>
              <a:t>다음 두가지 데이터셋에 대해 실습 진행</a:t>
            </a:r>
            <a:endParaRPr lang="en-US" altLang="ko-KR" dirty="0"/>
          </a:p>
          <a:p>
            <a:pPr lvl="1"/>
            <a:r>
              <a:rPr lang="en-US" altLang="ko-KR" dirty="0"/>
              <a:t>Boston Housing Dataset: </a:t>
            </a:r>
            <a:r>
              <a:rPr lang="ko-KR" altLang="en-US" dirty="0"/>
              <a:t>보스턴 지역의 집값 예측</a:t>
            </a:r>
            <a:endParaRPr lang="en-US" altLang="ko-KR" dirty="0"/>
          </a:p>
          <a:p>
            <a:pPr lvl="1"/>
            <a:r>
              <a:rPr lang="en-US" altLang="ko-KR"/>
              <a:t>Diabetes Progression </a:t>
            </a:r>
            <a:r>
              <a:rPr lang="en-US" altLang="ko-KR" dirty="0"/>
              <a:t>Dataset: </a:t>
            </a:r>
            <a:r>
              <a:rPr lang="ko-KR" altLang="en-US" dirty="0"/>
              <a:t>당뇨병 진행도 예측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208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BFDEF-F91E-47DB-8237-3FFC19B9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5B733-1B09-447B-B176-68F4EB28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[1] </a:t>
            </a:r>
            <a:r>
              <a:rPr lang="en-US" altLang="ko-KR" dirty="0">
                <a:hlinkClick r:id="rId2"/>
              </a:rPr>
              <a:t>https://pytorch.org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</a:t>
            </a:r>
            <a:r>
              <a:rPr lang="en-US" altLang="ko-KR" dirty="0">
                <a:hlinkClick r:id="rId3"/>
              </a:rPr>
              <a:t>https://github.com/pytorch/pytorch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en-US" altLang="ko-KR" dirty="0">
                <a:hlinkClick r:id="rId4"/>
              </a:rPr>
              <a:t>https://championprogram.tistory.com/273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24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FA25-AAAE-354B-9A43-F1CB4215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 vs tf.Keras</a:t>
            </a:r>
            <a:endParaRPr lang="ko-KR" altLang="en-US"/>
          </a:p>
        </p:txBody>
      </p:sp>
      <p:pic>
        <p:nvPicPr>
          <p:cNvPr id="12" name="그림 12">
            <a:extLst>
              <a:ext uri="{FF2B5EF4-FFF2-40B4-BE49-F238E27FC236}">
                <a16:creationId xmlns:a16="http://schemas.microsoft.com/office/drawing/2014/main" id="{77A02B6D-1D53-A141-AD64-06C420398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98" y="2098458"/>
            <a:ext cx="6603302" cy="3163499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D5537E50-128C-D746-A945-A4B0E8B75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30" y="1801143"/>
            <a:ext cx="3135314" cy="37581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96CD08-088C-A64D-8243-B4CBD385FBFF}"/>
              </a:ext>
            </a:extLst>
          </p:cNvPr>
          <p:cNvSpPr txBox="1"/>
          <p:nvPr/>
        </p:nvSpPr>
        <p:spPr>
          <a:xfrm>
            <a:off x="1958800" y="56697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Pytorch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5EA99-6521-C846-9AB7-55613AAEC8D0}"/>
              </a:ext>
            </a:extLst>
          </p:cNvPr>
          <p:cNvSpPr txBox="1"/>
          <p:nvPr/>
        </p:nvSpPr>
        <p:spPr>
          <a:xfrm>
            <a:off x="7137749" y="566972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tf.Keras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2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2D295-0890-4B5F-AB04-2595C41A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  <a:r>
              <a:rPr lang="en-US" altLang="ko-KR" dirty="0"/>
              <a:t>(Tensor Manipulation)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F656C-63BB-46EC-9254-6DE20C17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Pytorch</a:t>
            </a:r>
            <a:r>
              <a:rPr lang="ko-KR" altLang="en-US" dirty="0"/>
              <a:t>에서는 기본적으로 </a:t>
            </a:r>
            <a:r>
              <a:rPr lang="en-US" altLang="ko-KR" dirty="0" err="1"/>
              <a:t>numpy</a:t>
            </a:r>
            <a:r>
              <a:rPr lang="ko-KR" altLang="en-US" dirty="0"/>
              <a:t>와 유사한 방식으로 </a:t>
            </a:r>
            <a:r>
              <a:rPr lang="en-US" altLang="ko-KR" dirty="0"/>
              <a:t>tensor</a:t>
            </a:r>
            <a:r>
              <a:rPr lang="ko-KR" altLang="en-US" dirty="0"/>
              <a:t>를 다룸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ko-KR" altLang="en-US" dirty="0"/>
              <a:t>는 벡터나 행렬을 다루는 데 특화된 라이브러리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68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7E9A8-2485-430A-B9A1-DCF5EDCD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657F3-3404-4294-84D6-98B0CBEB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에서의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  <a:r>
              <a:rPr lang="en-US" altLang="ko-KR" dirty="0"/>
              <a:t>(</a:t>
            </a:r>
            <a:r>
              <a:rPr lang="ko-KR" altLang="en-US" dirty="0"/>
              <a:t>벡터</a:t>
            </a:r>
            <a:r>
              <a:rPr lang="en-US" altLang="ko-KR" dirty="0"/>
              <a:t>)</a:t>
            </a:r>
            <a:r>
              <a:rPr lang="ko-KR" altLang="en-US" dirty="0"/>
              <a:t> 선언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81D20-D180-4A58-9F8E-D1B6CEA2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820972"/>
            <a:ext cx="6096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6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C43DA-01B8-48CE-87DE-6BF2DCF8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174F0-09F9-4FF9-A83A-C3DC9DD9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에서의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/>
              <a:t>(</a:t>
            </a:r>
            <a:r>
              <a:rPr lang="ko-KR" altLang="en-US" dirty="0"/>
              <a:t>행렬</a:t>
            </a:r>
            <a:r>
              <a:rPr lang="en-US" altLang="ko-KR" dirty="0"/>
              <a:t>) </a:t>
            </a:r>
            <a:r>
              <a:rPr lang="ko-KR" altLang="en-US" dirty="0"/>
              <a:t>선언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384A52-0678-4FC5-85C5-79412B95D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23" y="2965585"/>
            <a:ext cx="4461753" cy="334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7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e4de794-19e7-4a03-8a25-6601fbe4a2a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B8425E-138E-4BE1-A1A1-DEAF16F7CC8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1531</Words>
  <Application>Microsoft Office PowerPoint</Application>
  <PresentationFormat>와이드스크린</PresentationFormat>
  <Paragraphs>216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맑은 고딕</vt:lpstr>
      <vt:lpstr>Arial</vt:lpstr>
      <vt:lpstr>Calibri</vt:lpstr>
      <vt:lpstr>Cambria Math</vt:lpstr>
      <vt:lpstr>Office 테마</vt:lpstr>
      <vt:lpstr>Pytorch 기초</vt:lpstr>
      <vt:lpstr>목차</vt:lpstr>
      <vt:lpstr>Pytorch란?</vt:lpstr>
      <vt:lpstr>Pytorch란?</vt:lpstr>
      <vt:lpstr>Pytorch vs Tensorflow vs Keras</vt:lpstr>
      <vt:lpstr>Pytorch vs tf.Keras</vt:lpstr>
      <vt:lpstr>텐서 조작(Tensor Manipulation)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텐서 조작</vt:lpstr>
      <vt:lpstr>torch.nn</vt:lpstr>
      <vt:lpstr>torch.nn – nn.Module</vt:lpstr>
      <vt:lpstr>torch.nn – nn.Linear</vt:lpstr>
      <vt:lpstr>torch.nn – 여러 활성 함수</vt:lpstr>
      <vt:lpstr>torch.nn – 여러 손실 함수</vt:lpstr>
      <vt:lpstr>torch.nn – 여러 손실 함수</vt:lpstr>
      <vt:lpstr>torch.nn</vt:lpstr>
      <vt:lpstr>torch.nn</vt:lpstr>
      <vt:lpstr>torch.nn – nn.Sequential</vt:lpstr>
      <vt:lpstr>torch.nn – nn.Squential</vt:lpstr>
      <vt:lpstr>torch.optim</vt:lpstr>
      <vt:lpstr>torch.optim</vt:lpstr>
      <vt:lpstr>torch.optim</vt:lpstr>
      <vt:lpstr>torch.optim</vt:lpstr>
      <vt:lpstr>torch.optim – GD vs SGD</vt:lpstr>
      <vt:lpstr>torch.optim – GD vs SGD</vt:lpstr>
      <vt:lpstr>torch.utils.data</vt:lpstr>
      <vt:lpstr>torch.utils.data - Dataset</vt:lpstr>
      <vt:lpstr>torch.utils.data – random_split</vt:lpstr>
      <vt:lpstr>torch.utils.data – DataLoader</vt:lpstr>
      <vt:lpstr>torch.utils.data</vt:lpstr>
      <vt:lpstr>모델 저장하기 &amp; 불러오기</vt:lpstr>
      <vt:lpstr>모델 저장하기 &amp; 불러오기</vt:lpstr>
      <vt:lpstr>모델 저장하기 &amp; 불러오기</vt:lpstr>
      <vt:lpstr>모델 저장하기 &amp; 불러오기</vt:lpstr>
      <vt:lpstr>Review</vt:lpstr>
      <vt:lpstr>4장 Preview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서주원</cp:lastModifiedBy>
  <cp:revision>43</cp:revision>
  <dcterms:created xsi:type="dcterms:W3CDTF">2020-11-03T10:59:29Z</dcterms:created>
  <dcterms:modified xsi:type="dcterms:W3CDTF">2021-11-04T11:38:22Z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