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7"/>
  </p:notesMasterIdLst>
  <p:sldIdLst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2" r:id="rId24"/>
    <p:sldId id="320" r:id="rId25"/>
    <p:sldId id="321" r:id="rId26"/>
    <p:sldId id="323" r:id="rId27"/>
    <p:sldId id="324" r:id="rId28"/>
    <p:sldId id="325" r:id="rId29"/>
    <p:sldId id="326" r:id="rId30"/>
    <p:sldId id="327" r:id="rId31"/>
    <p:sldId id="328" r:id="rId32"/>
    <p:sldId id="331" r:id="rId33"/>
    <p:sldId id="344" r:id="rId34"/>
    <p:sldId id="332" r:id="rId35"/>
    <p:sldId id="333" r:id="rId36"/>
    <p:sldId id="334" r:id="rId37"/>
    <p:sldId id="335" r:id="rId38"/>
    <p:sldId id="329" r:id="rId39"/>
    <p:sldId id="336" r:id="rId40"/>
    <p:sldId id="337" r:id="rId41"/>
    <p:sldId id="338" r:id="rId42"/>
    <p:sldId id="339" r:id="rId43"/>
    <p:sldId id="341" r:id="rId44"/>
    <p:sldId id="343" r:id="rId45"/>
    <p:sldId id="345" r:id="rId46"/>
    <p:sldId id="346" r:id="rId47"/>
    <p:sldId id="347" r:id="rId48"/>
    <p:sldId id="348" r:id="rId49"/>
    <p:sldId id="349" r:id="rId50"/>
    <p:sldId id="350" r:id="rId51"/>
    <p:sldId id="351" r:id="rId52"/>
    <p:sldId id="352" r:id="rId53"/>
    <p:sldId id="353" r:id="rId54"/>
    <p:sldId id="354" r:id="rId55"/>
    <p:sldId id="342" r:id="rId5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CF6"/>
    <a:srgbClr val="E8F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A59FFB-88BE-40A4-8303-9EF1D20094E5}" v="743" dt="2021-10-21T12:40:41.9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E4C0E-3822-4470-875C-25F6E634D1E2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AC316-6613-4524-A62E-81CD3AE2E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246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F2EAD-2781-4C4E-89A7-EC1C39306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557" y="1122363"/>
            <a:ext cx="4281443" cy="2387600"/>
          </a:xfrm>
        </p:spPr>
        <p:txBody>
          <a:bodyPr anchor="b"/>
          <a:lstStyle>
            <a:lvl1pPr algn="ctr">
              <a:defRPr sz="6000" b="1"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9E29A5-2634-408B-BE7E-DC55036A0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7" y="3747536"/>
            <a:ext cx="533257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A0F8F-854E-4453-9F26-EA26574E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2CE2E-3DDF-47DE-A497-FA276826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A6E08-71A3-4E4D-A9E2-C95760A2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2">
            <a:extLst>
              <a:ext uri="{FF2B5EF4-FFF2-40B4-BE49-F238E27FC236}">
                <a16:creationId xmlns:a16="http://schemas.microsoft.com/office/drawing/2014/main" id="{F94179D6-DDD3-4F68-80F8-886D8EB2F992}"/>
              </a:ext>
            </a:extLst>
          </p:cNvPr>
          <p:cNvGrpSpPr>
            <a:grpSpLocks/>
          </p:cNvGrpSpPr>
          <p:nvPr userDrawn="1"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310EB746-0648-455E-B262-7901C0F5EF4A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D5BDD7E6-CC7A-417D-B742-5D2430D4B87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B39A6A8D-8CDB-4EC2-BABD-9D8508DC64F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634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25D88-BC23-4A1F-9173-92DECA0F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73FDCC-2F15-4838-988A-5F3DC2492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EC749F-75A5-4118-B9B8-A81219FE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ABFB9A-4C65-4E9B-8A39-8B797B3E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E365C1-A57D-4CAB-9EFE-B0DFA3B9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86B6738F-C65F-4F93-B1C4-33456A99E354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578E8AA8-C5B4-4BB2-98B7-F36073E3DD2C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46226297-DAD7-499C-905A-26FFB731227D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8F4083A-B294-4A9B-8B3D-74E0DE52E219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83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841A11-3789-43FF-AC57-A02DE687D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10CC6A-360A-415E-AEC7-9B1C282C2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DE770-50F0-4D52-8834-CBF49BDF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EB55A-9B53-40FC-A95C-637E4004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B7FA2-1670-4ADF-BF71-4BB964D8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40EF9D87-E560-4CA7-AA00-CA08B926DE9A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F0DEFCDF-0312-4FE9-B4C1-6D776FD485E8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25272A46-D7CA-4F17-A5C1-9974031FF4E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CDDEB4B-5B77-4EC8-9714-12CE36740EFF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08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F33C2-A22A-4379-A854-F5EAE6F9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43675F-98F2-4A2A-976B-D4627BC0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AA3BE7-8C5D-4CD6-B9D4-A517ABF4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EBA671-B19C-4299-8185-0FD13738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Group 81">
            <a:extLst>
              <a:ext uri="{FF2B5EF4-FFF2-40B4-BE49-F238E27FC236}">
                <a16:creationId xmlns:a16="http://schemas.microsoft.com/office/drawing/2014/main" id="{008D2588-B81F-4C0B-9FE4-A9274F98361E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7" name="Freeform: Shape 82">
              <a:extLst>
                <a:ext uri="{FF2B5EF4-FFF2-40B4-BE49-F238E27FC236}">
                  <a16:creationId xmlns:a16="http://schemas.microsoft.com/office/drawing/2014/main" id="{D5D334B7-BD40-4F4B-A320-B1DD8FCB2B5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83">
              <a:extLst>
                <a:ext uri="{FF2B5EF4-FFF2-40B4-BE49-F238E27FC236}">
                  <a16:creationId xmlns:a16="http://schemas.microsoft.com/office/drawing/2014/main" id="{85D91C0E-07C4-4992-8680-A3C4C4B09147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C2DF044-AB28-4B96-805A-768DA604C104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56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1FC0C-F2B1-47CA-820F-A06CA5C6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BF082-7E2F-470D-A8F7-EB8D3D9B1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D128D-5986-453F-A39B-345227AA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A1B6E-6038-4E9F-BB4D-8FF74D12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94223-3359-40C9-B142-2581AA6C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23D9063E-4804-46C8-AA7C-2D188BB0A9E3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C6C07CC4-211A-4427-8411-3C70E88AD12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427B6A74-2440-4FFD-A3A1-F580582458FB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3EED896-E30D-4429-8275-7DF27E769D55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3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454BE-5370-42C8-A21A-2D81192C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3BCAC2-8A07-4F5A-B89F-AC1D9F424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355A1E-9CC2-4CFF-A672-DDA72786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367E8-FD94-4A02-A920-2C62D961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5EED8-01D3-47C9-B1E7-A04E2CFE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8976A489-F0D9-4DD1-B95E-60537161A08B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D151D9F0-446B-407E-973B-F797C955F5E2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8FF2B48A-6EF5-497F-B488-2C207D94EC9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E5C500A-5FFF-43F2-8CFE-DE7E59241206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33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42762-B339-4DCA-9A59-70343A1B4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2B985F-5B64-4860-816D-DA43E8EE18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621B7A-4634-46B5-891D-2C2D70B49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9D0A3E-5110-46EB-B1DA-95F8AD8A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66F538-D336-49F6-9060-9BAB3F3E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19E632-1557-4294-9F9D-59A5525C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93B6972B-F21F-40ED-91D0-014628832237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3BAE67AF-6B16-4FAD-9594-FD9FF7B91BCE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4DA5145F-607C-4406-AAD8-87D9986AC7FE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B2E36C-5498-44CC-8525-6105DD43164C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97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FEE75-D797-4531-9090-2429E0CBF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4AE46B-A5EB-4B6B-A0F5-B05A11CCF1D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코드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DC84B7-3AE7-4E67-AFE2-84B2AEDC7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1B71EA-1BFF-4B5F-ADF4-E5F05340009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출력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E69450-A7DA-4765-A278-A86AD263B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9FCAA2-8650-43CD-9A1E-AC80BE49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44B8D6-6929-4A06-8B5E-1D4CE809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C38D28-D20F-4459-8253-ADB03285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Group 81">
            <a:extLst>
              <a:ext uri="{FF2B5EF4-FFF2-40B4-BE49-F238E27FC236}">
                <a16:creationId xmlns:a16="http://schemas.microsoft.com/office/drawing/2014/main" id="{E6B83432-D401-4F97-A258-813F5642FB0A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11" name="Freeform: Shape 82">
              <a:extLst>
                <a:ext uri="{FF2B5EF4-FFF2-40B4-BE49-F238E27FC236}">
                  <a16:creationId xmlns:a16="http://schemas.microsoft.com/office/drawing/2014/main" id="{4D382BA6-9169-4AAB-8B27-151ECFDE383B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83">
              <a:extLst>
                <a:ext uri="{FF2B5EF4-FFF2-40B4-BE49-F238E27FC236}">
                  <a16:creationId xmlns:a16="http://schemas.microsoft.com/office/drawing/2014/main" id="{E6748186-7359-427A-80FF-B6297802CFA2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E6FE9AF-6BB0-469E-8B7D-01F17BE54B3B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14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F4D32-A8C4-47C1-B0DA-4F07E9AC2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DB4D73-9103-49D4-8CC2-F89F1C29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37A105-F225-4778-806C-86944775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CE9A0D-9E64-464B-B274-3A38A4FF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Group 81">
            <a:extLst>
              <a:ext uri="{FF2B5EF4-FFF2-40B4-BE49-F238E27FC236}">
                <a16:creationId xmlns:a16="http://schemas.microsoft.com/office/drawing/2014/main" id="{80D8A4B0-302E-41AA-B42B-D8B519347BF3}"/>
              </a:ext>
            </a:extLst>
          </p:cNvPr>
          <p:cNvGrpSpPr/>
          <p:nvPr userDrawn="1"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7" name="Freeform: Shape 82">
              <a:extLst>
                <a:ext uri="{FF2B5EF4-FFF2-40B4-BE49-F238E27FC236}">
                  <a16:creationId xmlns:a16="http://schemas.microsoft.com/office/drawing/2014/main" id="{5A491839-2727-41B5-9FF7-712E65D0A9DE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83">
              <a:extLst>
                <a:ext uri="{FF2B5EF4-FFF2-40B4-BE49-F238E27FC236}">
                  <a16:creationId xmlns:a16="http://schemas.microsoft.com/office/drawing/2014/main" id="{0615C3EA-2AD7-4D06-8F46-F23BEE8E7FA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1B7EC6E-83B6-4B70-A4E4-DE9A55BCDC3F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72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CAFDB-CC3D-48E1-91A1-D0E34B56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20B76C-38CC-45DC-8F1F-426F3139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F235E9-7382-49AC-905B-36F802A7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Group 81">
            <a:extLst>
              <a:ext uri="{FF2B5EF4-FFF2-40B4-BE49-F238E27FC236}">
                <a16:creationId xmlns:a16="http://schemas.microsoft.com/office/drawing/2014/main" id="{00DAA62F-8802-4AC1-9A73-431A33B5C7EF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6" name="Freeform: Shape 82">
              <a:extLst>
                <a:ext uri="{FF2B5EF4-FFF2-40B4-BE49-F238E27FC236}">
                  <a16:creationId xmlns:a16="http://schemas.microsoft.com/office/drawing/2014/main" id="{99B4DDDE-0A26-432E-970D-B801A03D2D23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83">
              <a:extLst>
                <a:ext uri="{FF2B5EF4-FFF2-40B4-BE49-F238E27FC236}">
                  <a16:creationId xmlns:a16="http://schemas.microsoft.com/office/drawing/2014/main" id="{4EFBAD1F-38E6-4AC7-AF14-D6F799038BA6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3FF50B4-F5E6-4369-8DB9-13FECB156B18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13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9425F-B519-4613-9367-4D19171B7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9CC89-0124-49E7-942F-BA73A9DDC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C500AE-7F6F-4CA9-BFFB-E554D8D8E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68FE28-4D57-4FDA-BEC9-18FD43E6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7410B5-2966-4230-BB96-30E844BD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99E94D-8B18-4D6D-BF21-E88F2D15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8C58E7FF-88C5-41B2-A6C9-9D060889FED5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1AE8563B-7309-4C2D-B58C-C308CB62D0C8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357481B6-DC02-4681-A769-EDC26B90BD13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986FDB8-E048-454D-A31E-5BCD9D339566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7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D5332-AC3F-4A35-BFF4-40098C01D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322B31-162A-4DC3-ADA8-714C3AF33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6FA102-4BF0-4ACA-BF07-9D7F75FC7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667B58-53DE-4291-9F3C-E570925C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B13815-D784-4A5B-AB5B-9B3EBAA3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13147F-209E-428B-8B95-FBDAB16E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C2B0E6BA-2073-48AE-A8A7-919DCC3D5F65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B41A29C4-B428-49CF-B171-05E8FC163A7C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0B3DDE18-7374-4E9D-9940-2C54E9C25FEB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451CE93-CBD1-4260-BD3B-D11057242C8D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10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26AADC-DC05-48D6-8682-952E755AB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89727-8EB8-453D-BC40-AC5F38339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7F1A42-C5DE-4199-9B31-26C60B72F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67A03-45D1-4EAE-8DA0-F79B7BEE625A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2CA448-B831-46B8-BF1B-6E80E5D59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D936DB-B268-430B-B9E1-89A2DB0DD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82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orch/pytorch" TargetMode="External"/><Relationship Id="rId2" Type="http://schemas.openxmlformats.org/officeDocument/2006/relationships/hyperlink" Target="https://pytorch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ampionprogram.tistory.com/273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40E37-806C-4621-971C-7B0CF7D82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128" y="2235200"/>
            <a:ext cx="4281443" cy="2387600"/>
          </a:xfrm>
        </p:spPr>
        <p:txBody>
          <a:bodyPr/>
          <a:lstStyle/>
          <a:p>
            <a:r>
              <a:rPr lang="en-US" altLang="ko-KR" dirty="0"/>
              <a:t>Pytorch</a:t>
            </a:r>
            <a:br>
              <a:rPr lang="en-US" altLang="ko-KR" dirty="0"/>
            </a:br>
            <a:r>
              <a:rPr lang="ko-KR" altLang="en-US" dirty="0"/>
              <a:t>기초</a:t>
            </a:r>
          </a:p>
        </p:txBody>
      </p:sp>
    </p:spTree>
    <p:extLst>
      <p:ext uri="{BB962C8B-B14F-4D97-AF65-F5344CB8AC3E}">
        <p14:creationId xmlns:p14="http://schemas.microsoft.com/office/powerpoint/2010/main" val="3747937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3FB1D-4A26-4270-8D7A-B15C171D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</a:t>
            </a:r>
            <a:r>
              <a:rPr lang="ko-KR" altLang="en-US" dirty="0"/>
              <a:t> 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D04190-BFD2-45CC-8073-2DF6A04A5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에서의 </a:t>
            </a:r>
            <a:r>
              <a:rPr lang="en-US" altLang="ko-KR" dirty="0"/>
              <a:t>3</a:t>
            </a:r>
            <a:r>
              <a:rPr lang="ko-KR" altLang="en-US" dirty="0"/>
              <a:t>차원 배열</a:t>
            </a:r>
            <a:r>
              <a:rPr lang="en-US" altLang="ko-KR" dirty="0"/>
              <a:t>(</a:t>
            </a:r>
            <a:r>
              <a:rPr lang="ko-KR" altLang="en-US" dirty="0" err="1"/>
              <a:t>텐서</a:t>
            </a:r>
            <a:r>
              <a:rPr lang="en-US" altLang="ko-KR" dirty="0"/>
              <a:t>) </a:t>
            </a:r>
            <a:r>
              <a:rPr lang="ko-KR" altLang="en-US" dirty="0"/>
              <a:t>선언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A5291C-8EF8-492C-8865-69888B415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719" y="2696290"/>
            <a:ext cx="4660562" cy="348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892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DD5AC-AEDD-4226-A116-A05F8FCB3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</a:t>
            </a:r>
            <a:r>
              <a:rPr lang="ko-KR" altLang="en-US" dirty="0"/>
              <a:t> 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AEA2CF-2E32-4FFB-805B-B30AEAC4B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np.array</a:t>
            </a:r>
            <a:r>
              <a:rPr lang="en-US" altLang="ko-KR" dirty="0"/>
              <a:t>()</a:t>
            </a:r>
            <a:r>
              <a:rPr lang="ko-KR" altLang="en-US" dirty="0"/>
              <a:t>로 생성한 객체는 모두 </a:t>
            </a:r>
            <a:r>
              <a:rPr lang="en-US" altLang="ko-KR" dirty="0" err="1"/>
              <a:t>numpy.ndarray</a:t>
            </a:r>
            <a:r>
              <a:rPr lang="ko-KR" altLang="en-US" dirty="0"/>
              <a:t>의 객체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배열의 차원을 알아보고 싶으면 </a:t>
            </a:r>
            <a:r>
              <a:rPr lang="en-US" altLang="ko-KR" dirty="0" err="1"/>
              <a:t>numpy.ndarray.ndim</a:t>
            </a:r>
            <a:r>
              <a:rPr lang="ko-KR" altLang="en-US" dirty="0"/>
              <a:t>를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배열의 크기를 알아보고 싶으면 </a:t>
            </a:r>
            <a:r>
              <a:rPr lang="en-US" altLang="ko-KR" dirty="0" err="1"/>
              <a:t>numpy.ndarray.shape</a:t>
            </a:r>
            <a:r>
              <a:rPr lang="ko-KR" altLang="en-US" dirty="0"/>
              <a:t>를 사용</a:t>
            </a:r>
          </a:p>
        </p:txBody>
      </p:sp>
    </p:spTree>
    <p:extLst>
      <p:ext uri="{BB962C8B-B14F-4D97-AF65-F5344CB8AC3E}">
        <p14:creationId xmlns:p14="http://schemas.microsoft.com/office/powerpoint/2010/main" val="1505569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58C95-9A92-4286-940E-CD392B8B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</a:t>
            </a:r>
            <a:r>
              <a:rPr lang="ko-KR" altLang="en-US" dirty="0"/>
              <a:t> 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942DB1-FF74-4865-9DA4-BB2FA6F72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E51CB3-FD9B-4298-BDFB-B857FCB9A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238" y="2178371"/>
            <a:ext cx="3333345" cy="36458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2CA7BDD-CF55-48C7-9A54-317F0DAD3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227" y="2158051"/>
            <a:ext cx="1971057" cy="36661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996424-DEE5-40A4-9916-2D7F2ED77B59}"/>
              </a:ext>
            </a:extLst>
          </p:cNvPr>
          <p:cNvSpPr txBox="1"/>
          <p:nvPr/>
        </p:nvSpPr>
        <p:spPr>
          <a:xfrm>
            <a:off x="7363839" y="178871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2785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5BEEA-4EA3-4565-AF53-F5306F98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</a:t>
            </a:r>
            <a:r>
              <a:rPr lang="ko-KR" altLang="en-US" dirty="0"/>
              <a:t> 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50DA97-DC07-4D8B-A80C-6D892ACE5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ko-KR" altLang="en-US" dirty="0"/>
              <a:t>에서도 유사하게 배열 선언가능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배열의 원소의 타입에 따라</a:t>
            </a:r>
            <a:br>
              <a:rPr lang="en-US" altLang="ko-KR" dirty="0"/>
            </a:br>
            <a:r>
              <a:rPr lang="en-US" altLang="ko-KR" dirty="0" err="1"/>
              <a:t>torch.Tensor</a:t>
            </a:r>
            <a:r>
              <a:rPr lang="en-US" altLang="ko-KR" dirty="0"/>
              <a:t>()</a:t>
            </a:r>
            <a:br>
              <a:rPr lang="en-US" altLang="ko-KR" dirty="0"/>
            </a:br>
            <a:r>
              <a:rPr lang="en-US" altLang="ko-KR" dirty="0" err="1"/>
              <a:t>torch.FloatTensor</a:t>
            </a:r>
            <a:r>
              <a:rPr lang="en-US" altLang="ko-KR" dirty="0"/>
              <a:t>()</a:t>
            </a:r>
            <a:br>
              <a:rPr lang="en-US" altLang="ko-KR" dirty="0"/>
            </a:br>
            <a:r>
              <a:rPr lang="en-US" altLang="ko-KR" dirty="0" err="1"/>
              <a:t>torch.LongTensor</a:t>
            </a:r>
            <a:r>
              <a:rPr lang="en-US" altLang="ko-KR" dirty="0"/>
              <a:t>()</a:t>
            </a:r>
            <a:br>
              <a:rPr lang="en-US" altLang="ko-KR" dirty="0"/>
            </a:b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같이 선언가능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4945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FDA8E-FCE6-4B08-BF94-95BDF80D0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</a:t>
            </a:r>
            <a:r>
              <a:rPr lang="ko-KR" altLang="en-US" dirty="0"/>
              <a:t> 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F11ACF-42C4-4262-BB48-8FB24B2B5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236"/>
            <a:ext cx="10515600" cy="4351338"/>
          </a:xfrm>
        </p:spPr>
        <p:txBody>
          <a:bodyPr/>
          <a:lstStyle/>
          <a:p>
            <a:r>
              <a:rPr lang="en-US" altLang="ko-KR" dirty="0" err="1"/>
              <a:t>Pytorch</a:t>
            </a:r>
            <a:r>
              <a:rPr lang="ko-KR" altLang="en-US" dirty="0"/>
              <a:t>에서의 </a:t>
            </a:r>
            <a:r>
              <a:rPr lang="en-US" altLang="ko-KR" dirty="0"/>
              <a:t>1</a:t>
            </a:r>
            <a:r>
              <a:rPr lang="ko-KR" altLang="en-US" dirty="0"/>
              <a:t>차원 </a:t>
            </a:r>
            <a:r>
              <a:rPr lang="ko-KR" altLang="en-US" dirty="0" err="1"/>
              <a:t>텐서</a:t>
            </a:r>
            <a:r>
              <a:rPr lang="ko-KR" altLang="en-US" dirty="0"/>
              <a:t> 선언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F95C94-8A28-45C6-8585-4F5B71189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2749845"/>
            <a:ext cx="89535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91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1C0D2-9CC7-4019-B2EA-43AF1B371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</a:t>
            </a:r>
            <a:r>
              <a:rPr lang="ko-KR" altLang="en-US" dirty="0"/>
              <a:t> 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4968D4-744F-4F2E-A391-E300896F3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ko-KR" altLang="en-US" dirty="0"/>
              <a:t>에서의 </a:t>
            </a:r>
            <a:r>
              <a:rPr lang="en-US" altLang="ko-KR" dirty="0"/>
              <a:t>2</a:t>
            </a:r>
            <a:r>
              <a:rPr lang="ko-KR" altLang="en-US" dirty="0"/>
              <a:t>차원 </a:t>
            </a:r>
            <a:r>
              <a:rPr lang="ko-KR" altLang="en-US" dirty="0" err="1"/>
              <a:t>텐서</a:t>
            </a:r>
            <a:r>
              <a:rPr lang="ko-KR" altLang="en-US" dirty="0"/>
              <a:t> 선언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9B1C5C9-7A8C-4518-A623-2853D3318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927" y="2586241"/>
            <a:ext cx="5038145" cy="359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07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EEAE8-89EA-45A2-9E35-0D6DCA5BF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</a:t>
            </a:r>
            <a:r>
              <a:rPr lang="ko-KR" altLang="en-US" dirty="0"/>
              <a:t> 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E12C43-413A-4BEC-8CBB-CFBAB2748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ko-KR" altLang="en-US" dirty="0"/>
              <a:t>에서의 </a:t>
            </a:r>
            <a:r>
              <a:rPr lang="en-US" altLang="ko-KR" dirty="0"/>
              <a:t>3</a:t>
            </a:r>
            <a:r>
              <a:rPr lang="ko-KR" altLang="en-US" dirty="0"/>
              <a:t>차원 </a:t>
            </a:r>
            <a:r>
              <a:rPr lang="ko-KR" altLang="en-US" dirty="0" err="1"/>
              <a:t>텐서</a:t>
            </a:r>
            <a:r>
              <a:rPr lang="ko-KR" altLang="en-US" dirty="0"/>
              <a:t> 선언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459F10-C5C9-40B0-94F1-904060B65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638" y="2561386"/>
            <a:ext cx="4916724" cy="361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90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05F69-2E38-4CB0-A07F-A202E030D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</a:t>
            </a:r>
            <a:r>
              <a:rPr lang="ko-KR" altLang="en-US" dirty="0"/>
              <a:t> 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9A5C7D-F3DA-492F-A6E6-DB4EB0BB0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ko-KR" altLang="en-US" dirty="0"/>
              <a:t>에서도 마찬가지로 </a:t>
            </a:r>
            <a:r>
              <a:rPr lang="en-US" altLang="ko-KR" dirty="0" err="1"/>
              <a:t>ndim</a:t>
            </a:r>
            <a:r>
              <a:rPr lang="en-US" altLang="ko-KR" dirty="0"/>
              <a:t>, shape</a:t>
            </a:r>
            <a:r>
              <a:rPr lang="ko-KR" altLang="en-US" dirty="0"/>
              <a:t>를 이용하여</a:t>
            </a:r>
            <a:br>
              <a:rPr lang="en-US" altLang="ko-KR" dirty="0"/>
            </a:br>
            <a:r>
              <a:rPr lang="ko-KR" altLang="en-US" dirty="0" err="1"/>
              <a:t>텐서의</a:t>
            </a:r>
            <a:r>
              <a:rPr lang="ko-KR" altLang="en-US" dirty="0"/>
              <a:t> 차원과 </a:t>
            </a:r>
            <a:r>
              <a:rPr lang="ko-KR" altLang="en-US" dirty="0" err="1"/>
              <a:t>텐서의</a:t>
            </a:r>
            <a:r>
              <a:rPr lang="ko-KR" altLang="en-US" dirty="0"/>
              <a:t> 크기를 알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55CB3F-7AEB-4FF0-A443-81815694F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063" y="2847029"/>
            <a:ext cx="3333345" cy="36458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6278802-FD32-41A5-9DFC-3488F6BF3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902" y="3331689"/>
            <a:ext cx="2962275" cy="2676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AF98A3-6FA2-49E5-A32E-D0FE77A54669}"/>
              </a:ext>
            </a:extLst>
          </p:cNvPr>
          <p:cNvSpPr txBox="1"/>
          <p:nvPr/>
        </p:nvSpPr>
        <p:spPr>
          <a:xfrm>
            <a:off x="6702358" y="287641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691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A894B-1C2C-450D-B216-508B7A54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</a:t>
            </a:r>
            <a:r>
              <a:rPr lang="ko-KR" altLang="en-US" dirty="0"/>
              <a:t> 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0194C6-010A-4F61-B996-723A1ADAE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합</a:t>
            </a:r>
            <a:r>
              <a:rPr lang="en-US" altLang="ko-KR" dirty="0"/>
              <a:t>, </a:t>
            </a:r>
            <a:r>
              <a:rPr lang="ko-KR" altLang="en-US" dirty="0"/>
              <a:t>차</a:t>
            </a:r>
            <a:r>
              <a:rPr lang="en-US" altLang="ko-KR" dirty="0"/>
              <a:t>, element-wise </a:t>
            </a:r>
            <a:r>
              <a:rPr lang="ko-KR" altLang="en-US" dirty="0"/>
              <a:t>곱</a:t>
            </a:r>
            <a:r>
              <a:rPr lang="en-US" altLang="ko-KR" dirty="0"/>
              <a:t>, </a:t>
            </a:r>
            <a:r>
              <a:rPr lang="ko-KR" altLang="en-US" dirty="0"/>
              <a:t>스칼라 배 등의 연산은 기본 연산자로 </a:t>
            </a:r>
            <a:r>
              <a:rPr lang="ko-KR" altLang="en-US" dirty="0" err="1"/>
              <a:t>구현되어있다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9DA346-F902-4CE1-91E8-631493EE5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277" y="3024154"/>
            <a:ext cx="3698576" cy="34687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C483BA-1ACF-4FAA-B45A-7047407F2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696" y="2994915"/>
            <a:ext cx="2273943" cy="34394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FA0615-598F-435F-981B-59C965398F10}"/>
              </a:ext>
            </a:extLst>
          </p:cNvPr>
          <p:cNvSpPr txBox="1"/>
          <p:nvPr/>
        </p:nvSpPr>
        <p:spPr>
          <a:xfrm>
            <a:off x="6810136" y="262558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0314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8B448-9DDA-42CC-A350-EF6357A3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</a:t>
            </a:r>
            <a:r>
              <a:rPr lang="ko-KR" altLang="en-US" dirty="0"/>
              <a:t> 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A187DF-ACAB-4C3D-A910-CFAD9F501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mean(): </a:t>
            </a:r>
            <a:r>
              <a:rPr lang="ko-KR" altLang="en-US" dirty="0"/>
              <a:t>평균을 계산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sum(): </a:t>
            </a:r>
            <a:r>
              <a:rPr lang="ko-KR" altLang="en-US" dirty="0"/>
              <a:t>합을 계산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min(), max(): </a:t>
            </a:r>
            <a:r>
              <a:rPr lang="ko-KR" altLang="en-US" dirty="0"/>
              <a:t>최솟값</a:t>
            </a:r>
            <a:r>
              <a:rPr lang="en-US" altLang="ko-KR" dirty="0"/>
              <a:t> </a:t>
            </a:r>
            <a:r>
              <a:rPr lang="ko-KR" altLang="en-US" dirty="0"/>
              <a:t>또는</a:t>
            </a:r>
            <a:r>
              <a:rPr lang="en-US" altLang="ko-KR" dirty="0"/>
              <a:t> </a:t>
            </a:r>
            <a:r>
              <a:rPr lang="ko-KR" altLang="en-US" dirty="0"/>
              <a:t>최댓값 계산하여 </a:t>
            </a:r>
            <a:r>
              <a:rPr lang="en-US" altLang="ko-KR" dirty="0" err="1"/>
              <a:t>argmin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/>
              <a:t>argmax</a:t>
            </a:r>
            <a:r>
              <a:rPr lang="ko-KR" altLang="en-US" dirty="0"/>
              <a:t>와 함께 </a:t>
            </a:r>
            <a:r>
              <a:rPr lang="ko-KR" altLang="en-US" dirty="0" err="1"/>
              <a:t>튜플로</a:t>
            </a:r>
            <a:r>
              <a:rPr lang="ko-KR" altLang="en-US" dirty="0"/>
              <a:t> 반환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argmin</a:t>
            </a:r>
            <a:r>
              <a:rPr lang="en-US" altLang="ko-KR" dirty="0"/>
              <a:t>(), argmax(): </a:t>
            </a:r>
            <a:r>
              <a:rPr lang="ko-KR" altLang="en-US" dirty="0"/>
              <a:t>최솟값 또는 최댓값의 인덱스 반환</a:t>
            </a:r>
          </a:p>
        </p:txBody>
      </p:sp>
    </p:spTree>
    <p:extLst>
      <p:ext uri="{BB962C8B-B14F-4D97-AF65-F5344CB8AC3E}">
        <p14:creationId xmlns:p14="http://schemas.microsoft.com/office/powerpoint/2010/main" val="150406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0DE42-ECE9-4E5A-B251-65D6E36C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A94D0-5BD8-4F37-89ED-B695365CEC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 err="1"/>
              <a:t>텐서</a:t>
            </a:r>
            <a:r>
              <a:rPr lang="ko-KR" altLang="en-US" dirty="0"/>
              <a:t> 조작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torch.nn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torch.optim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1736E2-5455-4F3D-BE62-7B0064A84F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err="1"/>
              <a:t>torch.utils.data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모델 저장하기 </a:t>
            </a:r>
            <a:r>
              <a:rPr lang="en-US" altLang="ko-KR" dirty="0"/>
              <a:t>&amp; </a:t>
            </a:r>
            <a:r>
              <a:rPr lang="ko-KR" altLang="en-US" dirty="0"/>
              <a:t>불러오기</a:t>
            </a:r>
          </a:p>
        </p:txBody>
      </p:sp>
    </p:spTree>
    <p:extLst>
      <p:ext uri="{BB962C8B-B14F-4D97-AF65-F5344CB8AC3E}">
        <p14:creationId xmlns:p14="http://schemas.microsoft.com/office/powerpoint/2010/main" val="2808436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21823-DA0E-4D08-9E23-20071E10F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</a:t>
            </a:r>
            <a:r>
              <a:rPr lang="ko-KR" altLang="en-US" dirty="0"/>
              <a:t> 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42621B-7EED-4A62-A61A-D0F9C81BF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mean()</a:t>
            </a:r>
            <a:r>
              <a:rPr lang="ko-KR" altLang="en-US" dirty="0"/>
              <a:t>을 하게 되면 </a:t>
            </a:r>
            <a:r>
              <a:rPr lang="ko-KR" altLang="en-US" dirty="0" err="1"/>
              <a:t>텐서의</a:t>
            </a:r>
            <a:r>
              <a:rPr lang="ko-KR" altLang="en-US" dirty="0"/>
              <a:t> 모든 원소의 평균이 출력된다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인자로 </a:t>
            </a:r>
            <a:r>
              <a:rPr lang="en-US" altLang="ko-KR" dirty="0"/>
              <a:t>dim</a:t>
            </a:r>
            <a:r>
              <a:rPr lang="ko-KR" altLang="en-US" dirty="0"/>
              <a:t>을 지정해 줄 수 있는데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지정된 차원을 제외하고</a:t>
            </a:r>
            <a:r>
              <a:rPr lang="en-US" altLang="ko-KR" dirty="0"/>
              <a:t> </a:t>
            </a:r>
            <a:r>
              <a:rPr lang="ko-KR" altLang="en-US" dirty="0"/>
              <a:t>평균을 구해 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6FA799-396C-4D2F-90C3-E7F568310144}"/>
              </a:ext>
            </a:extLst>
          </p:cNvPr>
          <p:cNvSpPr txBox="1"/>
          <p:nvPr/>
        </p:nvSpPr>
        <p:spPr>
          <a:xfrm>
            <a:off x="6543666" y="324433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CA4212-BAA7-4E1F-B93A-0F98984C8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618" y="3244334"/>
            <a:ext cx="3924300" cy="35242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835CCEB-8CB6-4B27-87EF-E4F525A2A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598" y="3613666"/>
            <a:ext cx="3408784" cy="24651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9446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61EC0-9191-4E60-87B8-25193FE5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</a:t>
            </a:r>
            <a:r>
              <a:rPr lang="ko-KR" altLang="en-US" dirty="0"/>
              <a:t> 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8CCC62-ADAA-48FE-B8C7-7F6E806C6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view(): </a:t>
            </a:r>
            <a:r>
              <a:rPr lang="ko-KR" altLang="en-US" dirty="0"/>
              <a:t>텐서의</a:t>
            </a:r>
            <a:r>
              <a:rPr lang="en-US" altLang="ko-KR" dirty="0"/>
              <a:t> shape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원하는</a:t>
            </a:r>
            <a:r>
              <a:rPr lang="en-US" altLang="ko-KR" dirty="0"/>
              <a:t> </a:t>
            </a:r>
            <a:r>
              <a:rPr lang="ko-KR" altLang="en-US" dirty="0"/>
              <a:t>대로</a:t>
            </a:r>
            <a:r>
              <a:rPr lang="en-US" altLang="ko-KR" dirty="0"/>
              <a:t> </a:t>
            </a:r>
            <a:r>
              <a:rPr lang="ko-KR" altLang="en-US" dirty="0"/>
              <a:t>변경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squeeze(): </a:t>
            </a:r>
            <a:r>
              <a:rPr lang="ko-KR" altLang="en-US" dirty="0" err="1"/>
              <a:t>텐서의</a:t>
            </a:r>
            <a:r>
              <a:rPr lang="en-US" altLang="ko-KR" dirty="0"/>
              <a:t> </a:t>
            </a:r>
            <a:r>
              <a:rPr lang="ko-KR" altLang="en-US" dirty="0"/>
              <a:t>크기가 </a:t>
            </a:r>
            <a:r>
              <a:rPr lang="en-US" altLang="ko-KR" dirty="0"/>
              <a:t>1</a:t>
            </a:r>
            <a:r>
              <a:rPr lang="ko-KR" altLang="en-US" dirty="0"/>
              <a:t>인 차원을</a:t>
            </a:r>
            <a:r>
              <a:rPr lang="en-US" altLang="ko-KR" dirty="0"/>
              <a:t> </a:t>
            </a:r>
            <a:r>
              <a:rPr lang="ko-KR" altLang="en-US" dirty="0"/>
              <a:t>모두 줄임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unsqueeze</a:t>
            </a:r>
            <a:r>
              <a:rPr lang="en-US" altLang="ko-KR" dirty="0"/>
              <a:t>(): </a:t>
            </a:r>
            <a:r>
              <a:rPr lang="ko-KR" altLang="en-US" dirty="0" err="1"/>
              <a:t>텐서에</a:t>
            </a:r>
            <a:r>
              <a:rPr lang="ko-KR" altLang="en-US" dirty="0"/>
              <a:t> 크기가 </a:t>
            </a:r>
            <a:r>
              <a:rPr lang="en-US" altLang="ko-KR" dirty="0"/>
              <a:t>1</a:t>
            </a:r>
            <a:r>
              <a:rPr lang="ko-KR" altLang="en-US" dirty="0"/>
              <a:t>인 차원을 추가</a:t>
            </a:r>
          </a:p>
        </p:txBody>
      </p:sp>
    </p:spTree>
    <p:extLst>
      <p:ext uri="{BB962C8B-B14F-4D97-AF65-F5344CB8AC3E}">
        <p14:creationId xmlns:p14="http://schemas.microsoft.com/office/powerpoint/2010/main" val="3421293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551A1-2BD6-0543-B916-8D8AC7E25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</a:t>
            </a:r>
            <a:r>
              <a:rPr lang="ko-KR" altLang="en-US" dirty="0"/>
              <a:t> 조작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254074-AFE4-414F-A8B5-77F7E5621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view():</a:t>
            </a:r>
            <a:r>
              <a:rPr lang="ko-KR" altLang="en-US" dirty="0"/>
              <a:t> 인자로 </a:t>
            </a:r>
            <a:r>
              <a:rPr lang="ko-KR" altLang="en-US" dirty="0" err="1"/>
              <a:t>텐서의</a:t>
            </a:r>
            <a:r>
              <a:rPr lang="ko-KR" altLang="en-US" dirty="0"/>
              <a:t> </a:t>
            </a:r>
            <a:r>
              <a:rPr lang="en-US" altLang="ko-KR" dirty="0"/>
              <a:t>shape</a:t>
            </a:r>
            <a:r>
              <a:rPr lang="ko-KR" altLang="en-US" dirty="0"/>
              <a:t>를 넣어 주면</a:t>
            </a:r>
            <a:br>
              <a:rPr lang="en-US" altLang="ko-KR" dirty="0"/>
            </a:br>
            <a:r>
              <a:rPr lang="ko-KR" altLang="en-US" dirty="0"/>
              <a:t>기존 </a:t>
            </a:r>
            <a:r>
              <a:rPr lang="ko-KR" altLang="en-US" dirty="0" err="1"/>
              <a:t>텐서를</a:t>
            </a:r>
            <a:r>
              <a:rPr lang="ko-KR" altLang="en-US" dirty="0"/>
              <a:t> 해당 사이즈로 변경한다</a:t>
            </a:r>
            <a:r>
              <a:rPr lang="en-US" altLang="ko-KR"/>
              <a:t>. </a:t>
            </a:r>
            <a:br>
              <a:rPr lang="en-US" altLang="ko-KR"/>
            </a:br>
            <a:r>
              <a:rPr lang="en-US" altLang="ko-KR" dirty="0"/>
              <a:t>-1</a:t>
            </a:r>
            <a:r>
              <a:rPr lang="ko-KR" altLang="en-US" dirty="0"/>
              <a:t>인 곳은 자동으로 계산된다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53A858-D3CB-4BB7-A628-59A27E0DB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22" y="3830039"/>
            <a:ext cx="3242351" cy="19911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51E4CB-4F67-422F-99F9-024667008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730" y="4318456"/>
            <a:ext cx="1580596" cy="14460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12A4B9-A23E-427F-95C0-6B56E5A7752E}"/>
              </a:ext>
            </a:extLst>
          </p:cNvPr>
          <p:cNvSpPr txBox="1"/>
          <p:nvPr/>
        </p:nvSpPr>
        <p:spPr>
          <a:xfrm>
            <a:off x="3785746" y="381418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B3E77D6-C2BE-4C3A-8A48-EEA2911C3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277" y="3862024"/>
            <a:ext cx="3242351" cy="192718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159F2EA-A6B3-4EE7-95A4-F13C7F2084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2554" y="4489533"/>
            <a:ext cx="2561955" cy="11056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AF5248-690A-4A9F-B218-D0A79CB8B4C7}"/>
              </a:ext>
            </a:extLst>
          </p:cNvPr>
          <p:cNvSpPr txBox="1"/>
          <p:nvPr/>
        </p:nvSpPr>
        <p:spPr>
          <a:xfrm>
            <a:off x="9242554" y="407532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362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8DE59-3DA9-48BC-8140-8A2C9414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</a:t>
            </a:r>
            <a:r>
              <a:rPr lang="ko-KR" altLang="en-US" dirty="0"/>
              <a:t> 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934258-8171-4039-8469-C8902A183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squeeze()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AF0211-63D7-42D0-B821-670F799B8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259" y="3733464"/>
            <a:ext cx="3927556" cy="16607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3EA65D-F24E-4A76-A420-65CD7ED6BE20}"/>
              </a:ext>
            </a:extLst>
          </p:cNvPr>
          <p:cNvSpPr txBox="1"/>
          <p:nvPr/>
        </p:nvSpPr>
        <p:spPr>
          <a:xfrm>
            <a:off x="6709259" y="336413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46B2D49-B85D-496F-B636-650AC59B1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185" y="2801736"/>
            <a:ext cx="45910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045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4DDE3-FF05-431D-897B-593F9AD9E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</a:t>
            </a:r>
            <a:r>
              <a:rPr lang="ko-KR" altLang="en-US" dirty="0"/>
              <a:t> 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489F89-BAA0-451D-AA7E-87177ABDE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unsqueeze</a:t>
            </a:r>
            <a:r>
              <a:rPr lang="en-US" altLang="ko-KR" dirty="0"/>
              <a:t>(): dim</a:t>
            </a:r>
            <a:r>
              <a:rPr lang="ko-KR" altLang="en-US" dirty="0"/>
              <a:t>에 해당하는 위치에 크기가 </a:t>
            </a:r>
            <a:r>
              <a:rPr lang="en-US" altLang="ko-KR" dirty="0"/>
              <a:t>1</a:t>
            </a:r>
            <a:r>
              <a:rPr lang="ko-KR" altLang="en-US" dirty="0"/>
              <a:t>인 차원을 추가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0880F5-3B57-4172-98A7-E2DA06857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05" y="3360905"/>
            <a:ext cx="5943378" cy="20603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8978452-4287-4A96-8288-7F1176B46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360" y="4012339"/>
            <a:ext cx="3449792" cy="11822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57B846-3D74-46E7-82E7-16566AB9DDCB}"/>
              </a:ext>
            </a:extLst>
          </p:cNvPr>
          <p:cNvSpPr txBox="1"/>
          <p:nvPr/>
        </p:nvSpPr>
        <p:spPr>
          <a:xfrm>
            <a:off x="7273463" y="357553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1015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04D5D-FD3A-844C-8652-F294D4AA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torch.nn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B9721E-D5CD-F14D-81B5-B19293D58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90277" cy="4351338"/>
          </a:xfrm>
        </p:spPr>
        <p:txBody>
          <a:bodyPr/>
          <a:lstStyle/>
          <a:p>
            <a:r>
              <a:rPr lang="en-US" altLang="ko-KR" dirty="0" err="1"/>
              <a:t>pytorch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모델을</a:t>
            </a:r>
            <a:r>
              <a:rPr lang="en-US" altLang="ko-KR" dirty="0"/>
              <a:t> </a:t>
            </a:r>
            <a:r>
              <a:rPr lang="ko-KR" altLang="en-US" dirty="0"/>
              <a:t>구성하기</a:t>
            </a:r>
            <a:r>
              <a:rPr lang="en-US" altLang="ko-KR" dirty="0"/>
              <a:t> </a:t>
            </a:r>
            <a:r>
              <a:rPr lang="ko-KR" altLang="en-US" dirty="0"/>
              <a:t>위한</a:t>
            </a:r>
            <a:r>
              <a:rPr lang="en-US" altLang="ko-KR" dirty="0"/>
              <a:t> </a:t>
            </a:r>
            <a:r>
              <a:rPr lang="ko-KR" altLang="en-US" dirty="0"/>
              <a:t>다양한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en-US" altLang="ko-KR" dirty="0"/>
              <a:t>(layer)</a:t>
            </a:r>
            <a:r>
              <a:rPr lang="ko-KR" altLang="en-US" dirty="0"/>
              <a:t>들과</a:t>
            </a:r>
            <a:br>
              <a:rPr lang="en-US" altLang="ko-KR" dirty="0"/>
            </a:br>
            <a:r>
              <a:rPr lang="ko-KR" altLang="en-US" dirty="0"/>
              <a:t>활성 함수</a:t>
            </a:r>
            <a:r>
              <a:rPr lang="en-US" altLang="ko-KR" dirty="0"/>
              <a:t> </a:t>
            </a:r>
            <a:r>
              <a:rPr lang="ko-KR" altLang="en-US" dirty="0"/>
              <a:t>그리고</a:t>
            </a:r>
            <a:r>
              <a:rPr lang="en-US" altLang="ko-KR" dirty="0"/>
              <a:t> </a:t>
            </a:r>
            <a:r>
              <a:rPr lang="ko-KR" altLang="en-US" dirty="0"/>
              <a:t>다양한</a:t>
            </a:r>
            <a:r>
              <a:rPr lang="en-US" altLang="ko-KR" dirty="0"/>
              <a:t> </a:t>
            </a:r>
            <a:r>
              <a:rPr lang="ko-KR" altLang="en-US" dirty="0"/>
              <a:t>손실</a:t>
            </a:r>
            <a:r>
              <a:rPr lang="en-US" altLang="ko-KR" dirty="0"/>
              <a:t> </a:t>
            </a:r>
            <a:r>
              <a:rPr lang="ko-KR" altLang="en-US" dirty="0"/>
              <a:t>함수들이</a:t>
            </a:r>
            <a:r>
              <a:rPr lang="en-US" altLang="ko-KR" dirty="0"/>
              <a:t> </a:t>
            </a:r>
            <a:r>
              <a:rPr lang="ko-KR" altLang="en-US" dirty="0" err="1"/>
              <a:t>구현되어있는</a:t>
            </a:r>
            <a:r>
              <a:rPr lang="en-US" altLang="ko-KR" dirty="0"/>
              <a:t> </a:t>
            </a:r>
            <a:r>
              <a:rPr lang="ko-KR" altLang="en-US" dirty="0"/>
              <a:t>라이브러리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커스터마이징하기</a:t>
            </a:r>
            <a:r>
              <a:rPr lang="en-US" altLang="ko-KR" dirty="0"/>
              <a:t> </a:t>
            </a:r>
            <a:r>
              <a:rPr lang="ko-KR" altLang="en-US" dirty="0"/>
              <a:t>위해서는</a:t>
            </a:r>
            <a:r>
              <a:rPr lang="en-US" altLang="ko-KR" dirty="0"/>
              <a:t> </a:t>
            </a:r>
            <a:r>
              <a:rPr lang="en-US" altLang="ko-KR" dirty="0" err="1"/>
              <a:t>torch.nn.Module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상속하는</a:t>
            </a:r>
            <a:br>
              <a:rPr lang="en-US" altLang="ko-KR" dirty="0"/>
            </a:br>
            <a:r>
              <a:rPr lang="ko-KR" altLang="en-US" dirty="0"/>
              <a:t>클래스를</a:t>
            </a:r>
            <a:r>
              <a:rPr lang="en-US" altLang="ko-KR" dirty="0"/>
              <a:t> </a:t>
            </a:r>
            <a:r>
              <a:rPr lang="ko-KR" altLang="en-US" dirty="0"/>
              <a:t>정의하고</a:t>
            </a:r>
            <a:r>
              <a:rPr lang="en-US" altLang="ko-KR" dirty="0"/>
              <a:t> __</a:t>
            </a:r>
            <a:r>
              <a:rPr lang="en-US" altLang="ko-KR" dirty="0" err="1"/>
              <a:t>init</a:t>
            </a:r>
            <a:r>
              <a:rPr lang="en-US" altLang="ko-KR" dirty="0"/>
              <a:t>__()</a:t>
            </a:r>
            <a:r>
              <a:rPr lang="ko-KR" altLang="en-US" dirty="0"/>
              <a:t>과</a:t>
            </a:r>
            <a:r>
              <a:rPr lang="en-US" altLang="ko-KR" dirty="0"/>
              <a:t> forward()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구현하여</a:t>
            </a:r>
            <a:br>
              <a:rPr lang="en-US" altLang="ko-KR" dirty="0"/>
            </a:br>
            <a:r>
              <a:rPr lang="ko-KR" altLang="en-US" dirty="0" err="1"/>
              <a:t>오버라이딩된</a:t>
            </a:r>
            <a:r>
              <a:rPr lang="en-US" altLang="ko-KR" dirty="0"/>
              <a:t> </a:t>
            </a:r>
            <a:r>
              <a:rPr lang="ko-KR" altLang="en-US" dirty="0"/>
              <a:t>형태로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4690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8A232-416B-BE44-A144-E2B6ACF8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torch.nn</a:t>
            </a:r>
            <a:r>
              <a:rPr lang="en-US" altLang="ko-KR" dirty="0"/>
              <a:t> – </a:t>
            </a:r>
            <a:r>
              <a:rPr lang="en-US" altLang="ko-KR" dirty="0" err="1"/>
              <a:t>nn.Module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6">
                <a:extLst>
                  <a:ext uri="{FF2B5EF4-FFF2-40B4-BE49-F238E27FC236}">
                    <a16:creationId xmlns:a16="http://schemas.microsoft.com/office/drawing/2014/main" id="{0639274F-4A67-4546-931E-79CAF20F4A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dirty="0"/>
                  <a:t>에 해당하는 모델 생성</a:t>
                </a:r>
              </a:p>
            </p:txBody>
          </p:sp>
        </mc:Choice>
        <mc:Fallback xmlns="">
          <p:sp>
            <p:nvSpPr>
              <p:cNvPr id="7" name="내용 개체 틀 6">
                <a:extLst>
                  <a:ext uri="{FF2B5EF4-FFF2-40B4-BE49-F238E27FC236}">
                    <a16:creationId xmlns:a16="http://schemas.microsoft.com/office/drawing/2014/main" id="{0639274F-4A67-4546-931E-79CAF20F4A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2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E6D40D9F-61D0-4A18-8D71-EC438F1B7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140" y="2461098"/>
            <a:ext cx="4577443" cy="34837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C5EA798-3AD2-47D9-AD7C-16F9F519A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523" y="2461098"/>
            <a:ext cx="3155597" cy="225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37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4A792-CB38-C14D-9500-6FE9DE5B8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torch.nn</a:t>
            </a:r>
            <a:r>
              <a:rPr lang="en-US" altLang="ko-KR" dirty="0"/>
              <a:t> – </a:t>
            </a:r>
            <a:r>
              <a:rPr lang="en-US" altLang="ko-KR" dirty="0" err="1"/>
              <a:t>nn.Linear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2B08B8C-260A-4742-8781-804873E2DB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nn.Linear(</a:t>
                </a:r>
                <a:r>
                  <a:rPr lang="en-US" altLang="ko-KR" dirty="0" err="1"/>
                  <a:t>in_features,out_features</a:t>
                </a:r>
                <a:r>
                  <a:rPr lang="en-US" altLang="ko-KR" dirty="0"/>
                  <a:t>)</a:t>
                </a:r>
                <a:br>
                  <a:rPr lang="en-US" altLang="ko-KR" dirty="0"/>
                </a:br>
                <a:r>
                  <a:rPr lang="ko-KR" altLang="en-US" dirty="0"/>
                  <a:t>다항 함수에 해당하는 </a:t>
                </a:r>
                <a:r>
                  <a:rPr lang="en-US" altLang="ko-KR" dirty="0"/>
                  <a:t>layer.(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dirty="0"/>
                  <a:t>)</a:t>
                </a:r>
                <a:br>
                  <a:rPr lang="en-US" altLang="ko-KR" dirty="0"/>
                </a:br>
                <a:r>
                  <a:rPr lang="ko-KR" altLang="en-US" dirty="0"/>
                  <a:t>입력이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개이고 출력이 </a:t>
                </a:r>
                <a:r>
                  <a:rPr lang="en-US" altLang="ko-KR" dirty="0"/>
                  <a:t>3</a:t>
                </a:r>
                <a:r>
                  <a:rPr lang="ko-KR" altLang="en-US" dirty="0"/>
                  <a:t>개인 경우</a:t>
                </a:r>
                <a:br>
                  <a:rPr lang="en-US" altLang="ko-KR" dirty="0"/>
                </a:br>
                <a:r>
                  <a:rPr lang="en-US" altLang="ko-KR" dirty="0" err="1"/>
                  <a:t>nn.Linear</a:t>
                </a:r>
                <a:r>
                  <a:rPr lang="en-US" altLang="ko-KR" dirty="0"/>
                  <a:t>(2,3)</a:t>
                </a:r>
                <a:r>
                  <a:rPr lang="ko-KR" altLang="en-US" dirty="0"/>
                  <a:t>으로 선언할 수 있다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2B08B8C-260A-4742-8781-804873E2DB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CCF9FD9D-3EFC-46F9-8E5D-25C0A2679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003" y="3968904"/>
            <a:ext cx="3358678" cy="23429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89AB997-C625-4C78-B761-D89A0692C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458" y="4718118"/>
            <a:ext cx="4557610" cy="8440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2EEF11-9647-4942-BC60-9E982273E3A6}"/>
              </a:ext>
            </a:extLst>
          </p:cNvPr>
          <p:cNvSpPr txBox="1"/>
          <p:nvPr/>
        </p:nvSpPr>
        <p:spPr>
          <a:xfrm>
            <a:off x="6152507" y="434878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1761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4A792-CB38-C14D-9500-6FE9DE5B8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torch.nn</a:t>
            </a:r>
            <a:r>
              <a:rPr lang="en-US" altLang="ko-KR" dirty="0"/>
              <a:t> – </a:t>
            </a:r>
            <a:r>
              <a:rPr lang="ko-KR" altLang="en-US" dirty="0"/>
              <a:t>여러 활성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08B8C-260A-4742-8781-804873E2D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torch.nn</a:t>
            </a:r>
            <a:r>
              <a:rPr lang="ko-KR" altLang="en-US" dirty="0"/>
              <a:t>에는 여러 활성 함수 또한 구현 되어있다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nn.sigmoid</a:t>
            </a:r>
            <a:r>
              <a:rPr lang="en-US" altLang="ko-KR" dirty="0"/>
              <a:t>():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</a:t>
            </a:r>
            <a:endParaRPr lang="en-US" altLang="ko-KR" dirty="0"/>
          </a:p>
          <a:p>
            <a:r>
              <a:rPr lang="en-US" altLang="ko-KR" dirty="0" err="1"/>
              <a:t>nn.Tanh</a:t>
            </a:r>
            <a:r>
              <a:rPr lang="en-US" altLang="ko-KR" dirty="0"/>
              <a:t>(): </a:t>
            </a:r>
            <a:r>
              <a:rPr lang="ko-KR" altLang="en-US" dirty="0" err="1"/>
              <a:t>하이퍼볼릭탄젠트</a:t>
            </a:r>
            <a:r>
              <a:rPr lang="ko-KR" altLang="en-US" dirty="0"/>
              <a:t> 함수</a:t>
            </a:r>
            <a:endParaRPr lang="en-US" altLang="ko-KR" dirty="0"/>
          </a:p>
          <a:p>
            <a:r>
              <a:rPr lang="en-US" altLang="ko-KR" dirty="0" err="1"/>
              <a:t>nn.ReLU</a:t>
            </a:r>
            <a:r>
              <a:rPr lang="en-US" altLang="ko-KR" dirty="0"/>
              <a:t>(): </a:t>
            </a:r>
            <a:r>
              <a:rPr lang="en-US" altLang="ko-KR" dirty="0" err="1"/>
              <a:t>ReLU</a:t>
            </a:r>
            <a:r>
              <a:rPr lang="en-US" altLang="ko-KR" dirty="0"/>
              <a:t>(Rectified Linear Unit) 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en-US" altLang="ko-KR" dirty="0" err="1"/>
              <a:t>nn.Softmax</a:t>
            </a:r>
            <a:r>
              <a:rPr lang="en-US" altLang="ko-KR" dirty="0"/>
              <a:t>(): </a:t>
            </a:r>
            <a:r>
              <a:rPr lang="ko-KR" altLang="en-US" dirty="0" err="1"/>
              <a:t>소프트맥스</a:t>
            </a:r>
            <a:r>
              <a:rPr lang="ko-KR" altLang="en-US" dirty="0"/>
              <a:t> 함수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9361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1EA59-8EFE-4C46-8ED9-22D86BF47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torch.nn</a:t>
            </a:r>
            <a:r>
              <a:rPr lang="en-US" altLang="ko-KR" dirty="0"/>
              <a:t> – </a:t>
            </a:r>
            <a:r>
              <a:rPr lang="ko-KR" altLang="en-US" dirty="0"/>
              <a:t>여러 손실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E71C6E-0BF4-4FD4-99B8-636F03EFD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328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2</a:t>
            </a:r>
            <a:r>
              <a:rPr lang="ko-KR" altLang="en-US" dirty="0"/>
              <a:t>강에서 다루었던 여러 손실 함수 또한 구현돼 있다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dirty="0"/>
              <a:t>nn.L1Loss(): MAE(Mean </a:t>
            </a:r>
            <a:r>
              <a:rPr lang="en-US" altLang="ko-KR" dirty="0" err="1"/>
              <a:t>Absoulte</a:t>
            </a:r>
            <a:r>
              <a:rPr lang="en-US" altLang="ko-KR" dirty="0"/>
              <a:t> Error) </a:t>
            </a:r>
            <a:r>
              <a:rPr lang="ko-KR" altLang="en-US" dirty="0"/>
              <a:t>함수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회귀 문제에서 사용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dirty="0" err="1"/>
              <a:t>nn.MSELoss</a:t>
            </a:r>
            <a:r>
              <a:rPr lang="en-US" altLang="ko-KR" dirty="0"/>
              <a:t>(): MSE(Mean Squared Error) </a:t>
            </a:r>
            <a:r>
              <a:rPr lang="ko-KR" altLang="en-US" dirty="0"/>
              <a:t>함수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회귀 문제에서 사용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8041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Pytorch</a:t>
            </a:r>
            <a:r>
              <a:rPr lang="ko-KR" altLang="en-US"/>
              <a:t>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E741B1-36C2-4185-82E1-21A8D271A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Facebook</a:t>
            </a:r>
            <a:r>
              <a:rPr lang="ko-KR" altLang="en-US"/>
              <a:t>이 개발한 오픈소스 머신 러닝 라이브러리</a:t>
            </a: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EBA10B28-0166-674C-B75E-9F560FFEA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2998244"/>
            <a:ext cx="8128000" cy="2006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39272-3117-4D23-834E-144CFC45725D}"/>
              </a:ext>
            </a:extLst>
          </p:cNvPr>
          <p:cNvSpPr txBox="1"/>
          <p:nvPr/>
        </p:nvSpPr>
        <p:spPr>
          <a:xfrm>
            <a:off x="4150275" y="5036655"/>
            <a:ext cx="3891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https://github.com/pytorch/pytorch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08549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F4CE2-A640-4DC5-A385-ADB6EF477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torch.nn</a:t>
            </a:r>
            <a:r>
              <a:rPr lang="en-US" altLang="ko-KR" dirty="0"/>
              <a:t> – </a:t>
            </a:r>
            <a:r>
              <a:rPr lang="ko-KR" altLang="en-US" dirty="0"/>
              <a:t>여러 손실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25D729-1EEB-4B3F-8D62-B6FD5B96D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dirty="0" err="1"/>
              <a:t>nn.BCELoss</a:t>
            </a:r>
            <a:r>
              <a:rPr lang="en-US" altLang="ko-KR" dirty="0"/>
              <a:t>(): Binary Cross Entropy </a:t>
            </a:r>
            <a:r>
              <a:rPr lang="ko-KR" altLang="en-US" dirty="0"/>
              <a:t>함수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분류 문제에서 클래스가 두개인 경우에 사용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dirty="0" err="1"/>
              <a:t>nn.CrossEntropyLoss</a:t>
            </a:r>
            <a:r>
              <a:rPr lang="en-US" altLang="ko-KR" dirty="0"/>
              <a:t>(): Cross Entropy </a:t>
            </a:r>
            <a:r>
              <a:rPr lang="ko-KR" altLang="en-US" dirty="0"/>
              <a:t>함수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분류 문제에서 클래스가 두개 이상인 경우에 사용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2568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16F81-DE17-4C22-9B2A-0947F7FDF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torch.nn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E9D2E4-E35E-4334-9BC8-ADDD39FF3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보통 학습 모델을 설계할 때는</a:t>
            </a:r>
            <a:r>
              <a:rPr lang="en-US" altLang="ko-KR" dirty="0"/>
              <a:t> </a:t>
            </a:r>
            <a:r>
              <a:rPr lang="en-US" altLang="ko-KR" dirty="0" err="1"/>
              <a:t>nn.Module</a:t>
            </a:r>
            <a:r>
              <a:rPr lang="ko-KR" altLang="en-US" dirty="0"/>
              <a:t>을 상속하는 사용자 정의 클래스를 사용한다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print</a:t>
            </a:r>
            <a:r>
              <a:rPr lang="ko-KR" altLang="en-US" dirty="0"/>
              <a:t>문을 활용하여 모델의 구성을 확인할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25F941-CCD7-480A-A580-39419242E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352" y="3414713"/>
            <a:ext cx="4781550" cy="27622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AE225FD-7EA9-4C9C-BDD8-28A00BB4D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513" y="4506794"/>
            <a:ext cx="4603675" cy="5780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A768C5-E885-4256-98EB-51E8F3DD8A58}"/>
              </a:ext>
            </a:extLst>
          </p:cNvPr>
          <p:cNvSpPr txBox="1"/>
          <p:nvPr/>
        </p:nvSpPr>
        <p:spPr>
          <a:xfrm>
            <a:off x="6271100" y="406999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9107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B793A-80A1-4AC5-95AB-485BB00D8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torch.nn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72F6E-478D-4F86-A0D5-CA29C91E4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정의 클래스를 사용하는 이유는 대개 모델의 구성이</a:t>
            </a:r>
            <a:br>
              <a:rPr lang="en-US" altLang="ko-KR" dirty="0"/>
            </a:br>
            <a:r>
              <a:rPr lang="ko-KR" altLang="en-US" dirty="0"/>
              <a:t>여러 층으로 이뤄져 있기 때문이다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층이 일렬</a:t>
            </a:r>
            <a:r>
              <a:rPr lang="en-US" altLang="ko-KR" dirty="0"/>
              <a:t>(sequential)</a:t>
            </a:r>
            <a:r>
              <a:rPr lang="ko-KR" altLang="en-US" dirty="0"/>
              <a:t>로 설계되어 있는 경우에는</a:t>
            </a:r>
            <a:br>
              <a:rPr lang="en-US" altLang="ko-KR" dirty="0"/>
            </a:br>
            <a:r>
              <a:rPr lang="ko-KR" altLang="en-US" dirty="0"/>
              <a:t>다음과 같이 코드를 작성할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D64C1C-6F87-4B85-9DD4-5B88FC6B1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477" y="4515660"/>
            <a:ext cx="5124450" cy="7992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909FE-DB11-4818-8000-376DA266A888}"/>
              </a:ext>
            </a:extLst>
          </p:cNvPr>
          <p:cNvSpPr txBox="1"/>
          <p:nvPr/>
        </p:nvSpPr>
        <p:spPr>
          <a:xfrm>
            <a:off x="6716137" y="414632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BFF46B-531B-473B-BEFD-EC9B44D4F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596" y="3790443"/>
            <a:ext cx="4161414" cy="270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982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E3EE7-02DB-40E0-AF64-3208E7665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torch.nn</a:t>
            </a:r>
            <a:r>
              <a:rPr lang="en-US" altLang="ko-KR" dirty="0"/>
              <a:t> – </a:t>
            </a:r>
            <a:r>
              <a:rPr lang="en-US" altLang="ko-KR" dirty="0" err="1"/>
              <a:t>nn.Sequential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CFEA89-058E-4DFA-A58F-CA093F702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층의 개수가 늘어나 모델이 복잡해지면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이전과 같은 방법으로 모델을 구현하는 것은 귀찮을 수 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nn.Sequential</a:t>
            </a:r>
            <a:r>
              <a:rPr lang="en-US" altLang="ko-KR" dirty="0"/>
              <a:t>()</a:t>
            </a:r>
            <a:r>
              <a:rPr lang="ko-KR" altLang="en-US" dirty="0"/>
              <a:t>을 사용하면 인자로 들어간 층들을 순서대로</a:t>
            </a:r>
            <a:br>
              <a:rPr lang="en-US" altLang="ko-KR" dirty="0"/>
            </a:br>
            <a:r>
              <a:rPr lang="ko-KR" altLang="en-US" dirty="0" err="1"/>
              <a:t>연산시키도록</a:t>
            </a:r>
            <a:r>
              <a:rPr lang="ko-KR" altLang="en-US" dirty="0"/>
              <a:t>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FDDC36B-1B16-41B0-B86A-840653F56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578" y="3864959"/>
            <a:ext cx="3571064" cy="26279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9798791-066F-4C6F-8FF8-5806B9ED7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876" y="4466516"/>
            <a:ext cx="3990975" cy="1057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337C99-9707-4319-BC67-CEC057FB8439}"/>
              </a:ext>
            </a:extLst>
          </p:cNvPr>
          <p:cNvSpPr txBox="1"/>
          <p:nvPr/>
        </p:nvSpPr>
        <p:spPr>
          <a:xfrm>
            <a:off x="5480725" y="402971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562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75E07-0E17-4941-BEC4-269826C9C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torch.nn</a:t>
            </a:r>
            <a:r>
              <a:rPr lang="en-US" altLang="ko-KR" dirty="0"/>
              <a:t> – </a:t>
            </a:r>
            <a:r>
              <a:rPr lang="en-US" altLang="ko-KR" dirty="0" err="1"/>
              <a:t>nn.Squential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9F8451-B71E-47F9-9722-F88DF65BC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0D6572-105E-49B0-99FA-AF80CA8A3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827" y="2658775"/>
            <a:ext cx="3596194" cy="31944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A5CA426-1303-47B0-BB5C-B5056CA9F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654" y="3328674"/>
            <a:ext cx="4945704" cy="18546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C7432F-B942-4610-91E9-737C74DE8E50}"/>
              </a:ext>
            </a:extLst>
          </p:cNvPr>
          <p:cNvSpPr txBox="1"/>
          <p:nvPr/>
        </p:nvSpPr>
        <p:spPr>
          <a:xfrm>
            <a:off x="5566654" y="2959342"/>
            <a:ext cx="72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85631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4A792-CB38-C14D-9500-6FE9DE5B8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torch.optim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08B8C-260A-4742-8781-804873E2D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ko-KR" altLang="en-US" dirty="0"/>
              <a:t>의 학습 과정에서 적용시킬 수 있는 여러 최적화 알고리즘이 구현된 라이브러리이다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281F79-0F1C-41DA-AA91-B50AC85C6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467" y="2932291"/>
            <a:ext cx="4960498" cy="324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705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43D54-9D66-47D1-BF7E-BEAF3439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torch.optim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F7B13C-C083-4991-9762-E1EA312BC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ko-KR" altLang="en-US" dirty="0"/>
              <a:t>에서의 최적화는 다음 과정을 통해 진행된다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Optimizer </a:t>
            </a:r>
            <a:r>
              <a:rPr lang="ko-KR" altLang="en-US" dirty="0"/>
              <a:t>선언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Optimizer</a:t>
            </a:r>
            <a:r>
              <a:rPr lang="ko-KR" altLang="en-US" dirty="0"/>
              <a:t>의 </a:t>
            </a:r>
            <a:r>
              <a:rPr lang="en-US" altLang="ko-KR" dirty="0"/>
              <a:t>gradient </a:t>
            </a:r>
            <a:r>
              <a:rPr lang="ko-KR" altLang="en-US" dirty="0"/>
              <a:t>초기화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Loss</a:t>
            </a:r>
            <a:r>
              <a:rPr lang="ko-KR" altLang="en-US" dirty="0"/>
              <a:t>로부터 </a:t>
            </a:r>
            <a:r>
              <a:rPr lang="en-US" altLang="ko-KR" dirty="0"/>
              <a:t>gradient </a:t>
            </a:r>
            <a:r>
              <a:rPr lang="ko-KR" altLang="en-US" dirty="0"/>
              <a:t>계산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계산된 </a:t>
            </a:r>
            <a:r>
              <a:rPr lang="en-US" altLang="ko-KR" dirty="0"/>
              <a:t>gradient</a:t>
            </a:r>
            <a:r>
              <a:rPr lang="ko-KR" altLang="en-US" dirty="0"/>
              <a:t>를 이용해</a:t>
            </a:r>
            <a:br>
              <a:rPr lang="en-US" altLang="ko-KR" dirty="0"/>
            </a:br>
            <a:r>
              <a:rPr lang="ko-KR" altLang="en-US" dirty="0"/>
              <a:t>매개변수 업데이트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2</a:t>
            </a:r>
            <a:r>
              <a:rPr lang="ko-KR" altLang="en-US" dirty="0"/>
              <a:t>번부터 다시 반복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12BF2D-0E5C-4A69-A28A-4A05855FC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87774"/>
            <a:ext cx="5392366" cy="327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302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43D54-9D66-47D1-BF7E-BEAF3439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torch.optim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F7B13C-C083-4991-9762-E1EA312BC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강에서 매개변수의 최적화는 주어진 손실 함수를</a:t>
            </a:r>
            <a:br>
              <a:rPr lang="en-US" altLang="ko-KR" dirty="0"/>
            </a:br>
            <a:r>
              <a:rPr lang="ko-KR" altLang="en-US" dirty="0"/>
              <a:t>미분하여 진행된다고 언급한 바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Pytorch</a:t>
            </a:r>
            <a:r>
              <a:rPr lang="ko-KR" altLang="en-US" dirty="0"/>
              <a:t>에서는 </a:t>
            </a:r>
            <a:r>
              <a:rPr lang="en-US" altLang="ko-KR" dirty="0" err="1"/>
              <a:t>torch.autograd</a:t>
            </a:r>
            <a:r>
              <a:rPr lang="ko-KR" altLang="en-US" dirty="0"/>
              <a:t>라는 라이브러리가 손실 함수의 </a:t>
            </a:r>
            <a:r>
              <a:rPr lang="ko-KR" altLang="en-US" dirty="0" err="1"/>
              <a:t>도함수로부터</a:t>
            </a:r>
            <a:r>
              <a:rPr lang="ko-KR" altLang="en-US" dirty="0"/>
              <a:t> </a:t>
            </a:r>
            <a:r>
              <a:rPr lang="en-US" altLang="ko-KR" dirty="0"/>
              <a:t>gradient</a:t>
            </a:r>
            <a:r>
              <a:rPr lang="ko-KR" altLang="en-US" dirty="0"/>
              <a:t>를 자동으로 계산해 주기 때문에</a:t>
            </a:r>
            <a:br>
              <a:rPr lang="en-US" altLang="ko-KR" dirty="0"/>
            </a:br>
            <a:r>
              <a:rPr lang="ko-KR" altLang="en-US" dirty="0"/>
              <a:t>편리하게 매개변수를 업데이트 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15371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43D54-9D66-47D1-BF7E-BEAF3439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torch.optim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F7B13C-C083-4991-9762-E1EA312BC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torch.optim</a:t>
            </a:r>
            <a:r>
              <a:rPr lang="ko-KR" altLang="en-US" dirty="0"/>
              <a:t>에는 여러 최적화 알고리즘이 구현되어 있지만</a:t>
            </a:r>
            <a:br>
              <a:rPr lang="en-US" altLang="ko-KR" dirty="0"/>
            </a:br>
            <a:r>
              <a:rPr lang="ko-KR" altLang="en-US" dirty="0"/>
              <a:t>주로 사용하는 것은 다음 두가지 알고리즘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optim.SGD</a:t>
            </a:r>
            <a:r>
              <a:rPr lang="en-US" altLang="ko-KR" dirty="0"/>
              <a:t>(): 2</a:t>
            </a:r>
            <a:r>
              <a:rPr lang="ko-KR" altLang="en-US" dirty="0"/>
              <a:t>강에서 다루었던 </a:t>
            </a:r>
            <a:r>
              <a:rPr lang="ko-KR" altLang="en-US" dirty="0" err="1"/>
              <a:t>스토캐스틱</a:t>
            </a:r>
            <a:r>
              <a:rPr lang="ko-KR" altLang="en-US" dirty="0"/>
              <a:t> 경사 </a:t>
            </a:r>
            <a:r>
              <a:rPr lang="ko-KR" altLang="en-US" dirty="0" err="1"/>
              <a:t>하강법</a:t>
            </a:r>
            <a:endParaRPr lang="en-US" altLang="ko-KR" dirty="0"/>
          </a:p>
          <a:p>
            <a:r>
              <a:rPr lang="en-US" altLang="ko-KR" dirty="0" err="1"/>
              <a:t>optim.Adam</a:t>
            </a:r>
            <a:r>
              <a:rPr lang="en-US" altLang="ko-KR" dirty="0"/>
              <a:t>(): SGD</a:t>
            </a:r>
            <a:r>
              <a:rPr lang="ko-KR" altLang="en-US" dirty="0"/>
              <a:t>를 다소 개선한 </a:t>
            </a:r>
            <a:r>
              <a:rPr lang="en-US" altLang="ko-KR" dirty="0"/>
              <a:t>Adam </a:t>
            </a:r>
            <a:r>
              <a:rPr lang="ko-KR" altLang="en-US" dirty="0"/>
              <a:t>알고리즘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80459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43D54-9D66-47D1-BF7E-BEAF3439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torch.optim</a:t>
            </a:r>
            <a:r>
              <a:rPr lang="en-US" altLang="ko-KR" dirty="0"/>
              <a:t> – GD</a:t>
            </a:r>
            <a:r>
              <a:rPr lang="ko-KR" altLang="en-US" dirty="0"/>
              <a:t> </a:t>
            </a:r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SGD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F7B13C-C083-4991-9762-E1EA312BC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r>
              <a:rPr lang="en-US" altLang="ko-KR" dirty="0"/>
              <a:t>(GD)</a:t>
            </a:r>
            <a:r>
              <a:rPr lang="ko-KR" altLang="en-US" dirty="0"/>
              <a:t>은 데이터를 한번에 계산하여 최적화 진행</a:t>
            </a:r>
            <a:endParaRPr lang="en-US" altLang="ko-KR" dirty="0"/>
          </a:p>
          <a:p>
            <a:r>
              <a:rPr lang="ko-KR" altLang="en-US" dirty="0" err="1"/>
              <a:t>스토캐스틱</a:t>
            </a:r>
            <a:r>
              <a:rPr lang="ko-KR" altLang="en-US" dirty="0"/>
              <a:t> 경사 </a:t>
            </a:r>
            <a:r>
              <a:rPr lang="ko-KR" altLang="en-US" dirty="0" err="1"/>
              <a:t>하강법</a:t>
            </a:r>
            <a:r>
              <a:rPr lang="en-US" altLang="ko-KR" dirty="0"/>
              <a:t>(SGD)</a:t>
            </a:r>
            <a:r>
              <a:rPr lang="ko-KR" altLang="en-US" dirty="0"/>
              <a:t>은 데이터를 여러 개의</a:t>
            </a:r>
            <a:br>
              <a:rPr lang="en-US" altLang="ko-KR" dirty="0"/>
            </a:br>
            <a:r>
              <a:rPr lang="ko-KR" altLang="en-US" dirty="0"/>
              <a:t>미니 배치</a:t>
            </a:r>
            <a:r>
              <a:rPr lang="en-US" altLang="ko-KR" dirty="0"/>
              <a:t>(mini-batch)</a:t>
            </a:r>
            <a:r>
              <a:rPr lang="ko-KR" altLang="en-US" dirty="0"/>
              <a:t>로 나누어</a:t>
            </a:r>
            <a:r>
              <a:rPr lang="en-US" altLang="ko-KR" dirty="0"/>
              <a:t> </a:t>
            </a:r>
            <a:r>
              <a:rPr lang="ko-KR" altLang="en-US" dirty="0"/>
              <a:t>하나의 미니 배치에 대해</a:t>
            </a:r>
            <a:br>
              <a:rPr lang="en-US" altLang="ko-KR" dirty="0"/>
            </a:br>
            <a:r>
              <a:rPr lang="ko-KR" altLang="en-US" dirty="0"/>
              <a:t>최적화 진행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CD8462-8C90-482F-AE53-361940968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698" y="3623554"/>
            <a:ext cx="3444605" cy="243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636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EFE14-C7A7-4A12-B59F-1D977718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Pytorch</a:t>
            </a:r>
            <a:r>
              <a:rPr lang="ko-KR" altLang="en-US"/>
              <a:t>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4F371-3F14-496F-B08F-27E757702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Pytorch</a:t>
            </a:r>
            <a:r>
              <a:rPr lang="ko-KR" altLang="en-US"/>
              <a:t>는</a:t>
            </a:r>
            <a:r>
              <a:rPr lang="en-US" altLang="ko-KR"/>
              <a:t> Numpy</a:t>
            </a:r>
            <a:r>
              <a:rPr lang="ko-KR" altLang="en-US"/>
              <a:t>와</a:t>
            </a:r>
            <a:r>
              <a:rPr lang="en-US" altLang="ko-KR"/>
              <a:t> </a:t>
            </a:r>
            <a:r>
              <a:rPr lang="ko-KR" altLang="en-US"/>
              <a:t>유사한</a:t>
            </a:r>
            <a:r>
              <a:rPr lang="en-US" altLang="ko-KR"/>
              <a:t> </a:t>
            </a:r>
            <a:r>
              <a:rPr lang="ko-KR" altLang="en-US"/>
              <a:t>연산과</a:t>
            </a:r>
            <a:r>
              <a:rPr lang="en-US" altLang="ko-KR"/>
              <a:t> </a:t>
            </a:r>
            <a:r>
              <a:rPr lang="ko-KR" altLang="en-US"/>
              <a:t>함수를</a:t>
            </a:r>
            <a:r>
              <a:rPr lang="en-US" altLang="ko-KR"/>
              <a:t> </a:t>
            </a:r>
            <a:r>
              <a:rPr lang="ko-KR" altLang="en-US"/>
              <a:t>지원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Pythonic</a:t>
            </a:r>
            <a:r>
              <a:rPr lang="ko-KR" altLang="en-US"/>
              <a:t>하기</a:t>
            </a:r>
            <a:r>
              <a:rPr lang="en-US" altLang="ko-KR"/>
              <a:t> </a:t>
            </a:r>
            <a:r>
              <a:rPr lang="ko-KR" altLang="en-US"/>
              <a:t>때문에</a:t>
            </a:r>
            <a:r>
              <a:rPr lang="en-US" altLang="ko-KR"/>
              <a:t> </a:t>
            </a:r>
            <a:r>
              <a:rPr lang="ko-KR" altLang="en-US"/>
              <a:t>기존</a:t>
            </a:r>
            <a:r>
              <a:rPr lang="en-US" altLang="ko-KR"/>
              <a:t> Python</a:t>
            </a:r>
            <a:r>
              <a:rPr lang="ko-KR" altLang="en-US"/>
              <a:t>처럼</a:t>
            </a:r>
            <a:r>
              <a:rPr lang="en-US" altLang="ko-KR"/>
              <a:t> </a:t>
            </a:r>
            <a:r>
              <a:rPr lang="ko-KR" altLang="en-US"/>
              <a:t>학습</a:t>
            </a:r>
            <a:r>
              <a:rPr lang="en-US" altLang="ko-KR"/>
              <a:t> </a:t>
            </a:r>
            <a:r>
              <a:rPr lang="ko-KR" altLang="en-US"/>
              <a:t>코드</a:t>
            </a:r>
            <a:r>
              <a:rPr lang="en-US" altLang="ko-KR"/>
              <a:t> </a:t>
            </a:r>
            <a:r>
              <a:rPr lang="ko-KR" altLang="en-US"/>
              <a:t>작성</a:t>
            </a:r>
            <a:r>
              <a:rPr lang="en-US" altLang="ko-KR"/>
              <a:t> </a:t>
            </a:r>
            <a:r>
              <a:rPr lang="ko-KR" altLang="en-US"/>
              <a:t>가능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Debugging</a:t>
            </a:r>
            <a:r>
              <a:rPr lang="ko-KR" altLang="en-US"/>
              <a:t>과</a:t>
            </a:r>
            <a:r>
              <a:rPr lang="en-US" altLang="ko-KR"/>
              <a:t> Customizing</a:t>
            </a:r>
            <a:r>
              <a:rPr lang="ko-KR" altLang="en-US"/>
              <a:t>이</a:t>
            </a:r>
            <a:r>
              <a:rPr lang="en-US" altLang="ko-KR"/>
              <a:t> </a:t>
            </a:r>
            <a:r>
              <a:rPr lang="ko-KR" altLang="en-US"/>
              <a:t>용이</a:t>
            </a:r>
          </a:p>
        </p:txBody>
      </p:sp>
    </p:spTree>
    <p:extLst>
      <p:ext uri="{BB962C8B-B14F-4D97-AF65-F5344CB8AC3E}">
        <p14:creationId xmlns:p14="http://schemas.microsoft.com/office/powerpoint/2010/main" val="1271077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F8137-5098-4D0E-B94B-260B376D3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torch.optim</a:t>
            </a:r>
            <a:r>
              <a:rPr lang="en-US" altLang="ko-KR" dirty="0"/>
              <a:t> – GD vs SGD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7E648C-E13B-422F-9A7D-A0D8878C0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경사 하강법의 경우 모든 데이터를 다루기 때문에 정확한 방향으로 최적화가 이뤄지지만</a:t>
            </a:r>
            <a:r>
              <a:rPr lang="en-US" altLang="ko-KR" dirty="0"/>
              <a:t>, </a:t>
            </a:r>
            <a:r>
              <a:rPr lang="ko-KR" altLang="en-US" dirty="0"/>
              <a:t>메모리와 시간이 많이 소요된다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스토캐스틱</a:t>
            </a:r>
            <a:r>
              <a:rPr lang="ko-KR" altLang="en-US" dirty="0"/>
              <a:t> 경사 하강법은 경사 하강법에 비해 진동하며 최적화가 이뤄지지만 메모리와 시간이 적게 소요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77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3B6A9B-253F-4DBB-AA9F-202F5D2B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torch.utils.data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34E577-5E44-43B2-A65B-F4FDCB2E7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56053" cy="4351338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Pytorch</a:t>
            </a:r>
            <a:r>
              <a:rPr lang="ko-KR" altLang="en-US" dirty="0"/>
              <a:t>에서의 데이터 관련 유틸리티가 제공되는 라이브러리</a:t>
            </a:r>
            <a:br>
              <a:rPr lang="en-US" altLang="ko-KR" dirty="0"/>
            </a:br>
            <a:r>
              <a:rPr lang="ko-KR" altLang="en-US" dirty="0"/>
              <a:t>주로 사용되는 것은 다음과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Dataset: </a:t>
            </a:r>
            <a:r>
              <a:rPr lang="ko-KR" altLang="en-US" dirty="0"/>
              <a:t>데이터셋을 정의하는 클래스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random_split</a:t>
            </a:r>
            <a:r>
              <a:rPr lang="en-US" altLang="ko-KR" dirty="0"/>
              <a:t>: </a:t>
            </a:r>
            <a:r>
              <a:rPr lang="ko-KR" altLang="en-US" dirty="0"/>
              <a:t>데이터셋을 분할하는 데 사용되는 함수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주로 학습 데이터와 검증 데이터를 분할하는 데 사용된다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DataLoader</a:t>
            </a:r>
            <a:r>
              <a:rPr lang="en-US" altLang="ko-KR" dirty="0"/>
              <a:t>: </a:t>
            </a:r>
            <a:r>
              <a:rPr lang="ko-KR" altLang="en-US" dirty="0"/>
              <a:t>데이터셋을 학습 하기 편하게 불러오기 위한 클래스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배치 사이즈나 데이터를 불러오는 데 사용할 프로세스의 수 정의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20744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6187A-F294-45C5-9ABA-1B023B2F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torch.utils.data</a:t>
            </a:r>
            <a:r>
              <a:rPr lang="en-US" altLang="ko-KR" dirty="0"/>
              <a:t> - 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1D4A60-27A9-4B52-9389-A1E98FD5B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데이터셋을 정의하는데 사용되는 클래스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파일로로부터 데이터를 불러오고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변환이 필요하다면 변환하는 과정까지 포함한다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보통 </a:t>
            </a:r>
            <a:r>
              <a:rPr lang="en-US" altLang="ko-KR" dirty="0"/>
              <a:t>Dataset</a:t>
            </a:r>
            <a:r>
              <a:rPr lang="ko-KR" altLang="en-US" dirty="0"/>
              <a:t>을 상속하여 클래스를 새로 설계하고</a:t>
            </a:r>
            <a:br>
              <a:rPr lang="en-US" altLang="ko-KR" dirty="0"/>
            </a:b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__(),</a:t>
            </a:r>
            <a:r>
              <a:rPr lang="ko-KR" altLang="en-US" dirty="0"/>
              <a:t> </a:t>
            </a:r>
            <a:r>
              <a:rPr lang="en-US" altLang="ko-KR" dirty="0"/>
              <a:t>__</a:t>
            </a:r>
            <a:r>
              <a:rPr lang="en-US" altLang="ko-KR" dirty="0" err="1"/>
              <a:t>getitem</a:t>
            </a:r>
            <a:r>
              <a:rPr lang="en-US" altLang="ko-KR" dirty="0"/>
              <a:t>__(), __</a:t>
            </a:r>
            <a:r>
              <a:rPr lang="en-US" altLang="ko-KR" dirty="0" err="1"/>
              <a:t>len</a:t>
            </a:r>
            <a:r>
              <a:rPr lang="en-US" altLang="ko-KR" dirty="0"/>
              <a:t>__()</a:t>
            </a:r>
            <a:r>
              <a:rPr lang="ko-KR" altLang="en-US" dirty="0"/>
              <a:t>을 구현하여 </a:t>
            </a:r>
            <a:r>
              <a:rPr lang="ko-KR" altLang="en-US" dirty="0" err="1"/>
              <a:t>오버라이딩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65933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9379C-56C2-491F-B52F-9C1F8173E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torch.utils.data</a:t>
            </a:r>
            <a:r>
              <a:rPr lang="en-US" altLang="ko-KR" dirty="0"/>
              <a:t> – </a:t>
            </a:r>
            <a:r>
              <a:rPr lang="en-US" altLang="ko-KR" dirty="0" err="1"/>
              <a:t>random_split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B328FD-BAF8-4C36-B8B7-ED7699658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데이터셋을 분할하는 함수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원본 데이터셋과 데이터를 몇 개 씩 나눌지 리스트를 인자로</a:t>
            </a:r>
            <a:br>
              <a:rPr lang="en-US" altLang="ko-KR" dirty="0"/>
            </a:br>
            <a:r>
              <a:rPr lang="ko-KR" altLang="en-US" dirty="0"/>
              <a:t>전달하면 분할된 데이터셋이 반환된다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08850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DA00D-5E4B-4114-9E99-7F389D93D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torch.utils.data</a:t>
            </a:r>
            <a:r>
              <a:rPr lang="en-US" altLang="ko-KR" dirty="0"/>
              <a:t> – </a:t>
            </a:r>
            <a:r>
              <a:rPr lang="en-US" altLang="ko-KR" dirty="0" err="1"/>
              <a:t>DataLoader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1AAE97-ED8A-47DD-A621-A1E6537AA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32890" cy="4944291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데이터셋을 학습 하기 편하게 불러오기 위한 클래스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batch_size</a:t>
            </a:r>
            <a:r>
              <a:rPr lang="ko-KR" altLang="en-US" dirty="0"/>
              <a:t>에 미니 배치의 크기를 입력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보통 메모리 크기에 맞게 </a:t>
            </a:r>
            <a:r>
              <a:rPr lang="en-US" altLang="ko-KR" dirty="0"/>
              <a:t>2^n </a:t>
            </a:r>
            <a:r>
              <a:rPr lang="ko-KR" altLang="en-US" dirty="0"/>
              <a:t>으로 사용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num_wokers</a:t>
            </a:r>
            <a:r>
              <a:rPr lang="ko-KR" altLang="en-US" dirty="0"/>
              <a:t>에 사용할 프로세스의 수 입력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shuffle</a:t>
            </a:r>
            <a:r>
              <a:rPr lang="ko-KR" altLang="en-US" dirty="0"/>
              <a:t>에는 데이터의 순서를 섞을 지 결정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주로 학습 데이터는</a:t>
            </a:r>
            <a:r>
              <a:rPr lang="en-US" altLang="ko-KR" dirty="0"/>
              <a:t> True</a:t>
            </a:r>
            <a:r>
              <a:rPr lang="ko-KR" altLang="en-US" dirty="0"/>
              <a:t>로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검증이나 테스트 데이터는 </a:t>
            </a:r>
            <a:r>
              <a:rPr lang="en-US" altLang="ko-KR" dirty="0"/>
              <a:t>False</a:t>
            </a:r>
            <a:r>
              <a:rPr lang="ko-KR" altLang="en-US" dirty="0"/>
              <a:t>로 설정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82914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59079-FA78-4B7C-96A1-DD6857D24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torch.utils.data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267EB9-102C-433F-BBDC-F06BEB794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Dataset,</a:t>
            </a:r>
            <a:r>
              <a:rPr lang="ko-KR" altLang="en-US" dirty="0"/>
              <a:t> </a:t>
            </a:r>
            <a:r>
              <a:rPr lang="en-US" altLang="ko-KR" dirty="0" err="1"/>
              <a:t>random_split</a:t>
            </a:r>
            <a:r>
              <a:rPr lang="en-US" altLang="ko-KR" dirty="0"/>
              <a:t>, </a:t>
            </a:r>
            <a:r>
              <a:rPr lang="en-US" altLang="ko-KR" dirty="0" err="1"/>
              <a:t>DataLoader</a:t>
            </a:r>
            <a:r>
              <a:rPr lang="en-US" altLang="ko-KR" dirty="0"/>
              <a:t> </a:t>
            </a:r>
            <a:r>
              <a:rPr lang="ko-KR" altLang="en-US" dirty="0"/>
              <a:t>예시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DF8535-FCEF-4D80-931E-EBEF3303C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350" y="2506661"/>
            <a:ext cx="5869299" cy="421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9087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B1464-01B0-4720-A394-BC997CA1C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저장하기 </a:t>
            </a:r>
            <a:r>
              <a:rPr lang="en-US" altLang="ko-KR" dirty="0"/>
              <a:t>&amp; </a:t>
            </a:r>
            <a:r>
              <a:rPr lang="ko-KR" altLang="en-US" dirty="0"/>
              <a:t>불러오기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34231D-30BC-4EFB-95C5-8630AFDB0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ko-KR" altLang="en-US" dirty="0"/>
              <a:t>의 </a:t>
            </a:r>
            <a:r>
              <a:rPr lang="en-US" altLang="ko-KR" dirty="0"/>
              <a:t>Module</a:t>
            </a:r>
            <a:r>
              <a:rPr lang="ko-KR" altLang="en-US" dirty="0"/>
              <a:t>과 </a:t>
            </a:r>
            <a:r>
              <a:rPr lang="en-US" altLang="ko-KR" dirty="0"/>
              <a:t>optimizer</a:t>
            </a:r>
            <a:r>
              <a:rPr lang="ko-KR" altLang="en-US" dirty="0"/>
              <a:t>는 상태 정보를 갖고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nn.Module.state_dict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01229C-C072-4739-BDFA-400D7EE9F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856" y="3558223"/>
            <a:ext cx="3550920" cy="18538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4B82508-2BEC-4C3A-BB80-43C8DF5D5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090" y="5836803"/>
            <a:ext cx="8734452" cy="3401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7B4A96-5E0B-4FF8-97F7-A60D6D5E7CF1}"/>
              </a:ext>
            </a:extLst>
          </p:cNvPr>
          <p:cNvSpPr txBox="1"/>
          <p:nvPr/>
        </p:nvSpPr>
        <p:spPr>
          <a:xfrm>
            <a:off x="1609090" y="546747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69907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8272E-F932-4B88-B93E-41768D82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저장하기 </a:t>
            </a:r>
            <a:r>
              <a:rPr lang="en-US" altLang="ko-KR" dirty="0"/>
              <a:t>&amp; </a:t>
            </a:r>
            <a:r>
              <a:rPr lang="ko-KR" altLang="en-US" dirty="0"/>
              <a:t>불러오기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FCF8C5-C7D8-40CB-95FA-1AED35AA2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optim.SGD.state_dict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A22161-25F8-4316-A87F-E3275F233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312" y="2538979"/>
            <a:ext cx="6175375" cy="17800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16C9D3-30A7-4A74-8748-50601697C50C}"/>
              </a:ext>
            </a:extLst>
          </p:cNvPr>
          <p:cNvSpPr txBox="1"/>
          <p:nvPr/>
        </p:nvSpPr>
        <p:spPr>
          <a:xfrm>
            <a:off x="328611" y="47862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555CF4-E396-41B5-9979-8B9256CE5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1" y="5155600"/>
            <a:ext cx="11456989" cy="2743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51288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23AFC-876C-446F-8E83-B49904DC1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저장하기 </a:t>
            </a:r>
            <a:r>
              <a:rPr lang="en-US" altLang="ko-KR" dirty="0"/>
              <a:t>&amp; </a:t>
            </a:r>
            <a:r>
              <a:rPr lang="ko-KR" altLang="en-US" dirty="0"/>
              <a:t>불러오기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D8A980-69CB-467C-B13C-7200F0BA7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 과정 중에 현재 학습중인 모델을 저장해야 하는 경우</a:t>
            </a:r>
            <a:br>
              <a:rPr lang="en-US" altLang="ko-KR" dirty="0"/>
            </a:br>
            <a:r>
              <a:rPr lang="en-US" altLang="ko-KR" dirty="0" err="1"/>
              <a:t>torch.save</a:t>
            </a:r>
            <a:r>
              <a:rPr lang="en-US" altLang="ko-KR" dirty="0"/>
              <a:t>(</a:t>
            </a:r>
            <a:r>
              <a:rPr lang="en-US" altLang="ko-KR" dirty="0" err="1"/>
              <a:t>obj,f</a:t>
            </a:r>
            <a:r>
              <a:rPr lang="en-US" altLang="ko-KR" dirty="0"/>
              <a:t>)</a:t>
            </a:r>
            <a:r>
              <a:rPr lang="ko-KR" altLang="en-US" dirty="0"/>
              <a:t>를 이용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7CA568-190D-4CB9-A2D5-6BFC97915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959" y="3637781"/>
            <a:ext cx="4521200" cy="15306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E185626-15A3-400E-B20B-A4D3561C6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843" y="3429000"/>
            <a:ext cx="3562350" cy="21336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826BBCA-1166-4B64-8B62-DE6C829F75D3}"/>
              </a:ext>
            </a:extLst>
          </p:cNvPr>
          <p:cNvSpPr/>
          <p:nvPr/>
        </p:nvSpPr>
        <p:spPr>
          <a:xfrm>
            <a:off x="6888480" y="5059680"/>
            <a:ext cx="1188720" cy="345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7462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AACAE-40EF-4E08-9488-50592D07A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저장하기 </a:t>
            </a:r>
            <a:r>
              <a:rPr lang="en-US" altLang="ko-KR" dirty="0"/>
              <a:t>&amp; </a:t>
            </a:r>
            <a:r>
              <a:rPr lang="ko-KR" altLang="en-US" dirty="0"/>
              <a:t>불러오기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7B4770-367C-4785-AA08-942B67382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저장한 모델을 </a:t>
            </a:r>
            <a:r>
              <a:rPr lang="ko-KR" altLang="en-US" dirty="0" err="1"/>
              <a:t>불러오는건</a:t>
            </a:r>
            <a:br>
              <a:rPr lang="en-US" altLang="ko-KR" dirty="0"/>
            </a:br>
            <a:r>
              <a:rPr lang="en-US" altLang="ko-KR" dirty="0" err="1"/>
              <a:t>torch.load</a:t>
            </a:r>
            <a:r>
              <a:rPr lang="en-US" altLang="ko-KR" dirty="0"/>
              <a:t>()</a:t>
            </a:r>
            <a:r>
              <a:rPr lang="ko-KR" altLang="en-US" dirty="0"/>
              <a:t>와 </a:t>
            </a:r>
            <a:r>
              <a:rPr lang="en-US" altLang="ko-KR" dirty="0" err="1"/>
              <a:t>nn.Module.load_state_dict</a:t>
            </a:r>
            <a:r>
              <a:rPr lang="en-US" altLang="ko-KR" dirty="0"/>
              <a:t>()</a:t>
            </a:r>
            <a:r>
              <a:rPr lang="ko-KR" altLang="en-US" dirty="0"/>
              <a:t>를 이용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716859-9A39-4AF9-8CFF-8BADD7EE4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35254"/>
            <a:ext cx="5698490" cy="12678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16C199-3B66-49CA-A0EA-E2AB3414B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952" y="4345498"/>
            <a:ext cx="4199393" cy="4473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8144B2-960C-4B4C-BF23-ACA2D97CE5B9}"/>
              </a:ext>
            </a:extLst>
          </p:cNvPr>
          <p:cNvSpPr txBox="1"/>
          <p:nvPr/>
        </p:nvSpPr>
        <p:spPr>
          <a:xfrm>
            <a:off x="6871651" y="393259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731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6CAAC-CAD0-43AA-A220-3F385CF2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Pytorch vs Tensorflow vs Keras</a:t>
            </a:r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742C7E-2E4B-8B42-8F98-237BDD663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44944" cy="4351338"/>
          </a:xfrm>
        </p:spPr>
        <p:txBody>
          <a:bodyPr>
            <a:normAutofit lnSpcReduction="10000"/>
          </a:bodyPr>
          <a:lstStyle/>
          <a:p>
            <a:r>
              <a:rPr lang="en-US" altLang="ko-KR"/>
              <a:t>Tensorflow</a:t>
            </a:r>
            <a:r>
              <a:rPr lang="ko-KR" altLang="en-US"/>
              <a:t>와</a:t>
            </a:r>
            <a:r>
              <a:rPr lang="en-US" altLang="ko-KR"/>
              <a:t> Keras</a:t>
            </a:r>
            <a:r>
              <a:rPr lang="ko-KR" altLang="en-US"/>
              <a:t>는</a:t>
            </a:r>
            <a:r>
              <a:rPr lang="en-US" altLang="ko-KR"/>
              <a:t> Google</a:t>
            </a:r>
            <a:r>
              <a:rPr lang="ko-KR" altLang="en-US"/>
              <a:t>에서</a:t>
            </a:r>
            <a:r>
              <a:rPr lang="en-US" altLang="ko-KR"/>
              <a:t> </a:t>
            </a:r>
            <a:r>
              <a:rPr lang="ko-KR" altLang="en-US"/>
              <a:t>개발한</a:t>
            </a:r>
            <a:br>
              <a:rPr lang="en-US" altLang="ko-KR"/>
            </a:br>
            <a:r>
              <a:rPr lang="ko-KR" altLang="en-US"/>
              <a:t>오픈소스</a:t>
            </a:r>
            <a:r>
              <a:rPr lang="en-US" altLang="ko-KR"/>
              <a:t> </a:t>
            </a:r>
            <a:r>
              <a:rPr lang="ko-KR" altLang="en-US"/>
              <a:t>딥러닝</a:t>
            </a:r>
            <a:r>
              <a:rPr lang="en-US" altLang="ko-KR"/>
              <a:t> </a:t>
            </a:r>
            <a:r>
              <a:rPr lang="ko-KR" altLang="en-US"/>
              <a:t>라이브러리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Tensorflow</a:t>
            </a:r>
            <a:r>
              <a:rPr lang="ko-KR" altLang="en-US"/>
              <a:t>는</a:t>
            </a:r>
            <a:r>
              <a:rPr lang="en-US" altLang="ko-KR"/>
              <a:t> Pytorch</a:t>
            </a:r>
            <a:r>
              <a:rPr lang="ko-KR" altLang="en-US"/>
              <a:t>처럼</a:t>
            </a:r>
            <a:r>
              <a:rPr lang="en-US" altLang="ko-KR"/>
              <a:t> </a:t>
            </a:r>
            <a:r>
              <a:rPr lang="ko-KR" altLang="en-US"/>
              <a:t>독자적</a:t>
            </a:r>
            <a:r>
              <a:rPr lang="en-US" altLang="ko-KR"/>
              <a:t>(stand-alone)</a:t>
            </a:r>
            <a:r>
              <a:rPr lang="ko-KR" altLang="en-US"/>
              <a:t>으로</a:t>
            </a:r>
            <a:r>
              <a:rPr lang="en-US" altLang="ko-KR"/>
              <a:t> </a:t>
            </a:r>
            <a:r>
              <a:rPr lang="ko-KR" altLang="en-US"/>
              <a:t>작동가능</a:t>
            </a:r>
            <a:endParaRPr lang="en-US" altLang="ko-KR"/>
          </a:p>
          <a:p>
            <a:r>
              <a:rPr lang="en-US" altLang="ko-KR"/>
              <a:t>Keras</a:t>
            </a:r>
            <a:r>
              <a:rPr lang="ko-KR" altLang="en-US"/>
              <a:t>는</a:t>
            </a:r>
            <a:r>
              <a:rPr lang="en-US" altLang="ko-KR"/>
              <a:t> tensorflow</a:t>
            </a:r>
            <a:r>
              <a:rPr lang="ko-KR" altLang="en-US"/>
              <a:t>를</a:t>
            </a:r>
            <a:r>
              <a:rPr lang="en-US" altLang="ko-KR"/>
              <a:t> backend</a:t>
            </a:r>
            <a:r>
              <a:rPr lang="ko-KR" altLang="en-US"/>
              <a:t>로</a:t>
            </a:r>
            <a:r>
              <a:rPr lang="en-US" altLang="ko-KR"/>
              <a:t> </a:t>
            </a:r>
            <a:r>
              <a:rPr lang="ko-KR" altLang="en-US"/>
              <a:t>사용하는</a:t>
            </a:r>
            <a:r>
              <a:rPr lang="en-US" altLang="ko-KR"/>
              <a:t> high-level api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지원</a:t>
            </a:r>
            <a:r>
              <a:rPr lang="en-US" altLang="ko-KR"/>
              <a:t>,</a:t>
            </a:r>
            <a:br>
              <a:rPr lang="en-US" altLang="ko-KR"/>
            </a:br>
            <a:r>
              <a:rPr lang="en-US" altLang="ko-KR"/>
              <a:t>tensorflow</a:t>
            </a:r>
            <a:r>
              <a:rPr lang="ko-KR" altLang="en-US"/>
              <a:t>나</a:t>
            </a:r>
            <a:r>
              <a:rPr lang="en-US" altLang="ko-KR"/>
              <a:t> pytorch</a:t>
            </a:r>
            <a:r>
              <a:rPr lang="ko-KR" altLang="en-US"/>
              <a:t>와는</a:t>
            </a:r>
            <a:r>
              <a:rPr lang="en-US" altLang="ko-KR"/>
              <a:t> </a:t>
            </a:r>
            <a:r>
              <a:rPr lang="ko-KR" altLang="en-US"/>
              <a:t>다르게</a:t>
            </a:r>
            <a:r>
              <a:rPr lang="en-US" altLang="ko-KR"/>
              <a:t> </a:t>
            </a:r>
            <a:r>
              <a:rPr lang="ko-KR" altLang="en-US"/>
              <a:t>독자적으로는</a:t>
            </a:r>
            <a:r>
              <a:rPr lang="en-US" altLang="ko-KR"/>
              <a:t> </a:t>
            </a:r>
            <a:r>
              <a:rPr lang="ko-KR" altLang="en-US"/>
              <a:t>사용</a:t>
            </a:r>
            <a:r>
              <a:rPr lang="en-US" altLang="ko-KR"/>
              <a:t> </a:t>
            </a:r>
            <a:r>
              <a:rPr lang="ko-KR" altLang="en-US"/>
              <a:t>불가능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Tensorflow 2.0</a:t>
            </a:r>
            <a:r>
              <a:rPr lang="ko-KR" altLang="en-US"/>
              <a:t>이후로는</a:t>
            </a:r>
            <a:r>
              <a:rPr lang="en-US" altLang="ko-KR"/>
              <a:t> </a:t>
            </a:r>
            <a:r>
              <a:rPr lang="ko-KR" altLang="en-US"/>
              <a:t>주로</a:t>
            </a:r>
            <a:r>
              <a:rPr lang="en-US" altLang="ko-KR"/>
              <a:t> keras</a:t>
            </a:r>
            <a:r>
              <a:rPr lang="ko-KR" altLang="en-US"/>
              <a:t>로</a:t>
            </a:r>
            <a:r>
              <a:rPr lang="en-US" altLang="ko-KR"/>
              <a:t> </a:t>
            </a:r>
            <a:r>
              <a:rPr lang="ko-KR" altLang="en-US"/>
              <a:t>사용</a:t>
            </a:r>
            <a:br>
              <a:rPr lang="en-US" altLang="ko-KR"/>
            </a:br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5115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475B6-DD4A-4A25-B057-12166692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D56A63-6872-498A-9367-B0F83EA04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877179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PyTorch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/>
              <a:t>Facebook</a:t>
            </a:r>
            <a:r>
              <a:rPr lang="ko-KR" altLang="en-US" dirty="0"/>
              <a:t>에서 개발한 딥러닝</a:t>
            </a:r>
            <a:br>
              <a:rPr lang="en-US" altLang="ko-KR" dirty="0"/>
            </a:br>
            <a:r>
              <a:rPr lang="ko-KR" altLang="en-US" dirty="0"/>
              <a:t>라이브러리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텐서</a:t>
            </a:r>
            <a:r>
              <a:rPr lang="ko-KR" altLang="en-US" dirty="0"/>
              <a:t> 조작</a:t>
            </a:r>
            <a:br>
              <a:rPr lang="en-US" altLang="ko-KR" dirty="0"/>
            </a:br>
            <a:r>
              <a:rPr lang="en-US" altLang="ko-KR" dirty="0" err="1"/>
              <a:t>Numpy</a:t>
            </a:r>
            <a:r>
              <a:rPr lang="ko-KR" altLang="en-US" dirty="0"/>
              <a:t>와 유사하게 작동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torch.nn</a:t>
            </a:r>
            <a:br>
              <a:rPr lang="en-US" altLang="ko-KR" dirty="0"/>
            </a:br>
            <a:r>
              <a:rPr lang="ko-KR" altLang="en-US" dirty="0"/>
              <a:t>모델을 구성하는 데 필요한 </a:t>
            </a:r>
            <a:r>
              <a:rPr lang="en-US" altLang="ko-KR" dirty="0"/>
              <a:t>layer</a:t>
            </a:r>
            <a:r>
              <a:rPr lang="ko-KR" altLang="en-US" dirty="0"/>
              <a:t>와 활성 함수</a:t>
            </a:r>
            <a:r>
              <a:rPr lang="en-US" altLang="ko-KR" dirty="0"/>
              <a:t>, </a:t>
            </a:r>
            <a:r>
              <a:rPr lang="ko-KR" altLang="en-US" dirty="0"/>
              <a:t>손실 함수 등이 구현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62AE684-6816-4BB1-A36D-24C097885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877178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torch.optim</a:t>
            </a:r>
            <a:br>
              <a:rPr lang="en-US" altLang="ko-KR" dirty="0"/>
            </a:br>
            <a:r>
              <a:rPr lang="ko-KR" altLang="en-US" dirty="0"/>
              <a:t>여러 최적화 알고리즘이 구현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torch.utils.data</a:t>
            </a:r>
            <a:br>
              <a:rPr lang="en-US" altLang="ko-KR" dirty="0"/>
            </a:br>
            <a:r>
              <a:rPr lang="en-US" altLang="ko-KR" dirty="0" err="1"/>
              <a:t>Dataset,DataLoader</a:t>
            </a:r>
            <a:r>
              <a:rPr lang="en-US" altLang="ko-KR" dirty="0"/>
              <a:t> </a:t>
            </a:r>
            <a:r>
              <a:rPr lang="ko-KR" altLang="en-US" dirty="0"/>
              <a:t>등 데이터를 다루기 위한 기능 구현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모델 저장하기 </a:t>
            </a:r>
            <a:r>
              <a:rPr lang="en-US" altLang="ko-KR" dirty="0"/>
              <a:t>&amp; </a:t>
            </a:r>
            <a:r>
              <a:rPr lang="ko-KR" altLang="en-US" dirty="0"/>
              <a:t>불러오기</a:t>
            </a:r>
            <a:br>
              <a:rPr lang="en-US" altLang="ko-KR" dirty="0"/>
            </a:br>
            <a:r>
              <a:rPr lang="ko-KR" altLang="en-US" dirty="0"/>
              <a:t>저장</a:t>
            </a:r>
            <a:r>
              <a:rPr lang="en-US" altLang="ko-KR" dirty="0"/>
              <a:t>: </a:t>
            </a:r>
            <a:r>
              <a:rPr lang="en-US" altLang="ko-KR" dirty="0" err="1"/>
              <a:t>state_dict</a:t>
            </a:r>
            <a:r>
              <a:rPr lang="en-US" altLang="ko-KR" dirty="0"/>
              <a:t>(), </a:t>
            </a:r>
            <a:r>
              <a:rPr lang="en-US" altLang="ko-KR" dirty="0" err="1"/>
              <a:t>torch.save</a:t>
            </a:r>
            <a:r>
              <a:rPr lang="en-US" altLang="ko-KR" dirty="0"/>
              <a:t>()</a:t>
            </a:r>
            <a:br>
              <a:rPr lang="en-US" altLang="ko-KR" dirty="0"/>
            </a:br>
            <a:r>
              <a:rPr lang="ko-KR" altLang="en-US" dirty="0"/>
              <a:t>불러오기</a:t>
            </a:r>
            <a:r>
              <a:rPr lang="en-US" altLang="ko-KR" dirty="0"/>
              <a:t>: </a:t>
            </a:r>
            <a:r>
              <a:rPr lang="en-US" altLang="ko-KR" dirty="0" err="1"/>
              <a:t>load_state_dict</a:t>
            </a:r>
            <a:r>
              <a:rPr lang="en-US" altLang="ko-KR" dirty="0"/>
              <a:t>(), </a:t>
            </a:r>
            <a:r>
              <a:rPr lang="en-US" altLang="ko-KR" dirty="0" err="1"/>
              <a:t>torch.load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09333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7875CE-0921-4EC3-9575-8E6289E5B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장 </a:t>
            </a:r>
            <a:r>
              <a:rPr lang="en-US" altLang="ko-KR" dirty="0"/>
              <a:t>Preview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992CED-CF79-40E7-9555-3721CD3CE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주어진 데이터</a:t>
            </a:r>
            <a:r>
              <a:rPr lang="en-US" altLang="ko-KR" dirty="0"/>
              <a:t>(X)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대해서 결과</a:t>
            </a:r>
            <a:r>
              <a:rPr lang="en-US" altLang="ko-KR" dirty="0"/>
              <a:t>(Y)</a:t>
            </a:r>
            <a:r>
              <a:rPr lang="ko-KR" altLang="en-US" dirty="0"/>
              <a:t>를 예측하는</a:t>
            </a:r>
            <a:br>
              <a:rPr lang="en-US" altLang="ko-KR" dirty="0"/>
            </a:br>
            <a:r>
              <a:rPr lang="en-US" altLang="ko-KR" dirty="0"/>
              <a:t>Regression.</a:t>
            </a:r>
          </a:p>
          <a:p>
            <a:endParaRPr lang="en-US" altLang="ko-KR" dirty="0"/>
          </a:p>
          <a:p>
            <a:r>
              <a:rPr lang="ko-KR" altLang="en-US" dirty="0"/>
              <a:t>다음 두가지 데이터셋에 대해 실습 진행</a:t>
            </a:r>
            <a:endParaRPr lang="en-US" altLang="ko-KR" dirty="0"/>
          </a:p>
          <a:p>
            <a:pPr lvl="1"/>
            <a:r>
              <a:rPr lang="en-US" altLang="ko-KR" dirty="0"/>
              <a:t>Boston House Prices Dataset: </a:t>
            </a:r>
            <a:r>
              <a:rPr lang="ko-KR" altLang="en-US" dirty="0"/>
              <a:t>보스턴 지역의 집값 예측</a:t>
            </a:r>
            <a:endParaRPr lang="en-US" altLang="ko-KR" dirty="0"/>
          </a:p>
          <a:p>
            <a:pPr lvl="1"/>
            <a:r>
              <a:rPr lang="en-US" altLang="ko-KR" dirty="0"/>
              <a:t>Diabetes Dataset: </a:t>
            </a:r>
            <a:r>
              <a:rPr lang="ko-KR" altLang="en-US"/>
              <a:t>당뇨병 진행도 예측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92089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BFDEF-F91E-47DB-8237-3FFC19B9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D5B733-1B09-447B-B176-68F4EB28D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[1] </a:t>
            </a:r>
            <a:r>
              <a:rPr lang="en-US" altLang="ko-KR" dirty="0">
                <a:hlinkClick r:id="rId2"/>
              </a:rPr>
              <a:t>https://pytorch.org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[2] </a:t>
            </a:r>
            <a:r>
              <a:rPr lang="en-US" altLang="ko-KR" dirty="0">
                <a:hlinkClick r:id="rId3"/>
              </a:rPr>
              <a:t>https://github.com/pytorch/pytorch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[3] </a:t>
            </a:r>
            <a:r>
              <a:rPr lang="en-US" altLang="ko-KR" dirty="0">
                <a:hlinkClick r:id="rId4"/>
              </a:rPr>
              <a:t>https://championprogram.tistory.com/273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4243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AFA25-AAAE-354B-9A43-F1CB4215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Pytorch vs tf.Keras</a:t>
            </a:r>
            <a:endParaRPr lang="ko-KR" altLang="en-US"/>
          </a:p>
        </p:txBody>
      </p:sp>
      <p:pic>
        <p:nvPicPr>
          <p:cNvPr id="12" name="그림 12">
            <a:extLst>
              <a:ext uri="{FF2B5EF4-FFF2-40B4-BE49-F238E27FC236}">
                <a16:creationId xmlns:a16="http://schemas.microsoft.com/office/drawing/2014/main" id="{77A02B6D-1D53-A141-AD64-06C420398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498" y="2098458"/>
            <a:ext cx="6603302" cy="3163499"/>
          </a:xfrm>
          <a:prstGeom prst="rect">
            <a:avLst/>
          </a:prstGeom>
        </p:spPr>
      </p:pic>
      <p:pic>
        <p:nvPicPr>
          <p:cNvPr id="13" name="그림 13">
            <a:extLst>
              <a:ext uri="{FF2B5EF4-FFF2-40B4-BE49-F238E27FC236}">
                <a16:creationId xmlns:a16="http://schemas.microsoft.com/office/drawing/2014/main" id="{D5537E50-128C-D746-A945-A4B0E8B75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30" y="1801143"/>
            <a:ext cx="3135314" cy="37581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96CD08-088C-A64D-8243-B4CBD385FBFF}"/>
              </a:ext>
            </a:extLst>
          </p:cNvPr>
          <p:cNvSpPr txBox="1"/>
          <p:nvPr/>
        </p:nvSpPr>
        <p:spPr>
          <a:xfrm>
            <a:off x="1958800" y="566972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/>
              <a:t>Pytorch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B5EA99-6521-C846-9AB7-55613AAEC8D0}"/>
              </a:ext>
            </a:extLst>
          </p:cNvPr>
          <p:cNvSpPr txBox="1"/>
          <p:nvPr/>
        </p:nvSpPr>
        <p:spPr>
          <a:xfrm>
            <a:off x="7137749" y="566972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/>
              <a:t>tf.Keras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126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2D295-0890-4B5F-AB04-2595C41AC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</a:t>
            </a:r>
            <a:r>
              <a:rPr lang="ko-KR" altLang="en-US" dirty="0"/>
              <a:t> 조작</a:t>
            </a:r>
            <a:r>
              <a:rPr lang="en-US" altLang="ko-KR" dirty="0"/>
              <a:t>(Tensor Manipulation)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CF656C-63BB-46EC-9254-6DE20C174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err="1"/>
              <a:t>Pytorch</a:t>
            </a:r>
            <a:r>
              <a:rPr lang="ko-KR" altLang="en-US" dirty="0"/>
              <a:t>에서는 기본적으로 </a:t>
            </a:r>
            <a:r>
              <a:rPr lang="en-US" altLang="ko-KR" dirty="0" err="1"/>
              <a:t>numpy</a:t>
            </a:r>
            <a:r>
              <a:rPr lang="ko-KR" altLang="en-US" dirty="0"/>
              <a:t>와 유사한 방식으로 </a:t>
            </a:r>
            <a:r>
              <a:rPr lang="en-US" altLang="ko-KR" dirty="0"/>
              <a:t>tensor</a:t>
            </a:r>
            <a:r>
              <a:rPr lang="ko-KR" altLang="en-US" dirty="0"/>
              <a:t>를 다룸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 </a:t>
            </a:r>
            <a:r>
              <a:rPr lang="en-US" altLang="ko-KR" dirty="0" err="1"/>
              <a:t>numpy</a:t>
            </a:r>
            <a:r>
              <a:rPr lang="ko-KR" altLang="en-US" dirty="0"/>
              <a:t>는 벡터나 행렬을 다루는 데 특화된 라이브러리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2680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7E9A8-2485-430A-B9A1-DCF5EDCD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</a:t>
            </a:r>
            <a:r>
              <a:rPr lang="ko-KR" altLang="en-US" dirty="0"/>
              <a:t> 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D657F3-3404-4294-84D6-98B0CBEB0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에서의 </a:t>
            </a:r>
            <a:r>
              <a:rPr lang="en-US" altLang="ko-KR" dirty="0"/>
              <a:t>1</a:t>
            </a:r>
            <a:r>
              <a:rPr lang="ko-KR" altLang="en-US" dirty="0"/>
              <a:t>차원 배열</a:t>
            </a:r>
            <a:r>
              <a:rPr lang="en-US" altLang="ko-KR" dirty="0"/>
              <a:t>(</a:t>
            </a:r>
            <a:r>
              <a:rPr lang="ko-KR" altLang="en-US" dirty="0"/>
              <a:t>벡터</a:t>
            </a:r>
            <a:r>
              <a:rPr lang="en-US" altLang="ko-KR" dirty="0"/>
              <a:t>)</a:t>
            </a:r>
            <a:r>
              <a:rPr lang="ko-KR" altLang="en-US" dirty="0"/>
              <a:t> 선언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581D20-D180-4A58-9F8E-D1B6CEA25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820972"/>
            <a:ext cx="6096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60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C43DA-01B8-48CE-87DE-6BF2DCF8F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</a:t>
            </a:r>
            <a:r>
              <a:rPr lang="ko-KR" altLang="en-US" dirty="0"/>
              <a:t> 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174F0-09F9-4FF9-A83A-C3DC9DD92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에서의 </a:t>
            </a:r>
            <a:r>
              <a:rPr lang="en-US" altLang="ko-KR" dirty="0"/>
              <a:t>2</a:t>
            </a:r>
            <a:r>
              <a:rPr lang="ko-KR" altLang="en-US" dirty="0"/>
              <a:t>차원 배열</a:t>
            </a:r>
            <a:r>
              <a:rPr lang="en-US" altLang="ko-KR" dirty="0"/>
              <a:t>(</a:t>
            </a:r>
            <a:r>
              <a:rPr lang="ko-KR" altLang="en-US" dirty="0"/>
              <a:t>행렬</a:t>
            </a:r>
            <a:r>
              <a:rPr lang="en-US" altLang="ko-KR" dirty="0"/>
              <a:t>) </a:t>
            </a:r>
            <a:r>
              <a:rPr lang="ko-KR" altLang="en-US" dirty="0"/>
              <a:t>선언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384A52-0678-4FC5-85C5-79412B95D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123" y="2965585"/>
            <a:ext cx="4461753" cy="334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73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24BE246D5096A49A61468620B4F694C" ma:contentTypeVersion="2" ma:contentTypeDescription="새 문서를 만듭니다." ma:contentTypeScope="" ma:versionID="ffc1fd754d50385c74eaa0c429a23f87">
  <xsd:schema xmlns:xsd="http://www.w3.org/2001/XMLSchema" xmlns:xs="http://www.w3.org/2001/XMLSchema" xmlns:p="http://schemas.microsoft.com/office/2006/metadata/properties" xmlns:ns3="0e4de794-19e7-4a03-8a25-6601fbe4a2ad" targetNamespace="http://schemas.microsoft.com/office/2006/metadata/properties" ma:root="true" ma:fieldsID="37d4eeb6abfbeb3504662c7bbcc66b17" ns3:_="">
    <xsd:import namespace="0e4de794-19e7-4a03-8a25-6601fbe4a2a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4de794-19e7-4a03-8a25-6601fbe4a2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C9C6FB-1032-40F6-99A4-A36D9F16D83B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0e4de794-19e7-4a03-8a25-6601fbe4a2ad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4506D1-FFA9-47EE-B148-AFA604BEB1B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B8425E-138E-4BE1-A1A1-DEAF16F7CC80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1741</TotalTime>
  <Words>1531</Words>
  <Application>Microsoft Office PowerPoint</Application>
  <PresentationFormat>와이드스크린</PresentationFormat>
  <Paragraphs>216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7" baseType="lpstr">
      <vt:lpstr>맑은 고딕</vt:lpstr>
      <vt:lpstr>Arial</vt:lpstr>
      <vt:lpstr>Calibri</vt:lpstr>
      <vt:lpstr>Cambria Math</vt:lpstr>
      <vt:lpstr>Office 테마</vt:lpstr>
      <vt:lpstr>Pytorch 기초</vt:lpstr>
      <vt:lpstr>목차</vt:lpstr>
      <vt:lpstr>Pytorch란?</vt:lpstr>
      <vt:lpstr>Pytorch란?</vt:lpstr>
      <vt:lpstr>Pytorch vs Tensorflow vs Keras</vt:lpstr>
      <vt:lpstr>Pytorch vs tf.Keras</vt:lpstr>
      <vt:lpstr>텐서 조작(Tensor Manipulation)</vt:lpstr>
      <vt:lpstr>텐서 조작</vt:lpstr>
      <vt:lpstr>텐서 조작</vt:lpstr>
      <vt:lpstr>텐서 조작</vt:lpstr>
      <vt:lpstr>텐서 조작</vt:lpstr>
      <vt:lpstr>텐서 조작</vt:lpstr>
      <vt:lpstr>텐서 조작</vt:lpstr>
      <vt:lpstr>텐서 조작</vt:lpstr>
      <vt:lpstr>텐서 조작</vt:lpstr>
      <vt:lpstr>텐서 조작</vt:lpstr>
      <vt:lpstr>텐서 조작</vt:lpstr>
      <vt:lpstr>텐서 조작</vt:lpstr>
      <vt:lpstr>텐서 조작</vt:lpstr>
      <vt:lpstr>텐서 조작</vt:lpstr>
      <vt:lpstr>텐서 조작</vt:lpstr>
      <vt:lpstr>텐서 조작</vt:lpstr>
      <vt:lpstr>텐서 조작</vt:lpstr>
      <vt:lpstr>텐서 조작</vt:lpstr>
      <vt:lpstr>torch.nn</vt:lpstr>
      <vt:lpstr>torch.nn – nn.Module</vt:lpstr>
      <vt:lpstr>torch.nn – nn.Linear</vt:lpstr>
      <vt:lpstr>torch.nn – 여러 활성 함수</vt:lpstr>
      <vt:lpstr>torch.nn – 여러 손실 함수</vt:lpstr>
      <vt:lpstr>torch.nn – 여러 손실 함수</vt:lpstr>
      <vt:lpstr>torch.nn</vt:lpstr>
      <vt:lpstr>torch.nn</vt:lpstr>
      <vt:lpstr>torch.nn – nn.Sequential</vt:lpstr>
      <vt:lpstr>torch.nn – nn.Squential</vt:lpstr>
      <vt:lpstr>torch.optim</vt:lpstr>
      <vt:lpstr>torch.optim</vt:lpstr>
      <vt:lpstr>torch.optim</vt:lpstr>
      <vt:lpstr>torch.optim</vt:lpstr>
      <vt:lpstr>torch.optim – GD vs SGD</vt:lpstr>
      <vt:lpstr>torch.optim – GD vs SGD</vt:lpstr>
      <vt:lpstr>torch.utils.data</vt:lpstr>
      <vt:lpstr>torch.utils.data - Dataset</vt:lpstr>
      <vt:lpstr>torch.utils.data – random_split</vt:lpstr>
      <vt:lpstr>torch.utils.data – DataLoader</vt:lpstr>
      <vt:lpstr>torch.utils.data</vt:lpstr>
      <vt:lpstr>모델 저장하기 &amp; 불러오기</vt:lpstr>
      <vt:lpstr>모델 저장하기 &amp; 불러오기</vt:lpstr>
      <vt:lpstr>모델 저장하기 &amp; 불러오기</vt:lpstr>
      <vt:lpstr>모델 저장하기 &amp; 불러오기</vt:lpstr>
      <vt:lpstr>Review</vt:lpstr>
      <vt:lpstr>4장 Preview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김태훈</dc:creator>
  <cp:lastModifiedBy>서주원</cp:lastModifiedBy>
  <cp:revision>42</cp:revision>
  <dcterms:created xsi:type="dcterms:W3CDTF">2020-11-03T10:59:29Z</dcterms:created>
  <dcterms:modified xsi:type="dcterms:W3CDTF">2021-10-21T12:41:45Z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0x010100724BE246D5096A49A61468620B4F694C</vt:lpwstr>
  </property>
</Properties>
</file>