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301" r:id="rId5"/>
    <p:sldId id="302" r:id="rId6"/>
    <p:sldId id="303" r:id="rId7"/>
    <p:sldId id="306" r:id="rId8"/>
    <p:sldId id="304" r:id="rId9"/>
    <p:sldId id="307" r:id="rId10"/>
    <p:sldId id="308" r:id="rId11"/>
    <p:sldId id="309" r:id="rId12"/>
    <p:sldId id="305" r:id="rId13"/>
    <p:sldId id="310" r:id="rId14"/>
    <p:sldId id="311" r:id="rId15"/>
    <p:sldId id="312" r:id="rId16"/>
    <p:sldId id="313" r:id="rId17"/>
    <p:sldId id="314" r:id="rId18"/>
    <p:sldId id="316" r:id="rId19"/>
    <p:sldId id="317" r:id="rId20"/>
    <p:sldId id="315" r:id="rId21"/>
    <p:sldId id="318" r:id="rId22"/>
    <p:sldId id="319" r:id="rId23"/>
    <p:sldId id="320" r:id="rId24"/>
    <p:sldId id="329" r:id="rId25"/>
    <p:sldId id="330" r:id="rId26"/>
    <p:sldId id="331" r:id="rId27"/>
    <p:sldId id="332" r:id="rId28"/>
    <p:sldId id="333" r:id="rId29"/>
    <p:sldId id="337" r:id="rId30"/>
    <p:sldId id="334" r:id="rId31"/>
    <p:sldId id="335" r:id="rId32"/>
    <p:sldId id="336" r:id="rId33"/>
    <p:sldId id="338" r:id="rId34"/>
    <p:sldId id="339" r:id="rId35"/>
    <p:sldId id="34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41" r:id="rId45"/>
    <p:sldId id="342" r:id="rId46"/>
    <p:sldId id="345" r:id="rId47"/>
    <p:sldId id="343" r:id="rId48"/>
    <p:sldId id="344" r:id="rId49"/>
    <p:sldId id="346" r:id="rId50"/>
    <p:sldId id="347" r:id="rId51"/>
    <p:sldId id="348" r:id="rId52"/>
    <p:sldId id="349" r:id="rId53"/>
    <p:sldId id="35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A94F5-3152-4778-8FB5-6E25E0CF13B4}" v="6676" dt="2021-09-22T09:18:22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63F-45CA-97A7-7FC2BFA23733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63F-45CA-97A7-7FC2BFA23733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63F-45CA-97A7-7FC2BFA23733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3F-45CA-97A7-7FC2BFA23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BDA-4AA2-801F-248F2405F3D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BDA-4AA2-801F-248F2405F3D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BDA-4AA2-801F-248F2405F3DB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BDA-4AA2-801F-248F2405F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BDA-4AA2-801F-248F2405F3D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BDA-4AA2-801F-248F2405F3D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BDA-4AA2-801F-248F2405F3DB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F96-4914-8D21-A054CD0897BC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BDA-4AA2-801F-248F2405F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5F0-4323-AD04-B1F61270F196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5F0-4323-AD04-B1F61270F196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5F0-4323-AD04-B1F61270F196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5F0-4323-AD04-B1F61270F196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5F0-4323-AD04-B1F61270F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221-4E7A-8EF4-4969F38A769E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21-4E7A-8EF4-4969F38A769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21-4E7A-8EF4-4969F38A769E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21-4E7A-8EF4-4969F38A769E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221-4E7A-8EF4-4969F38A7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8D9-4D51-BC61-1E9D99BCA9C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8D9-4D51-BC61-1E9D99BCA9C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8D9-4D51-BC61-1E9D99BCA9C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8D9-4D51-BC61-1E9D99BCA9CA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8D9-4D51-BC61-1E9D99BCA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hart" Target="../charts/chart1.xml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hart" Target="../charts/chart2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7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F32C-88BA-47E6-B4DE-BB7B5C6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3D323E-517F-4835-B1F1-363C9A04A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두 행렬의 합과 차는 크기가 같은 두 행렬에서만 사용 가능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두 행렬의 합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차도 동일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1+7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2+8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3+9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4+10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5+11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6+12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3D323E-517F-4835-B1F1-363C9A04A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4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B9619-DBBA-42EA-A1DE-D610A82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4D9E68-6A68-4902-A3BA-72843D75E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스칼라 배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4D9E68-6A68-4902-A3BA-72843D75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32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B386-747A-465E-8817-5FF73841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 </a:t>
            </a:r>
            <a:r>
              <a:rPr lang="en-US" altLang="ko-KR" dirty="0"/>
              <a:t>– </a:t>
            </a:r>
            <a:r>
              <a:rPr lang="ko-KR" altLang="en-US" dirty="0"/>
              <a:t>두 행렬의 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27CB7-C676-461E-A65A-931425BE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행렬의 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 행렬의 곱은 앞 행렬의 열의 크기와</a:t>
            </a:r>
            <a:br>
              <a:rPr lang="en-US" altLang="ko-KR" dirty="0"/>
            </a:br>
            <a:r>
              <a:rPr lang="ko-KR" altLang="en-US" dirty="0"/>
              <a:t>뒤 행렬의 행의 크기가 같아야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교환법칙이 성립하지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n x k</a:t>
            </a:r>
            <a:r>
              <a:rPr lang="ko-KR" altLang="en-US" dirty="0"/>
              <a:t>인 행렬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k x m</a:t>
            </a:r>
            <a:r>
              <a:rPr lang="ko-KR" altLang="en-US" dirty="0"/>
              <a:t>인 행렬 </a:t>
            </a:r>
            <a:r>
              <a:rPr lang="en-US" altLang="ko-KR" dirty="0"/>
              <a:t>B</a:t>
            </a:r>
            <a:r>
              <a:rPr lang="ko-KR" altLang="en-US" dirty="0"/>
              <a:t>의 곱 </a:t>
            </a:r>
            <a:r>
              <a:rPr lang="en-US" altLang="ko-KR" dirty="0" err="1"/>
              <a:t>AxB</a:t>
            </a:r>
            <a:r>
              <a:rPr lang="ko-KR" altLang="en-US" dirty="0"/>
              <a:t>의 크기는 </a:t>
            </a:r>
            <a:r>
              <a:rPr lang="en-US" altLang="ko-KR" dirty="0"/>
              <a:t>n x m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28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EA967-0084-4F03-8B1A-BB245B6B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 </a:t>
            </a:r>
            <a:r>
              <a:rPr lang="en-US" altLang="ko-KR" dirty="0"/>
              <a:t>– </a:t>
            </a:r>
            <a:r>
              <a:rPr lang="ko-KR" altLang="en-US" dirty="0"/>
              <a:t>두 행렬의 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1F6F6E-0FF1-4ABD-9E41-1B2573E5D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두 행렬의 곱을 구하는 식은 다음과 같다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1F6F6E-0FF1-4ABD-9E41-1B2573E5D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E85AD-EED5-4D7A-BFB1-1B2AC26F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 </a:t>
            </a:r>
            <a:r>
              <a:rPr lang="en-US" altLang="ko-KR" dirty="0"/>
              <a:t>– </a:t>
            </a:r>
            <a:r>
              <a:rPr lang="ko-KR" altLang="en-US" dirty="0"/>
              <a:t>두 행렬의 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54AE16-FEE8-4A6E-AEA0-761F740D9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대해</a:t>
                </a:r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5+14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6+16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15+28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18+32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54AE16-FEE8-4A6E-AEA0-761F740D9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1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99177-AAAF-4289-AB0B-AE4B9C2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여러가지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41DC4E-FA96-4D75-9E76-FF0F826F4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정사각 행렬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행의 크기와 열의 크기가 같은 행렬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전치 행렬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기존 행렬의 행과 열을 서로 뒤바꾼 행렬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원래 행렬에 </a:t>
                </a:r>
                <a:r>
                  <a:rPr lang="ko-KR" altLang="en-US" dirty="0" err="1"/>
                  <a:t>윗첨자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붙여 표현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41DC4E-FA96-4D75-9E76-FF0F826F4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46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1FF26-0106-46ED-8700-DB09EBD4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여러가지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F84374-81CA-4FD5-9D91-BB1341EC6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대각 행렬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정사각</a:t>
                </a:r>
                <a:r>
                  <a:rPr lang="ko-KR" altLang="en-US" dirty="0"/>
                  <a:t> 행렬이면서 주 대각선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좌상</a:t>
                </a:r>
                <a:r>
                  <a:rPr lang="en-US" altLang="ko-KR" dirty="0"/>
                  <a:t>-&gt;</a:t>
                </a:r>
                <a:r>
                  <a:rPr lang="ko-KR" altLang="en-US" dirty="0" err="1"/>
                  <a:t>우하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성분만 존재하는 행렬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단위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또는 </a:t>
                </a:r>
                <a:r>
                  <a:rPr lang="ko-KR" altLang="en-US" dirty="0" err="1"/>
                  <a:t>항등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행렬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주 대각선의 성분이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대각 행렬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F84374-81CA-4FD5-9D91-BB1341EC6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00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D0-4271-4B11-85EF-3EDDFC2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E4B5B-3B76-4CA4-AE1B-36867616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스칼라는 수 하나</a:t>
            </a:r>
            <a:r>
              <a:rPr lang="en-US" altLang="ko-KR" dirty="0"/>
              <a:t>, </a:t>
            </a:r>
            <a:r>
              <a:rPr lang="ko-KR" altLang="en-US" dirty="0"/>
              <a:t>벡터는 </a:t>
            </a:r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, </a:t>
            </a:r>
            <a:r>
              <a:rPr lang="ko-KR" altLang="en-US" dirty="0"/>
              <a:t>행렬은 </a:t>
            </a:r>
            <a:r>
              <a:rPr lang="en-US" altLang="ko-KR" dirty="0"/>
              <a:t>2</a:t>
            </a:r>
            <a:r>
              <a:rPr lang="ko-KR" altLang="en-US" dirty="0"/>
              <a:t>차원을 표현할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텐서는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차원 이상을 표현한다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1026" name="Picture 2" descr="광장이(가) 표시된 사진&#10;&#10;자동 생성된 설명">
            <a:extLst>
              <a:ext uri="{FF2B5EF4-FFF2-40B4-BE49-F238E27FC236}">
                <a16:creationId xmlns:a16="http://schemas.microsoft.com/office/drawing/2014/main" id="{41DF2650-F2B4-4AA4-AD9A-54554FA5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801" y="2616343"/>
            <a:ext cx="4264118" cy="2929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049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A6FE-ED19-4EC2-A4BA-F9C02731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FD330-F9C2-4650-B3AF-833FEF95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텐서를</a:t>
            </a:r>
            <a:r>
              <a:rPr lang="ko-KR" altLang="en-US" dirty="0"/>
              <a:t> 이용하면 </a:t>
            </a:r>
            <a:r>
              <a:rPr lang="en-US" altLang="ko-KR" dirty="0"/>
              <a:t>RGB </a:t>
            </a:r>
            <a:r>
              <a:rPr lang="ko-KR" altLang="en-US" dirty="0"/>
              <a:t>이미지를 표현할 수 있게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가로 </a:t>
            </a:r>
            <a:r>
              <a:rPr lang="en-US" altLang="ko-KR" dirty="0"/>
              <a:t>128 </a:t>
            </a:r>
            <a:r>
              <a:rPr lang="ko-KR" altLang="en-US" dirty="0"/>
              <a:t>세로 </a:t>
            </a:r>
            <a:r>
              <a:rPr lang="en-US" altLang="ko-KR" dirty="0"/>
              <a:t>64</a:t>
            </a:r>
            <a:r>
              <a:rPr lang="ko-KR" altLang="en-US" dirty="0"/>
              <a:t>의 </a:t>
            </a:r>
            <a:r>
              <a:rPr lang="en-US" altLang="ko-KR" dirty="0"/>
              <a:t>RGB </a:t>
            </a:r>
            <a:r>
              <a:rPr lang="ko-KR" altLang="en-US" dirty="0"/>
              <a:t>이미지 </a:t>
            </a:r>
            <a:r>
              <a:rPr lang="ko-KR" altLang="en-US" dirty="0" err="1"/>
              <a:t>한장은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3(</a:t>
            </a:r>
            <a:r>
              <a:rPr lang="ko-KR" altLang="en-US" dirty="0"/>
              <a:t>색상</a:t>
            </a:r>
            <a:r>
              <a:rPr lang="en-US" altLang="ko-KR" dirty="0"/>
              <a:t>)x128(</a:t>
            </a:r>
            <a:r>
              <a:rPr lang="ko-KR" altLang="en-US" dirty="0"/>
              <a:t>가로</a:t>
            </a:r>
            <a:r>
              <a:rPr lang="en-US" altLang="ko-KR" dirty="0"/>
              <a:t>)x64(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텐서로</a:t>
            </a:r>
            <a:r>
              <a:rPr lang="ko-KR" altLang="en-US" dirty="0"/>
              <a:t> 표현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86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CD1C-0AF2-483A-B6ED-51F8E92C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18C5F-A010-4887-A434-C3D81B6C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CF0CD-5E24-42F0-845B-E2C162E0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573" y="2253519"/>
            <a:ext cx="1695450" cy="22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7A8915-2BDD-4EA5-90B2-3BEECA12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73" y="2639002"/>
            <a:ext cx="4329764" cy="3672898"/>
          </a:xfrm>
          <a:prstGeom prst="rect">
            <a:avLst/>
          </a:prstGeom>
        </p:spPr>
      </p:pic>
      <p:pic>
        <p:nvPicPr>
          <p:cNvPr id="1026" name="Picture 2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DAA110CB-DD82-4913-9F2B-1544B7A8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1" y="3429000"/>
            <a:ext cx="3505200" cy="191452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7634D-3540-4004-AF95-76ADCCD9FB22}"/>
              </a:ext>
            </a:extLst>
          </p:cNvPr>
          <p:cNvSpPr txBox="1"/>
          <p:nvPr/>
        </p:nvSpPr>
        <p:spPr>
          <a:xfrm>
            <a:off x="1666612" y="3059668"/>
            <a:ext cx="167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128x64</a:t>
            </a:r>
            <a:r>
              <a:rPr lang="ko-KR" altLang="en-US" dirty="0"/>
              <a:t>의 </a:t>
            </a:r>
            <a:r>
              <a:rPr lang="en-US" altLang="ko-KR" dirty="0"/>
              <a:t>RGB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1E7B0-70EF-4843-AD45-A2FE5462453A}"/>
              </a:ext>
            </a:extLst>
          </p:cNvPr>
          <p:cNvSpPr txBox="1"/>
          <p:nvPr/>
        </p:nvSpPr>
        <p:spPr>
          <a:xfrm>
            <a:off x="7430023" y="2134733"/>
            <a:ext cx="40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텐서로</a:t>
            </a:r>
            <a:r>
              <a:rPr lang="ko-KR" altLang="en-US" dirty="0"/>
              <a:t> 변환한 후 </a:t>
            </a:r>
            <a:r>
              <a:rPr lang="ko-KR" altLang="en-US" dirty="0" err="1"/>
              <a:t>텐서의</a:t>
            </a:r>
            <a:r>
              <a:rPr lang="ko-KR" altLang="en-US" dirty="0"/>
              <a:t> 크기</a:t>
            </a:r>
            <a:r>
              <a:rPr lang="en-US" altLang="ko-KR" dirty="0"/>
              <a:t>(shape)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11325-4AE5-434E-9A9C-6E623BD1BA5F}"/>
              </a:ext>
            </a:extLst>
          </p:cNvPr>
          <p:cNvSpPr txBox="1"/>
          <p:nvPr/>
        </p:nvSpPr>
        <p:spPr>
          <a:xfrm>
            <a:off x="10064337" y="4159766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텐서의</a:t>
            </a:r>
            <a:r>
              <a:rPr lang="ko-KR" altLang="en-US" dirty="0"/>
              <a:t> 값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011D52A-1C13-45D6-9244-1A603102C64E}"/>
              </a:ext>
            </a:extLst>
          </p:cNvPr>
          <p:cNvSpPr/>
          <p:nvPr/>
        </p:nvSpPr>
        <p:spPr>
          <a:xfrm>
            <a:off x="4816503" y="4001294"/>
            <a:ext cx="1001609" cy="49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8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퍼셉트론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손실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8C258-1FD1-47D2-8B87-62F38AD3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A2D4C-DA5A-4A15-805E-5554B744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장에서 다룰 </a:t>
            </a:r>
            <a:r>
              <a:rPr lang="en-US" altLang="ko-KR" dirty="0"/>
              <a:t>Convolutional Neural Network</a:t>
            </a:r>
            <a:r>
              <a:rPr lang="ko-KR" altLang="en-US" dirty="0"/>
              <a:t>에서는 이러한 </a:t>
            </a:r>
            <a:r>
              <a:rPr lang="en-US" altLang="ko-KR" dirty="0"/>
              <a:t>RGB </a:t>
            </a:r>
            <a:r>
              <a:rPr lang="ko-KR" altLang="en-US" dirty="0"/>
              <a:t>이미지를 </a:t>
            </a:r>
            <a:r>
              <a:rPr lang="ko-KR" altLang="en-US" dirty="0" err="1"/>
              <a:t>텐서로</a:t>
            </a:r>
            <a:r>
              <a:rPr lang="ko-KR" altLang="en-US" dirty="0"/>
              <a:t> 변환하여 모델의 입력으로 사용할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65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CC39-8207-4CB5-B582-C621DB1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F877E-20D5-46E9-8FF9-BC932BBB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인공신경망의 한 종류</a:t>
            </a:r>
            <a:r>
              <a:rPr lang="en-US" altLang="ko-KR" dirty="0"/>
              <a:t>. </a:t>
            </a:r>
            <a:r>
              <a:rPr lang="ko-KR" altLang="en-US" dirty="0" err="1"/>
              <a:t>딥러닝의</a:t>
            </a:r>
            <a:r>
              <a:rPr lang="ko-KR" altLang="en-US" dirty="0"/>
              <a:t> 가장 기본적인 구조</a:t>
            </a:r>
            <a:br>
              <a:rPr lang="en-US" altLang="ko-KR" dirty="0"/>
            </a:br>
            <a:r>
              <a:rPr lang="ko-KR" altLang="en-US" dirty="0" err="1"/>
              <a:t>입력층</a:t>
            </a:r>
            <a:r>
              <a:rPr lang="en-US" altLang="ko-KR" dirty="0"/>
              <a:t>(x)</a:t>
            </a:r>
            <a:r>
              <a:rPr lang="ko-KR" altLang="en-US" dirty="0"/>
              <a:t>과 </a:t>
            </a:r>
            <a:r>
              <a:rPr lang="ko-KR" altLang="en-US" dirty="0" err="1"/>
              <a:t>출력층</a:t>
            </a:r>
            <a:r>
              <a:rPr lang="en-US" altLang="ko-KR" dirty="0"/>
              <a:t>(o)</a:t>
            </a:r>
            <a:r>
              <a:rPr lang="ko-KR" altLang="en-US" dirty="0"/>
              <a:t>이 존재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FFA1F5F-6EFB-47BC-AE28-BD949696296D}"/>
              </a:ext>
            </a:extLst>
          </p:cNvPr>
          <p:cNvGrpSpPr/>
          <p:nvPr/>
        </p:nvGrpSpPr>
        <p:grpSpPr>
          <a:xfrm>
            <a:off x="3838076" y="2766316"/>
            <a:ext cx="4953466" cy="2804601"/>
            <a:chOff x="761501" y="2871091"/>
            <a:chExt cx="4953466" cy="280460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5D25F9D-8016-448F-8B33-2EFFEA4BBE2C}"/>
                </a:ext>
              </a:extLst>
            </p:cNvPr>
            <p:cNvGrpSpPr/>
            <p:nvPr/>
          </p:nvGrpSpPr>
          <p:grpSpPr>
            <a:xfrm>
              <a:off x="761501" y="2871091"/>
              <a:ext cx="4953466" cy="2676012"/>
              <a:chOff x="3645223" y="2709166"/>
              <a:chExt cx="4953466" cy="2676012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4967B3EE-0E1E-4FAB-B4EE-653667CBBD85}"/>
                  </a:ext>
                </a:extLst>
              </p:cNvPr>
              <p:cNvSpPr/>
              <p:nvPr/>
            </p:nvSpPr>
            <p:spPr>
              <a:xfrm>
                <a:off x="5132294" y="270916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73B79FDF-D4FB-4ED8-8F70-20F877BA0C94}"/>
                  </a:ext>
                </a:extLst>
              </p:cNvPr>
              <p:cNvSpPr/>
              <p:nvPr/>
            </p:nvSpPr>
            <p:spPr>
              <a:xfrm>
                <a:off x="5132293" y="344025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BAA5363-51E7-4C3F-A287-4FD28D52F457}"/>
                  </a:ext>
                </a:extLst>
              </p:cNvPr>
              <p:cNvSpPr/>
              <p:nvPr/>
            </p:nvSpPr>
            <p:spPr>
              <a:xfrm>
                <a:off x="5132293" y="417134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9A162F75-C1A0-4C04-A387-9273369D0BDA}"/>
                      </a:ext>
                    </a:extLst>
                  </p:cNvPr>
                  <p:cNvSpPr/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9A162F75-C1A0-4C04-A387-9273369D0B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A871ADFE-46E6-45E7-9842-819F10859E9F}"/>
                  </a:ext>
                </a:extLst>
              </p:cNvPr>
              <p:cNvCxnSpPr>
                <a:stCxn id="80" idx="6"/>
                <a:endCxn id="83" idx="1"/>
              </p:cNvCxnSpPr>
              <p:nvPr/>
            </p:nvCxnSpPr>
            <p:spPr>
              <a:xfrm>
                <a:off x="5728447" y="3007243"/>
                <a:ext cx="1042045" cy="8435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D50FD4F1-688E-4BCD-8870-DC889B320824}"/>
                  </a:ext>
                </a:extLst>
              </p:cNvPr>
              <p:cNvCxnSpPr>
                <a:stCxn id="81" idx="6"/>
                <a:endCxn id="83" idx="2"/>
              </p:cNvCxnSpPr>
              <p:nvPr/>
            </p:nvCxnSpPr>
            <p:spPr>
              <a:xfrm>
                <a:off x="5728446" y="3738333"/>
                <a:ext cx="954741" cy="3231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D4398F5C-0B96-406D-B91F-4A807A94E9F5}"/>
                  </a:ext>
                </a:extLst>
              </p:cNvPr>
              <p:cNvCxnSpPr>
                <a:stCxn id="82" idx="6"/>
                <a:endCxn id="83" idx="2"/>
              </p:cNvCxnSpPr>
              <p:nvPr/>
            </p:nvCxnSpPr>
            <p:spPr>
              <a:xfrm flipV="1">
                <a:off x="5728446" y="4061528"/>
                <a:ext cx="954741" cy="4078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7101D8E-A55C-44C7-9773-7426BA766C92}"/>
                  </a:ext>
                </a:extLst>
              </p:cNvPr>
              <p:cNvCxnSpPr>
                <a:cxnSpLocks/>
                <a:stCxn id="79" idx="6"/>
                <a:endCxn id="83" idx="3"/>
              </p:cNvCxnSpPr>
              <p:nvPr/>
            </p:nvCxnSpPr>
            <p:spPr>
              <a:xfrm flipV="1">
                <a:off x="5728446" y="4272299"/>
                <a:ext cx="1042046" cy="9433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719FD8E-FEBE-458E-872E-358418EC9F5A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 flipV="1">
                <a:off x="4090249" y="2993141"/>
                <a:ext cx="1042045" cy="14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08F7F58A-5E6D-4B4B-80E2-2B2BC68469DA}"/>
                  </a:ext>
                </a:extLst>
              </p:cNvPr>
              <p:cNvCxnSpPr>
                <a:cxnSpLocks/>
                <a:stCxn id="81" idx="2"/>
              </p:cNvCxnSpPr>
              <p:nvPr/>
            </p:nvCxnSpPr>
            <p:spPr>
              <a:xfrm flipH="1" flipV="1">
                <a:off x="4090248" y="3708541"/>
                <a:ext cx="1042045" cy="29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607A6957-BE9C-4440-A970-BE07BAA95CE9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4102423" y="4446821"/>
                <a:ext cx="1029870" cy="22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BDFDBED3-1775-450D-B849-A4EFE24AEBAF}"/>
                  </a:ext>
                </a:extLst>
              </p:cNvPr>
              <p:cNvCxnSpPr>
                <a:cxnSpLocks/>
                <a:stCxn id="79" idx="2"/>
              </p:cNvCxnSpPr>
              <p:nvPr/>
            </p:nvCxnSpPr>
            <p:spPr>
              <a:xfrm flipH="1" flipV="1">
                <a:off x="4102423" y="5188273"/>
                <a:ext cx="1029870" cy="27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D5238CC-69AE-4BDC-B99E-D6EBB050903A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D5238CC-69AE-4BDC-B99E-D6EBB0509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A9B253A-14DE-4711-B8D1-02CBC72C9BB2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3481424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A9B253A-14DE-4711-B8D1-02CBC72C9B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3481424"/>
                    <a:ext cx="4572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36D435B-D4F9-46B0-A115-40B2BDB4CE1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4204307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36D435B-D4F9-46B0-A115-40B2BDB4C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4204307"/>
                    <a:ext cx="4572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56860F4A-013E-4BEC-8B93-6A663023663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5015846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56860F4A-013E-4BEC-8B93-6A663023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5015846"/>
                    <a:ext cx="4572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5D6D82E-0772-4B0A-AC84-B0FF59D6F914}"/>
                  </a:ext>
                </a:extLst>
              </p:cNvPr>
              <p:cNvCxnSpPr>
                <a:cxnSpLocks/>
                <a:stCxn id="83" idx="6"/>
              </p:cNvCxnSpPr>
              <p:nvPr/>
            </p:nvCxnSpPr>
            <p:spPr>
              <a:xfrm>
                <a:off x="7279340" y="4061528"/>
                <a:ext cx="971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443B325-A70B-45E0-8D95-8859018EA86F}"/>
                      </a:ext>
                    </a:extLst>
                  </p:cNvPr>
                  <p:cNvSpPr txBox="1"/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443B325-A70B-45E0-8D95-8859018EA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0E513A5-0FCB-4ADC-A316-B39C882DD725}"/>
                </a:ext>
              </a:extLst>
            </p:cNvPr>
            <p:cNvSpPr/>
            <p:nvPr/>
          </p:nvSpPr>
          <p:spPr>
            <a:xfrm>
              <a:off x="2248571" y="5079539"/>
              <a:ext cx="596153" cy="596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E8EA162-7900-4066-8D02-FF35C5EF9410}"/>
                  </a:ext>
                </a:extLst>
              </p:cNvPr>
              <p:cNvSpPr txBox="1"/>
              <p:nvPr/>
            </p:nvSpPr>
            <p:spPr>
              <a:xfrm>
                <a:off x="6331088" y="3097041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E8EA162-7900-4066-8D02-FF35C5EF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088" y="3097041"/>
                <a:ext cx="372730" cy="276999"/>
              </a:xfrm>
              <a:prstGeom prst="rect">
                <a:avLst/>
              </a:prstGeom>
              <a:blipFill>
                <a:blip r:embed="rId8"/>
                <a:stretch>
                  <a:fillRect l="-11475" r="-1639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0984FA2-14B6-451F-88DC-C37661F8136E}"/>
                  </a:ext>
                </a:extLst>
              </p:cNvPr>
              <p:cNvSpPr txBox="1"/>
              <p:nvPr/>
            </p:nvSpPr>
            <p:spPr>
              <a:xfrm>
                <a:off x="6093521" y="3597610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0984FA2-14B6-451F-88DC-C37661F81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521" y="3597610"/>
                <a:ext cx="378052" cy="276999"/>
              </a:xfrm>
              <a:prstGeom prst="rect">
                <a:avLst/>
              </a:prstGeom>
              <a:blipFill>
                <a:blip r:embed="rId9"/>
                <a:stretch>
                  <a:fillRect l="-11290" r="-161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CADD9CC-97E1-47BC-9BBF-AA987AAF04D3}"/>
                  </a:ext>
                </a:extLst>
              </p:cNvPr>
              <p:cNvSpPr txBox="1"/>
              <p:nvPr/>
            </p:nvSpPr>
            <p:spPr>
              <a:xfrm>
                <a:off x="6018869" y="4030624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CADD9CC-97E1-47BC-9BBF-AA987AAF0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69" y="4030624"/>
                <a:ext cx="378052" cy="276999"/>
              </a:xfrm>
              <a:prstGeom prst="rect">
                <a:avLst/>
              </a:prstGeom>
              <a:blipFill>
                <a:blip r:embed="rId10"/>
                <a:stretch>
                  <a:fillRect l="-9677" r="-322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03F82F-942A-42A0-8FFD-301AC0D76B97}"/>
                  </a:ext>
                </a:extLst>
              </p:cNvPr>
              <p:cNvSpPr txBox="1"/>
              <p:nvPr/>
            </p:nvSpPr>
            <p:spPr>
              <a:xfrm>
                <a:off x="6144722" y="4552486"/>
                <a:ext cx="211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03F82F-942A-42A0-8FFD-301AC0D76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22" y="4552486"/>
                <a:ext cx="211853" cy="276999"/>
              </a:xfrm>
              <a:prstGeom prst="rect">
                <a:avLst/>
              </a:prstGeom>
              <a:blipFill>
                <a:blip r:embed="rId11"/>
                <a:stretch>
                  <a:fillRect l="-20000" r="-1714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2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0EEBE-5D6B-4C6F-8FF2-13B75363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FEF9F-ED21-4F52-AA4E-AB632CF5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o</a:t>
            </a:r>
            <a:r>
              <a:rPr lang="ko-KR" altLang="en-US" dirty="0"/>
              <a:t>는 다음과 같이 계산됨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AC98F6-78EA-4A95-9DDA-9526596DD8D7}"/>
                  </a:ext>
                </a:extLst>
              </p:cNvPr>
              <p:cNvSpPr txBox="1"/>
              <p:nvPr/>
            </p:nvSpPr>
            <p:spPr>
              <a:xfrm>
                <a:off x="6625450" y="3236317"/>
                <a:ext cx="4572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ko-KR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AC98F6-78EA-4A95-9DDA-9526596D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50" y="3236317"/>
                <a:ext cx="4572727" cy="830997"/>
              </a:xfrm>
              <a:prstGeom prst="rect">
                <a:avLst/>
              </a:prstGeom>
              <a:blipFill>
                <a:blip r:embed="rId2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A493D9-E667-4038-A0B4-75C9A7D365E1}"/>
                  </a:ext>
                </a:extLst>
              </p:cNvPr>
              <p:cNvSpPr txBox="1"/>
              <p:nvPr/>
            </p:nvSpPr>
            <p:spPr>
              <a:xfrm>
                <a:off x="6131859" y="4381919"/>
                <a:ext cx="5576328" cy="173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활성 함수</a:t>
                </a:r>
                <a:r>
                  <a:rPr lang="en-US" altLang="ko-KR" dirty="0"/>
                  <a:t>(τ)</a:t>
                </a:r>
                <a:r>
                  <a:rPr lang="ko-KR" altLang="en-US" dirty="0"/>
                  <a:t>로 다음과 같은 계단 함수를 사용한다면</a:t>
                </a: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활성 함수의 출력에 따라 두 가지로 분류 가능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A493D9-E667-4038-A0B4-75C9A7D3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59" y="4381919"/>
                <a:ext cx="5576328" cy="1735411"/>
              </a:xfrm>
              <a:prstGeom prst="rect">
                <a:avLst/>
              </a:prstGeom>
              <a:blipFill>
                <a:blip r:embed="rId3"/>
                <a:stretch>
                  <a:fillRect l="-984" t="-2113" b="-4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A661DB07-4A71-469D-9BF5-16064503E583}"/>
              </a:ext>
            </a:extLst>
          </p:cNvPr>
          <p:cNvGrpSpPr/>
          <p:nvPr/>
        </p:nvGrpSpPr>
        <p:grpSpPr>
          <a:xfrm>
            <a:off x="761501" y="2871091"/>
            <a:ext cx="4953466" cy="2804601"/>
            <a:chOff x="761501" y="2871091"/>
            <a:chExt cx="4953466" cy="280460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E42F648-69B4-4E23-9F78-61BFCABB2CE6}"/>
                </a:ext>
              </a:extLst>
            </p:cNvPr>
            <p:cNvGrpSpPr/>
            <p:nvPr/>
          </p:nvGrpSpPr>
          <p:grpSpPr>
            <a:xfrm>
              <a:off x="761501" y="2871091"/>
              <a:ext cx="4953466" cy="2676012"/>
              <a:chOff x="3645223" y="2709166"/>
              <a:chExt cx="4953466" cy="2676012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CCC16B4-FFC0-4707-9AA5-B26E8159DD37}"/>
                  </a:ext>
                </a:extLst>
              </p:cNvPr>
              <p:cNvSpPr/>
              <p:nvPr/>
            </p:nvSpPr>
            <p:spPr>
              <a:xfrm>
                <a:off x="5132294" y="270916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D392C36-4032-4C66-8495-1EFFC571C502}"/>
                  </a:ext>
                </a:extLst>
              </p:cNvPr>
              <p:cNvSpPr/>
              <p:nvPr/>
            </p:nvSpPr>
            <p:spPr>
              <a:xfrm>
                <a:off x="5132293" y="344025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ECCE149-7B15-4F64-ADC3-0274F6DC2594}"/>
                  </a:ext>
                </a:extLst>
              </p:cNvPr>
              <p:cNvSpPr/>
              <p:nvPr/>
            </p:nvSpPr>
            <p:spPr>
              <a:xfrm>
                <a:off x="5132293" y="417134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타원 31">
                    <a:extLst>
                      <a:ext uri="{FF2B5EF4-FFF2-40B4-BE49-F238E27FC236}">
                        <a16:creationId xmlns:a16="http://schemas.microsoft.com/office/drawing/2014/main" id="{87686BF8-B419-4C3B-B0D1-8FE457DE219E}"/>
                      </a:ext>
                    </a:extLst>
                  </p:cNvPr>
                  <p:cNvSpPr/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타원 31">
                    <a:extLst>
                      <a:ext uri="{FF2B5EF4-FFF2-40B4-BE49-F238E27FC236}">
                        <a16:creationId xmlns:a16="http://schemas.microsoft.com/office/drawing/2014/main" id="{87686BF8-B419-4C3B-B0D1-8FE457DE21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15C150A7-2E7F-42DD-B5AD-FD5E8676EA80}"/>
                  </a:ext>
                </a:extLst>
              </p:cNvPr>
              <p:cNvCxnSpPr>
                <a:stCxn id="29" idx="6"/>
                <a:endCxn id="32" idx="1"/>
              </p:cNvCxnSpPr>
              <p:nvPr/>
            </p:nvCxnSpPr>
            <p:spPr>
              <a:xfrm>
                <a:off x="5728447" y="3007243"/>
                <a:ext cx="1042045" cy="8435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DE8D91E-239A-4333-82ED-C14D12C5EEAB}"/>
                  </a:ext>
                </a:extLst>
              </p:cNvPr>
              <p:cNvCxnSpPr>
                <a:stCxn id="30" idx="6"/>
                <a:endCxn id="32" idx="2"/>
              </p:cNvCxnSpPr>
              <p:nvPr/>
            </p:nvCxnSpPr>
            <p:spPr>
              <a:xfrm>
                <a:off x="5728446" y="3738333"/>
                <a:ext cx="954741" cy="3231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A6DCE27-6E84-4D85-924B-77AC07787272}"/>
                  </a:ext>
                </a:extLst>
              </p:cNvPr>
              <p:cNvCxnSpPr>
                <a:stCxn id="31" idx="6"/>
                <a:endCxn id="32" idx="2"/>
              </p:cNvCxnSpPr>
              <p:nvPr/>
            </p:nvCxnSpPr>
            <p:spPr>
              <a:xfrm flipV="1">
                <a:off x="5728446" y="4061528"/>
                <a:ext cx="954741" cy="4078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AAB1DC7-D6A5-44AC-9744-FB91216BADA3}"/>
                  </a:ext>
                </a:extLst>
              </p:cNvPr>
              <p:cNvCxnSpPr>
                <a:cxnSpLocks/>
                <a:stCxn id="51" idx="6"/>
                <a:endCxn id="32" idx="3"/>
              </p:cNvCxnSpPr>
              <p:nvPr/>
            </p:nvCxnSpPr>
            <p:spPr>
              <a:xfrm flipV="1">
                <a:off x="5728446" y="4272299"/>
                <a:ext cx="1042046" cy="9433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EA4BF4E-E61F-4988-9EE7-1F7C7588E474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 flipH="1" flipV="1">
                <a:off x="4090249" y="2993141"/>
                <a:ext cx="1042045" cy="14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04ABB64-AEEF-4861-9A15-AAC3D4C32D65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flipH="1" flipV="1">
                <a:off x="4090248" y="3708541"/>
                <a:ext cx="1042045" cy="29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1BC7558-9A9B-4B4F-9CD5-05580664BE46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 flipV="1">
                <a:off x="4102423" y="4446821"/>
                <a:ext cx="1029870" cy="22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5431370-3747-498F-8B79-01CEEAD641E3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 flipH="1" flipV="1">
                <a:off x="4102423" y="5188273"/>
                <a:ext cx="1029870" cy="27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AA323C-DCA1-4545-87B3-6B1715B4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AA323C-DCA1-4545-87B3-6B1715B4F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2E30BFD-5003-4FF5-AAB1-27619F8C951A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3481424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2E30BFD-5003-4FF5-AAB1-27619F8C9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3481424"/>
                    <a:ext cx="4572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865C951-4831-41A4-9CA2-6943A07E1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4204307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865C951-4831-41A4-9CA2-6943A07E1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4204307"/>
                    <a:ext cx="4572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7FFD9C8-68B9-41C7-AA8F-58B3B104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5015846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7FFD9C8-68B9-41C7-AA8F-58B3B1042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5015846"/>
                    <a:ext cx="4572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F0AF517-4546-4EE2-8C93-9579079BA003}"/>
                  </a:ext>
                </a:extLst>
              </p:cNvPr>
              <p:cNvCxnSpPr>
                <a:cxnSpLocks/>
                <a:stCxn id="32" idx="6"/>
              </p:cNvCxnSpPr>
              <p:nvPr/>
            </p:nvCxnSpPr>
            <p:spPr>
              <a:xfrm>
                <a:off x="7279340" y="4061528"/>
                <a:ext cx="971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FC3D40D-0CC6-46BB-A432-BD5CA1E2DE2C}"/>
                      </a:ext>
                    </a:extLst>
                  </p:cNvPr>
                  <p:cNvSpPr txBox="1"/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FC3D40D-0CC6-46BB-A432-BD5CA1E2D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252A4C8-6898-4CFC-95BF-8CCD8B77F0AC}"/>
                </a:ext>
              </a:extLst>
            </p:cNvPr>
            <p:cNvSpPr/>
            <p:nvPr/>
          </p:nvSpPr>
          <p:spPr>
            <a:xfrm>
              <a:off x="2248571" y="5079539"/>
              <a:ext cx="596153" cy="596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927C5D-C575-4595-9EF7-E2E2E3AC0FF2}"/>
                  </a:ext>
                </a:extLst>
              </p:cNvPr>
              <p:cNvSpPr txBox="1"/>
              <p:nvPr/>
            </p:nvSpPr>
            <p:spPr>
              <a:xfrm>
                <a:off x="3322913" y="3195560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927C5D-C575-4595-9EF7-E2E2E3AC0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913" y="3195560"/>
                <a:ext cx="372730" cy="276999"/>
              </a:xfrm>
              <a:prstGeom prst="rect">
                <a:avLst/>
              </a:prstGeom>
              <a:blipFill>
                <a:blip r:embed="rId10"/>
                <a:stretch>
                  <a:fillRect l="-9836" r="-327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C3B92C-D1E6-407D-913E-8F5636578792}"/>
                  </a:ext>
                </a:extLst>
              </p:cNvPr>
              <p:cNvSpPr txBox="1"/>
              <p:nvPr/>
            </p:nvSpPr>
            <p:spPr>
              <a:xfrm>
                <a:off x="3085346" y="3696129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C3B92C-D1E6-407D-913E-8F563657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46" y="3696129"/>
                <a:ext cx="378052" cy="276999"/>
              </a:xfrm>
              <a:prstGeom prst="rect">
                <a:avLst/>
              </a:prstGeom>
              <a:blipFill>
                <a:blip r:embed="rId11"/>
                <a:stretch>
                  <a:fillRect l="-9677" r="-322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9F563-1849-4E5B-BC3C-AD1384503D0E}"/>
                  </a:ext>
                </a:extLst>
              </p:cNvPr>
              <p:cNvSpPr txBox="1"/>
              <p:nvPr/>
            </p:nvSpPr>
            <p:spPr>
              <a:xfrm>
                <a:off x="3010694" y="4129143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9F563-1849-4E5B-BC3C-AD138450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94" y="4129143"/>
                <a:ext cx="378052" cy="276999"/>
              </a:xfrm>
              <a:prstGeom prst="rect">
                <a:avLst/>
              </a:prstGeom>
              <a:blipFill>
                <a:blip r:embed="rId12"/>
                <a:stretch>
                  <a:fillRect l="-11290" r="-161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191CD0-5EC7-4AF0-B0E5-E86C2FC48DC1}"/>
                  </a:ext>
                </a:extLst>
              </p:cNvPr>
              <p:cNvSpPr txBox="1"/>
              <p:nvPr/>
            </p:nvSpPr>
            <p:spPr>
              <a:xfrm>
                <a:off x="3136547" y="4651005"/>
                <a:ext cx="211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191CD0-5EC7-4AF0-B0E5-E86C2FC48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47" y="4651005"/>
                <a:ext cx="211853" cy="276999"/>
              </a:xfrm>
              <a:prstGeom prst="rect">
                <a:avLst/>
              </a:prstGeom>
              <a:blipFill>
                <a:blip r:embed="rId13"/>
                <a:stretch>
                  <a:fillRect l="-20588" r="-2058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30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CC88-1295-4513-98AD-739F2C1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40CE01-A71E-453A-89D1-BC8966CC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 </a:t>
            </a:r>
            <a:r>
              <a:rPr lang="ko-KR" altLang="en-US" dirty="0"/>
              <a:t>분류기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6749863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6749863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2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1639" r="-1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1639" r="-25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E47734A2-F783-46A0-BAF7-BBEF6399E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176844"/>
              </p:ext>
            </p:extLst>
          </p:nvPr>
        </p:nvGraphicFramePr>
        <p:xfrm>
          <a:off x="4105088" y="2215527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789B26-9869-4A3A-9583-D1E4E276D9B8}"/>
              </a:ext>
            </a:extLst>
          </p:cNvPr>
          <p:cNvGrpSpPr/>
          <p:nvPr/>
        </p:nvGrpSpPr>
        <p:grpSpPr>
          <a:xfrm>
            <a:off x="7378932" y="2215527"/>
            <a:ext cx="4679717" cy="2613648"/>
            <a:chOff x="7378933" y="2215527"/>
            <a:chExt cx="4070070" cy="196543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473BD7F-C40C-4A74-8119-4C9A8E18ADF4}"/>
                </a:ext>
              </a:extLst>
            </p:cNvPr>
            <p:cNvGrpSpPr/>
            <p:nvPr/>
          </p:nvGrpSpPr>
          <p:grpSpPr>
            <a:xfrm>
              <a:off x="7378933" y="2215527"/>
              <a:ext cx="4070070" cy="1924610"/>
              <a:chOff x="3645223" y="2709166"/>
              <a:chExt cx="4953466" cy="254485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1C65C38-46CA-47E6-A2C7-A18B63518A59}"/>
                  </a:ext>
                </a:extLst>
              </p:cNvPr>
              <p:cNvSpPr/>
              <p:nvPr/>
            </p:nvSpPr>
            <p:spPr>
              <a:xfrm>
                <a:off x="5132294" y="270916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749C348-309B-4159-AFB5-F993588F78F2}"/>
                  </a:ext>
                </a:extLst>
              </p:cNvPr>
              <p:cNvSpPr/>
              <p:nvPr/>
            </p:nvSpPr>
            <p:spPr>
              <a:xfrm>
                <a:off x="5132292" y="3758155"/>
                <a:ext cx="596153" cy="596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816D3FF5-9DD1-4EFE-A25A-21AE40610B2D}"/>
                      </a:ext>
                    </a:extLst>
                  </p:cNvPr>
                  <p:cNvSpPr/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816D3FF5-9DD1-4EFE-A25A-21AE40610B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BA81D15-AAC6-4CC2-895F-A1D650414C21}"/>
                  </a:ext>
                </a:extLst>
              </p:cNvPr>
              <p:cNvCxnSpPr>
                <a:stCxn id="13" idx="6"/>
                <a:endCxn id="16" idx="1"/>
              </p:cNvCxnSpPr>
              <p:nvPr/>
            </p:nvCxnSpPr>
            <p:spPr>
              <a:xfrm>
                <a:off x="5728447" y="3007243"/>
                <a:ext cx="1042045" cy="8435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EB92FB0-A9CD-4623-81BF-01CF9565FBE6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>
                <a:off x="5728446" y="4056233"/>
                <a:ext cx="954742" cy="52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FB429E9-7B99-4FA4-B369-C6C1A1B05E30}"/>
                  </a:ext>
                </a:extLst>
              </p:cNvPr>
              <p:cNvCxnSpPr>
                <a:cxnSpLocks/>
                <a:stCxn id="35" idx="6"/>
                <a:endCxn id="16" idx="3"/>
              </p:cNvCxnSpPr>
              <p:nvPr/>
            </p:nvCxnSpPr>
            <p:spPr>
              <a:xfrm flipV="1">
                <a:off x="5728446" y="4272299"/>
                <a:ext cx="1042046" cy="73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2046714-F01D-4BAA-9C72-5A59C0277458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 flipH="1" flipV="1">
                <a:off x="4090249" y="2993141"/>
                <a:ext cx="1042045" cy="14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6BC45F-FD5E-4014-A94C-4A96C20C2866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 flipV="1">
                <a:off x="4133899" y="4056232"/>
                <a:ext cx="99839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059BF2E-ACD1-44BD-88A1-2B52346F2CD5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4053181" y="5009921"/>
                <a:ext cx="10791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1AB1DFE-654E-48D0-8244-05ADE7CD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1AB1DFE-654E-48D0-8244-05ADE7CD31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F01F02E-5A2B-451E-942B-2B700B4D6F01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174" y="3758155"/>
                    <a:ext cx="4571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F01F02E-5A2B-451E-942B-2B700B4D6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5174" y="3758155"/>
                    <a:ext cx="4571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598BCD9-664E-494E-968D-C646DE3D04CB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4765660"/>
                    <a:ext cx="457199" cy="4883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598BCD9-664E-494E-968D-C646DE3D04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4765660"/>
                    <a:ext cx="457199" cy="4883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5788D2A-FE71-4552-997A-4FCFC216B2FF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>
                <a:off x="7279340" y="4061528"/>
                <a:ext cx="971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39D3292-0D76-4C1B-913D-5ADAD9C700A1}"/>
                      </a:ext>
                    </a:extLst>
                  </p:cNvPr>
                  <p:cNvSpPr txBox="1"/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39D3292-0D76-4C1B-913D-5ADAD9C70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0FFD204-2925-4FD7-8C3B-FA2850743F5D}"/>
                </a:ext>
              </a:extLst>
            </p:cNvPr>
            <p:cNvSpPr/>
            <p:nvPr/>
          </p:nvSpPr>
          <p:spPr>
            <a:xfrm>
              <a:off x="8600800" y="3730105"/>
              <a:ext cx="489836" cy="450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84A96-AA7F-4074-AF70-8DCBBC56347A}"/>
                  </a:ext>
                </a:extLst>
              </p:cNvPr>
              <p:cNvSpPr txBox="1"/>
              <p:nvPr/>
            </p:nvSpPr>
            <p:spPr>
              <a:xfrm>
                <a:off x="8146645" y="4984817"/>
                <a:ext cx="2010679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&lt;0)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84A96-AA7F-4074-AF70-8DCBBC5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45" y="4984817"/>
                <a:ext cx="2010679" cy="535083"/>
              </a:xfrm>
              <a:prstGeom prst="rect">
                <a:avLst/>
              </a:prstGeom>
              <a:blipFill>
                <a:blip r:embed="rId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8394A1F-67F6-4D29-B58F-778B2826F235}"/>
              </a:ext>
            </a:extLst>
          </p:cNvPr>
          <p:cNvCxnSpPr>
            <a:cxnSpLocks/>
          </p:cNvCxnSpPr>
          <p:nvPr/>
        </p:nvCxnSpPr>
        <p:spPr>
          <a:xfrm>
            <a:off x="4981575" y="2156278"/>
            <a:ext cx="2127468" cy="2127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4C5705-36E2-47E9-AB69-A5A4EF1DF219}"/>
                  </a:ext>
                </a:extLst>
              </p:cNvPr>
              <p:cNvSpPr txBox="1"/>
              <p:nvPr/>
            </p:nvSpPr>
            <p:spPr>
              <a:xfrm>
                <a:off x="9723870" y="2547891"/>
                <a:ext cx="80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4C5705-36E2-47E9-AB69-A5A4EF1D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870" y="2547891"/>
                <a:ext cx="802336" cy="276999"/>
              </a:xfrm>
              <a:prstGeom prst="rect">
                <a:avLst/>
              </a:prstGeom>
              <a:blipFill>
                <a:blip r:embed="rId10"/>
                <a:stretch>
                  <a:fillRect l="-4545" r="-45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E5A673-D71D-4254-9411-8E45B2677612}"/>
                  </a:ext>
                </a:extLst>
              </p:cNvPr>
              <p:cNvSpPr txBox="1"/>
              <p:nvPr/>
            </p:nvSpPr>
            <p:spPr>
              <a:xfrm>
                <a:off x="9358119" y="3248837"/>
                <a:ext cx="807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E5A673-D71D-4254-9411-8E45B267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119" y="3248837"/>
                <a:ext cx="807657" cy="276999"/>
              </a:xfrm>
              <a:prstGeom prst="rect">
                <a:avLst/>
              </a:prstGeom>
              <a:blipFill>
                <a:blip r:embed="rId11"/>
                <a:stretch>
                  <a:fillRect l="-4511" r="-451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D121AE-0EFF-4BA0-840F-F3FEF1D7B8EF}"/>
                  </a:ext>
                </a:extLst>
              </p:cNvPr>
              <p:cNvSpPr txBox="1"/>
              <p:nvPr/>
            </p:nvSpPr>
            <p:spPr>
              <a:xfrm>
                <a:off x="9998768" y="3980320"/>
                <a:ext cx="990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D121AE-0EFF-4BA0-840F-F3FEF1D7B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768" y="3980320"/>
                <a:ext cx="990912" cy="276999"/>
              </a:xfrm>
              <a:prstGeom prst="rect">
                <a:avLst/>
              </a:prstGeom>
              <a:blipFill>
                <a:blip r:embed="rId12"/>
                <a:stretch>
                  <a:fillRect l="-4294" r="-429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0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CC88-1295-4513-98AD-739F2C1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40CE01-A71E-453A-89D1-BC8966CC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 </a:t>
            </a:r>
            <a:r>
              <a:rPr lang="ko-KR" altLang="en-US" dirty="0"/>
              <a:t>분류기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1882163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1882163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2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1639" r="-1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1639" r="-25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4636C0D0-E622-446A-8AD5-6ED33B0BB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694692"/>
              </p:ext>
            </p:extLst>
          </p:nvPr>
        </p:nvGraphicFramePr>
        <p:xfrm>
          <a:off x="4082533" y="2202204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B0651B61-3999-46CC-AFE2-CC69C98B46F7}"/>
              </a:ext>
            </a:extLst>
          </p:cNvPr>
          <p:cNvGrpSpPr/>
          <p:nvPr/>
        </p:nvGrpSpPr>
        <p:grpSpPr>
          <a:xfrm>
            <a:off x="7070768" y="2215527"/>
            <a:ext cx="5025776" cy="2426945"/>
            <a:chOff x="7378933" y="2215527"/>
            <a:chExt cx="4070070" cy="196543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DAB6F25-4E4C-4AD2-ADF9-9170841D65D9}"/>
                </a:ext>
              </a:extLst>
            </p:cNvPr>
            <p:cNvGrpSpPr/>
            <p:nvPr/>
          </p:nvGrpSpPr>
          <p:grpSpPr>
            <a:xfrm>
              <a:off x="7378933" y="2215527"/>
              <a:ext cx="4070070" cy="1924610"/>
              <a:chOff x="3645223" y="2709166"/>
              <a:chExt cx="4953466" cy="254485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7C23108-1912-41C0-8EAB-5EB67B9204B7}"/>
                  </a:ext>
                </a:extLst>
              </p:cNvPr>
              <p:cNvSpPr/>
              <p:nvPr/>
            </p:nvSpPr>
            <p:spPr>
              <a:xfrm>
                <a:off x="5132294" y="270916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5A63B1E-F991-4AD2-BAC3-F62FE7D25D72}"/>
                  </a:ext>
                </a:extLst>
              </p:cNvPr>
              <p:cNvSpPr/>
              <p:nvPr/>
            </p:nvSpPr>
            <p:spPr>
              <a:xfrm>
                <a:off x="5132292" y="3758155"/>
                <a:ext cx="596153" cy="596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68D02B46-6392-4566-B135-5701DB98B77D}"/>
                      </a:ext>
                    </a:extLst>
                  </p:cNvPr>
                  <p:cNvSpPr/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68D02B46-6392-4566-B135-5701DB98B7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48B0A73-6295-4053-84F3-5E9183391310}"/>
                  </a:ext>
                </a:extLst>
              </p:cNvPr>
              <p:cNvCxnSpPr>
                <a:stCxn id="41" idx="6"/>
                <a:endCxn id="43" idx="1"/>
              </p:cNvCxnSpPr>
              <p:nvPr/>
            </p:nvCxnSpPr>
            <p:spPr>
              <a:xfrm>
                <a:off x="5728447" y="3007243"/>
                <a:ext cx="1042045" cy="8435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3830EFCC-8FA7-47D1-8742-A86CC34167F8}"/>
                  </a:ext>
                </a:extLst>
              </p:cNvPr>
              <p:cNvCxnSpPr>
                <a:stCxn id="42" idx="6"/>
                <a:endCxn id="43" idx="2"/>
              </p:cNvCxnSpPr>
              <p:nvPr/>
            </p:nvCxnSpPr>
            <p:spPr>
              <a:xfrm>
                <a:off x="5728446" y="4056233"/>
                <a:ext cx="954742" cy="52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4E1B81D-142E-4AB1-BF6E-57EACDEC6543}"/>
                  </a:ext>
                </a:extLst>
              </p:cNvPr>
              <p:cNvCxnSpPr>
                <a:cxnSpLocks/>
                <a:stCxn id="40" idx="6"/>
                <a:endCxn id="43" idx="3"/>
              </p:cNvCxnSpPr>
              <p:nvPr/>
            </p:nvCxnSpPr>
            <p:spPr>
              <a:xfrm flipV="1">
                <a:off x="5728446" y="4272299"/>
                <a:ext cx="1042046" cy="73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E9DA3C6-4446-4185-A8B4-2A81B0DF9804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 flipH="1" flipV="1">
                <a:off x="4090249" y="2993141"/>
                <a:ext cx="1042045" cy="14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9BC154C-F144-41BB-912A-51C52557F6AC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 flipV="1">
                <a:off x="4133899" y="4056232"/>
                <a:ext cx="99839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2F9F19B-19F5-42C3-B7D5-DA85C20CAD91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 flipH="1">
                <a:off x="4053181" y="5009921"/>
                <a:ext cx="10791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260CACB-1EA6-485D-BC42-CD3D5E3C2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260CACB-1EA6-485D-BC42-CD3D5E3C23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E679981-CBC4-472A-96F0-6F26732A07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174" y="3758155"/>
                    <a:ext cx="4571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E679981-CBC4-472A-96F0-6F26732A07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5174" y="3758155"/>
                    <a:ext cx="4571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77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2083FAC-3060-450B-93D7-8748A3E5D792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4765660"/>
                    <a:ext cx="457199" cy="4883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2083FAC-3060-450B-93D7-8748A3E5D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4765660"/>
                    <a:ext cx="457199" cy="4883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A70BDDD-A0B9-4D86-89A6-E71D3F2589D6}"/>
                  </a:ext>
                </a:extLst>
              </p:cNvPr>
              <p:cNvCxnSpPr>
                <a:cxnSpLocks/>
                <a:stCxn id="43" idx="6"/>
              </p:cNvCxnSpPr>
              <p:nvPr/>
            </p:nvCxnSpPr>
            <p:spPr>
              <a:xfrm>
                <a:off x="7279340" y="4061528"/>
                <a:ext cx="971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572884B-B56E-41E5-B2C3-CA369CF6B6ED}"/>
                      </a:ext>
                    </a:extLst>
                  </p:cNvPr>
                  <p:cNvSpPr txBox="1"/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572884B-B56E-41E5-B2C3-CA369CF6B6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BD65826-25CC-45F3-A0E9-C5B49C9675D8}"/>
                </a:ext>
              </a:extLst>
            </p:cNvPr>
            <p:cNvSpPr/>
            <p:nvPr/>
          </p:nvSpPr>
          <p:spPr>
            <a:xfrm>
              <a:off x="8600800" y="3730105"/>
              <a:ext cx="489836" cy="450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E5192D-6735-469C-8259-5402DF411A88}"/>
                  </a:ext>
                </a:extLst>
              </p:cNvPr>
              <p:cNvSpPr txBox="1"/>
              <p:nvPr/>
            </p:nvSpPr>
            <p:spPr>
              <a:xfrm>
                <a:off x="7963196" y="4931459"/>
                <a:ext cx="2010679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&lt;0)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E5192D-6735-469C-8259-5402DF41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196" y="4931459"/>
                <a:ext cx="2010679" cy="5350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76AF00-73E1-4A81-8222-356349541A06}"/>
              </a:ext>
            </a:extLst>
          </p:cNvPr>
          <p:cNvCxnSpPr>
            <a:cxnSpLocks/>
          </p:cNvCxnSpPr>
          <p:nvPr/>
        </p:nvCxnSpPr>
        <p:spPr>
          <a:xfrm>
            <a:off x="4188055" y="3110335"/>
            <a:ext cx="1363735" cy="136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4F2A72-4D72-4873-917E-F44A73C45969}"/>
                  </a:ext>
                </a:extLst>
              </p:cNvPr>
              <p:cNvSpPr txBox="1"/>
              <p:nvPr/>
            </p:nvSpPr>
            <p:spPr>
              <a:xfrm>
                <a:off x="9512765" y="2475415"/>
                <a:ext cx="80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4F2A72-4D72-4873-917E-F44A73C45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65" y="2475415"/>
                <a:ext cx="802336" cy="276999"/>
              </a:xfrm>
              <a:prstGeom prst="rect">
                <a:avLst/>
              </a:prstGeom>
              <a:blipFill>
                <a:blip r:embed="rId10"/>
                <a:stretch>
                  <a:fillRect l="-4545" r="-454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B5DDEB-3F37-427D-AB41-66A44D699E48}"/>
                  </a:ext>
                </a:extLst>
              </p:cNvPr>
              <p:cNvSpPr txBox="1"/>
              <p:nvPr/>
            </p:nvSpPr>
            <p:spPr>
              <a:xfrm>
                <a:off x="9147014" y="3176361"/>
                <a:ext cx="807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B5DDEB-3F37-427D-AB41-66A44D69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14" y="3176361"/>
                <a:ext cx="807657" cy="276999"/>
              </a:xfrm>
              <a:prstGeom prst="rect">
                <a:avLst/>
              </a:prstGeom>
              <a:blipFill>
                <a:blip r:embed="rId11"/>
                <a:stretch>
                  <a:fillRect l="-4511" r="-451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00A0CA-27D7-45F1-8249-A038CECC2464}"/>
                  </a:ext>
                </a:extLst>
              </p:cNvPr>
              <p:cNvSpPr txBox="1"/>
              <p:nvPr/>
            </p:nvSpPr>
            <p:spPr>
              <a:xfrm>
                <a:off x="9787663" y="3907844"/>
                <a:ext cx="990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00A0CA-27D7-45F1-8249-A038CECC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663" y="3907844"/>
                <a:ext cx="990912" cy="276999"/>
              </a:xfrm>
              <a:prstGeom prst="rect">
                <a:avLst/>
              </a:prstGeom>
              <a:blipFill>
                <a:blip r:embed="rId12"/>
                <a:stretch>
                  <a:fillRect l="-4321" r="-493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4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CC88-1295-4513-98AD-739F2C1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40CE01-A71E-453A-89D1-BC8966CC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분류기 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7955956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7955956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2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1639" r="-1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1639" r="-25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4636C0D0-E622-446A-8AD5-6ED33B0BB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58183"/>
              </p:ext>
            </p:extLst>
          </p:nvPr>
        </p:nvGraphicFramePr>
        <p:xfrm>
          <a:off x="4082533" y="2202204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6D1000-0024-4FEC-8447-6C96B41BFDB9}"/>
              </a:ext>
            </a:extLst>
          </p:cNvPr>
          <p:cNvSpPr txBox="1"/>
          <p:nvPr/>
        </p:nvSpPr>
        <p:spPr>
          <a:xfrm>
            <a:off x="7523299" y="2694266"/>
            <a:ext cx="253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하나의 </a:t>
            </a:r>
            <a:r>
              <a:rPr lang="ko-KR" altLang="en-US" sz="2400" dirty="0" err="1"/>
              <a:t>퍼셉트론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직선 하나로는</a:t>
            </a:r>
            <a:br>
              <a:rPr lang="en-US" altLang="ko-KR" sz="2400" dirty="0"/>
            </a:br>
            <a:r>
              <a:rPr lang="en-US" altLang="ko-KR" sz="2400" dirty="0"/>
              <a:t>XOR </a:t>
            </a:r>
            <a:r>
              <a:rPr lang="ko-KR" altLang="en-US" sz="2400" dirty="0"/>
              <a:t>분류 불가</a:t>
            </a:r>
          </a:p>
        </p:txBody>
      </p:sp>
    </p:spTree>
    <p:extLst>
      <p:ext uri="{BB962C8B-B14F-4D97-AF65-F5344CB8AC3E}">
        <p14:creationId xmlns:p14="http://schemas.microsoft.com/office/powerpoint/2010/main" val="49111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58A7-4BDF-4509-9C49-76B0D5CD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23B4C-6D78-4332-B083-5DCE56A4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두개의 직선을 사용한다면 분류 가능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20DF94C-510A-4690-9365-FE7D85AFB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466497"/>
              </p:ext>
            </p:extLst>
          </p:nvPr>
        </p:nvGraphicFramePr>
        <p:xfrm>
          <a:off x="3998713" y="2880384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C1DF16-49FA-44D9-B969-B6EA8210D773}"/>
              </a:ext>
            </a:extLst>
          </p:cNvPr>
          <p:cNvCxnSpPr>
            <a:cxnSpLocks/>
          </p:cNvCxnSpPr>
          <p:nvPr/>
        </p:nvCxnSpPr>
        <p:spPr>
          <a:xfrm>
            <a:off x="3596640" y="3429000"/>
            <a:ext cx="2598420" cy="216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6CC00-7A60-4ADF-B8DE-2789413EB6C0}"/>
              </a:ext>
            </a:extLst>
          </p:cNvPr>
          <p:cNvCxnSpPr>
            <a:cxnSpLocks/>
          </p:cNvCxnSpPr>
          <p:nvPr/>
        </p:nvCxnSpPr>
        <p:spPr>
          <a:xfrm>
            <a:off x="4422522" y="2657941"/>
            <a:ext cx="2583180" cy="215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0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4831-7005-45BF-BF34-FB38AD0F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(Multi Layered Perceptron)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C32428-77B7-46CF-A77B-A9BFB79DA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두개의 직선은 두개의 </a:t>
                </a:r>
                <a:r>
                  <a:rPr lang="ko-KR" altLang="en-US" dirty="0" err="1"/>
                  <a:t>퍼셉트론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 표현가능</a:t>
                </a:r>
                <a:br>
                  <a:rPr lang="en-US" altLang="ko-KR" dirty="0"/>
                </a:br>
                <a:r>
                  <a:rPr lang="en-US" altLang="ko-KR" dirty="0"/>
                  <a:t>z</a:t>
                </a:r>
                <a:r>
                  <a:rPr lang="ko-KR" altLang="en-US" dirty="0"/>
                  <a:t>를 은닉층이라 함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C32428-77B7-46CF-A77B-A9BFB79DA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2F19B65C-DB80-4F23-A31B-ABE847CB1CB2}"/>
              </a:ext>
            </a:extLst>
          </p:cNvPr>
          <p:cNvSpPr/>
          <p:nvPr/>
        </p:nvSpPr>
        <p:spPr>
          <a:xfrm>
            <a:off x="3295650" y="3033993"/>
            <a:ext cx="628650" cy="628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90764F3-741B-461F-A34F-529E7390B1C4}"/>
              </a:ext>
            </a:extLst>
          </p:cNvPr>
          <p:cNvSpPr/>
          <p:nvPr/>
        </p:nvSpPr>
        <p:spPr>
          <a:xfrm>
            <a:off x="3295650" y="4152814"/>
            <a:ext cx="628650" cy="628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B9F08C-2E08-4470-AA7C-46152B85204D}"/>
              </a:ext>
            </a:extLst>
          </p:cNvPr>
          <p:cNvSpPr/>
          <p:nvPr/>
        </p:nvSpPr>
        <p:spPr>
          <a:xfrm>
            <a:off x="3334292" y="5233852"/>
            <a:ext cx="628650" cy="628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96CAF95-F071-452B-A36C-0D3BF55127A1}"/>
                  </a:ext>
                </a:extLst>
              </p:cNvPr>
              <p:cNvSpPr/>
              <p:nvPr/>
            </p:nvSpPr>
            <p:spPr>
              <a:xfrm>
                <a:off x="5600700" y="3033993"/>
                <a:ext cx="628650" cy="6286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96CAF95-F071-452B-A36C-0D3BF5512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3033993"/>
                <a:ext cx="628650" cy="6286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8D761B8-419F-46D4-BA97-F2856F586544}"/>
                  </a:ext>
                </a:extLst>
              </p:cNvPr>
              <p:cNvSpPr/>
              <p:nvPr/>
            </p:nvSpPr>
            <p:spPr>
              <a:xfrm>
                <a:off x="5613881" y="4147662"/>
                <a:ext cx="628650" cy="6286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8D761B8-419F-46D4-BA97-F2856F586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1" y="4147662"/>
                <a:ext cx="628650" cy="628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EF7A2137-961F-485A-B331-AD3876D7B2B6}"/>
              </a:ext>
            </a:extLst>
          </p:cNvPr>
          <p:cNvSpPr/>
          <p:nvPr/>
        </p:nvSpPr>
        <p:spPr>
          <a:xfrm>
            <a:off x="5600700" y="5229504"/>
            <a:ext cx="628650" cy="628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7F7C00C-CCF2-4F6E-B72F-EC3089360563}"/>
                  </a:ext>
                </a:extLst>
              </p:cNvPr>
              <p:cNvSpPr/>
              <p:nvPr/>
            </p:nvSpPr>
            <p:spPr>
              <a:xfrm>
                <a:off x="7886224" y="4147662"/>
                <a:ext cx="628650" cy="6286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7F7C00C-CCF2-4F6E-B72F-EC3089360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224" y="4147662"/>
                <a:ext cx="628650" cy="6286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1FD626-BC61-4EAF-858A-E86CFEC14B0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066925" y="3348318"/>
            <a:ext cx="1228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254B5-5FCB-4E7B-9E44-207B7A9117D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043112" y="4467139"/>
            <a:ext cx="12525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5DC9741-5B06-4769-9342-1DB156ECC3E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1754" y="5540239"/>
            <a:ext cx="1252538" cy="79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261FB8E-D7B4-4329-9BC4-BEFDF6C7B27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924300" y="3348318"/>
            <a:ext cx="167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1D723B-5E82-41DE-9D3E-FE70AEC29C4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3924300" y="4461987"/>
            <a:ext cx="1689581" cy="515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4E9CE2-C819-498E-B548-C29E50F968D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962942" y="3348318"/>
            <a:ext cx="1637758" cy="21998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002A94-DC62-4E1C-B862-CAF0B51DDDCC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924300" y="3348318"/>
            <a:ext cx="1689581" cy="1113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256E455-E764-4CD7-853B-84C9EC304BF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3924300" y="3348318"/>
            <a:ext cx="1676400" cy="11188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C80627-DB19-46FA-9212-77F824C1D2F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962942" y="4461987"/>
            <a:ext cx="1650939" cy="108619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0DE884-0424-4B3C-9651-C1D7DC421CC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024903" y="5543829"/>
            <a:ext cx="575797" cy="43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0CBBA17-38BB-4246-AD85-5022280213E8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229350" y="3348318"/>
            <a:ext cx="1656874" cy="11136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E10DD06-92AF-4AA7-9E0E-9C9C5E8ED3ED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6242531" y="4461987"/>
            <a:ext cx="1643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A6A40C6-E0D8-455E-B4D3-BC456138503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6229350" y="4461987"/>
            <a:ext cx="1656874" cy="10818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D5FC24-0B0F-40E0-AFA5-1AFC28D4CDE8}"/>
                  </a:ext>
                </a:extLst>
              </p:cNvPr>
              <p:cNvSpPr txBox="1"/>
              <p:nvPr/>
            </p:nvSpPr>
            <p:spPr>
              <a:xfrm>
                <a:off x="1676400" y="3048282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D5FC24-0B0F-40E0-AFA5-1AFC28D4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48282"/>
                <a:ext cx="48962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09817A-C9CD-45E6-8183-A5FCFDB96CBC}"/>
                  </a:ext>
                </a:extLst>
              </p:cNvPr>
              <p:cNvSpPr txBox="1"/>
              <p:nvPr/>
            </p:nvSpPr>
            <p:spPr>
              <a:xfrm>
                <a:off x="1622310" y="42267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09817A-C9CD-45E6-8183-A5FCFDB96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10" y="42267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2DC57-4720-4963-9E79-D05481C4A6DB}"/>
                  </a:ext>
                </a:extLst>
              </p:cNvPr>
              <p:cNvSpPr txBox="1"/>
              <p:nvPr/>
            </p:nvSpPr>
            <p:spPr>
              <a:xfrm>
                <a:off x="1696534" y="536351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2DC57-4720-4963-9E79-D05481C4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34" y="5363511"/>
                <a:ext cx="3946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09B1D5-CBB9-4C1F-BCBB-87A935FBB479}"/>
                  </a:ext>
                </a:extLst>
              </p:cNvPr>
              <p:cNvSpPr txBox="1"/>
              <p:nvPr/>
            </p:nvSpPr>
            <p:spPr>
              <a:xfrm>
                <a:off x="4716456" y="5363511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09B1D5-CBB9-4C1F-BCBB-87A935FB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56" y="5363511"/>
                <a:ext cx="3946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79C5E63-2E15-4A07-A2AF-BFB02DCA8DF6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8514874" y="4457207"/>
            <a:ext cx="1195232" cy="4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75D5F8-92C4-483D-8DFB-7FA9524B81F7}"/>
                  </a:ext>
                </a:extLst>
              </p:cNvPr>
              <p:cNvSpPr txBox="1"/>
              <p:nvPr/>
            </p:nvSpPr>
            <p:spPr>
              <a:xfrm>
                <a:off x="9710106" y="4244403"/>
                <a:ext cx="400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75D5F8-92C4-483D-8DFB-7FA9524B8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106" y="4244403"/>
                <a:ext cx="40068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F8F294FB-BF97-4E98-8A91-AD259C41E6BE}"/>
              </a:ext>
            </a:extLst>
          </p:cNvPr>
          <p:cNvSpPr txBox="1"/>
          <p:nvPr/>
        </p:nvSpPr>
        <p:spPr>
          <a:xfrm>
            <a:off x="4972050" y="3010459"/>
            <a:ext cx="2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9CA43-B034-497A-B3A6-F201912C65B0}"/>
              </a:ext>
            </a:extLst>
          </p:cNvPr>
          <p:cNvSpPr txBox="1"/>
          <p:nvPr/>
        </p:nvSpPr>
        <p:spPr>
          <a:xfrm>
            <a:off x="4978488" y="3340517"/>
            <a:ext cx="2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4A7F06-557D-4367-B85A-ABBB5085CBDE}"/>
              </a:ext>
            </a:extLst>
          </p:cNvPr>
          <p:cNvSpPr txBox="1"/>
          <p:nvPr/>
        </p:nvSpPr>
        <p:spPr>
          <a:xfrm>
            <a:off x="5325017" y="3575786"/>
            <a:ext cx="62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480272-EED0-4D36-9245-D4BC65650BF6}"/>
              </a:ext>
            </a:extLst>
          </p:cNvPr>
          <p:cNvSpPr txBox="1"/>
          <p:nvPr/>
        </p:nvSpPr>
        <p:spPr>
          <a:xfrm>
            <a:off x="5303489" y="39569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3A8D87-58AB-404B-BE1A-F705DBFDB21E}"/>
              </a:ext>
            </a:extLst>
          </p:cNvPr>
          <p:cNvSpPr txBox="1"/>
          <p:nvPr/>
        </p:nvSpPr>
        <p:spPr>
          <a:xfrm>
            <a:off x="4921405" y="413192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0FEE63-EF34-4FB6-947E-F4048C1DE8EF}"/>
              </a:ext>
            </a:extLst>
          </p:cNvPr>
          <p:cNvSpPr txBox="1"/>
          <p:nvPr/>
        </p:nvSpPr>
        <p:spPr>
          <a:xfrm>
            <a:off x="5269631" y="455552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9E82D6-40C0-456D-AEB0-4828599B78EE}"/>
              </a:ext>
            </a:extLst>
          </p:cNvPr>
          <p:cNvSpPr txBox="1"/>
          <p:nvPr/>
        </p:nvSpPr>
        <p:spPr>
          <a:xfrm>
            <a:off x="7103051" y="36142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609917-CBCE-4BAD-AC9A-8A6CA6F7BC53}"/>
              </a:ext>
            </a:extLst>
          </p:cNvPr>
          <p:cNvSpPr txBox="1"/>
          <p:nvPr/>
        </p:nvSpPr>
        <p:spPr>
          <a:xfrm>
            <a:off x="6690992" y="41528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91322C-9EE1-4DF0-BCE9-B223867467CF}"/>
              </a:ext>
            </a:extLst>
          </p:cNvPr>
          <p:cNvSpPr txBox="1"/>
          <p:nvPr/>
        </p:nvSpPr>
        <p:spPr>
          <a:xfrm>
            <a:off x="6547543" y="481587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14F1024-94CA-41E3-94C7-CB3ADF4E2CB3}"/>
                  </a:ext>
                </a:extLst>
              </p:cNvPr>
              <p:cNvSpPr txBox="1"/>
              <p:nvPr/>
            </p:nvSpPr>
            <p:spPr>
              <a:xfrm>
                <a:off x="6204817" y="3065821"/>
                <a:ext cx="475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14F1024-94CA-41E3-94C7-CB3ADF4E2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17" y="3065821"/>
                <a:ext cx="47500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76D24EB-D0B1-4871-968E-F4BF2F9006DF}"/>
                  </a:ext>
                </a:extLst>
              </p:cNvPr>
              <p:cNvSpPr txBox="1"/>
              <p:nvPr/>
            </p:nvSpPr>
            <p:spPr>
              <a:xfrm>
                <a:off x="6133862" y="412527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76D24EB-D0B1-4871-968E-F4BF2F900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62" y="4125275"/>
                <a:ext cx="480323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831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05C03-0187-426F-92BB-86F04D19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3652AA-18A7-4702-9FCA-2EFD5E400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은닉층의 노드를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두 노드의 출력을 구하는 식은 다음과 같다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+1.5)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두 </a:t>
                </a:r>
                <a:r>
                  <a:rPr lang="ko-KR" altLang="en-US" dirty="0" err="1"/>
                  <a:t>은닉층</a:t>
                </a:r>
                <a:r>
                  <a:rPr lang="ko-KR" altLang="en-US" dirty="0"/>
                  <a:t> 노드의 출력을 이용하여 최종 출력은</a:t>
                </a:r>
                <a:br>
                  <a:rPr lang="en-US" altLang="ko-KR" dirty="0"/>
                </a:br>
                <a:r>
                  <a:rPr lang="ko-KR" altLang="en-US" dirty="0"/>
                  <a:t>다음과 같이 구할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3652AA-18A7-4702-9FCA-2EFD5E400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940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2992-9E73-4D6C-B804-5E491A43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45E19-D157-4860-B365-936FB99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XOR </a:t>
            </a:r>
            <a:r>
              <a:rPr lang="ko-KR" altLang="en-US" dirty="0"/>
              <a:t>분류를 제대로 수행할 수 있는지 확인해보자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E40948E1-762B-4D59-ADB8-8E6EF1052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225122"/>
                  </p:ext>
                </p:extLst>
              </p:nvPr>
            </p:nvGraphicFramePr>
            <p:xfrm>
              <a:off x="1734820" y="295994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89280445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04500538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55091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90395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674497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73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76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188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501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991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E40948E1-762B-4D59-ADB8-8E6EF1052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225122"/>
                  </p:ext>
                </p:extLst>
              </p:nvPr>
            </p:nvGraphicFramePr>
            <p:xfrm>
              <a:off x="1734820" y="295994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89280445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04500538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55091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90395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674497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639" r="-4014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639" r="-3014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639" r="-2026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10187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187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73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76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188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501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991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4FF107-4E40-49DF-8F00-9F7FAC6101E1}"/>
                  </a:ext>
                </a:extLst>
              </p:cNvPr>
              <p:cNvSpPr txBox="1"/>
              <p:nvPr/>
            </p:nvSpPr>
            <p:spPr>
              <a:xfrm>
                <a:off x="3041462" y="5133543"/>
                <a:ext cx="2757358" cy="923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4FF107-4E40-49DF-8F00-9F7FAC61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62" y="5133543"/>
                <a:ext cx="2757358" cy="923394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DB200-CA05-40FB-A992-5B14EEC18D32}"/>
                  </a:ext>
                </a:extLst>
              </p:cNvPr>
              <p:cNvSpPr txBox="1"/>
              <p:nvPr/>
            </p:nvSpPr>
            <p:spPr>
              <a:xfrm>
                <a:off x="5905796" y="5327699"/>
                <a:ext cx="2010679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&lt;0)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DB200-CA05-40FB-A992-5B14EEC1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96" y="5327699"/>
                <a:ext cx="2010679" cy="535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4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 </a:t>
            </a:r>
            <a:r>
              <a:rPr lang="en-US" altLang="ko-KR" dirty="0"/>
              <a:t>vs </a:t>
            </a:r>
            <a:r>
              <a:rPr lang="ko-KR" altLang="en-US" dirty="0"/>
              <a:t>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(Scala): </a:t>
            </a:r>
            <a:r>
              <a:rPr lang="ko-KR" altLang="en-US" dirty="0"/>
              <a:t>하나의 숫자로만 표시 가능</a:t>
            </a:r>
            <a:r>
              <a:rPr lang="en-US" altLang="ko-KR" dirty="0"/>
              <a:t>. </a:t>
            </a:r>
            <a:r>
              <a:rPr lang="ko-KR" altLang="en-US" dirty="0"/>
              <a:t>크기를 의미</a:t>
            </a:r>
            <a:r>
              <a:rPr lang="en-US" altLang="ko-KR" dirty="0"/>
              <a:t>.	</a:t>
            </a:r>
            <a:br>
              <a:rPr lang="en-US" altLang="ko-KR" dirty="0"/>
            </a:br>
            <a:r>
              <a:rPr lang="ko-KR" altLang="en-US" dirty="0"/>
              <a:t>속력</a:t>
            </a:r>
            <a:r>
              <a:rPr lang="en-US" altLang="ko-KR" dirty="0"/>
              <a:t>, </a:t>
            </a:r>
            <a:r>
              <a:rPr lang="ko-KR" altLang="en-US" dirty="0"/>
              <a:t>질량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벡터</a:t>
            </a:r>
            <a:r>
              <a:rPr lang="en-US" altLang="ko-KR" dirty="0"/>
              <a:t>(Vector): </a:t>
            </a:r>
            <a:r>
              <a:rPr lang="ko-KR" altLang="en-US" dirty="0"/>
              <a:t>방향과 크기를 모두 가질 수 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힘 등</a:t>
            </a:r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D73E5-3AF8-45EA-95F7-39B4DA8B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771E2-E4E8-4875-B217-2D5D0E1F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가능해 졌을까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은닉층을 거치면서 입력이 변환됨</a:t>
            </a:r>
            <a:br>
              <a:rPr lang="en-US" altLang="ko-KR" dirty="0"/>
            </a:br>
            <a:r>
              <a:rPr lang="ko-KR" altLang="en-US" dirty="0"/>
              <a:t>우측 그래프는 직선 하나로 분류 가능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80BE9E-85FF-4734-831F-7A86F7A73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452108"/>
              </p:ext>
            </p:extLst>
          </p:nvPr>
        </p:nvGraphicFramePr>
        <p:xfrm>
          <a:off x="1517983" y="3615491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213E6FD-3221-49B1-821B-BF947E0AD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32718"/>
              </p:ext>
            </p:extLst>
          </p:nvPr>
        </p:nvGraphicFramePr>
        <p:xfrm>
          <a:off x="6474487" y="3609240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76275-3F65-4060-A609-23BCD6EFC155}"/>
                  </a:ext>
                </a:extLst>
              </p:cNvPr>
              <p:cNvSpPr txBox="1"/>
              <p:nvPr/>
            </p:nvSpPr>
            <p:spPr>
              <a:xfrm>
                <a:off x="4321487" y="5486401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76275-3F65-4060-A609-23BCD6EFC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87" y="5486401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F1857-6946-4B52-B622-7C3B81BF490A}"/>
                  </a:ext>
                </a:extLst>
              </p:cNvPr>
              <p:cNvSpPr txBox="1"/>
              <p:nvPr/>
            </p:nvSpPr>
            <p:spPr>
              <a:xfrm>
                <a:off x="1637017" y="329588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F1857-6946-4B52-B622-7C3B81BF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17" y="3295888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63C03-D93A-49A6-B2C2-4743C50BAF84}"/>
                  </a:ext>
                </a:extLst>
              </p:cNvPr>
              <p:cNvSpPr txBox="1"/>
              <p:nvPr/>
            </p:nvSpPr>
            <p:spPr>
              <a:xfrm>
                <a:off x="7700487" y="3305565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63C03-D93A-49A6-B2C2-4743C50B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487" y="3305565"/>
                <a:ext cx="48032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9C7BD-B094-4328-B594-B6B39B779EB5}"/>
                  </a:ext>
                </a:extLst>
              </p:cNvPr>
              <p:cNvSpPr txBox="1"/>
              <p:nvPr/>
            </p:nvSpPr>
            <p:spPr>
              <a:xfrm>
                <a:off x="9217911" y="4638046"/>
                <a:ext cx="475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9C7BD-B094-4328-B594-B6B39B779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911" y="4638046"/>
                <a:ext cx="47500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4C2E93B-281B-4F53-A63E-CD0F04EF52F1}"/>
              </a:ext>
            </a:extLst>
          </p:cNvPr>
          <p:cNvSpPr/>
          <p:nvPr/>
        </p:nvSpPr>
        <p:spPr>
          <a:xfrm>
            <a:off x="5183508" y="4412055"/>
            <a:ext cx="912492" cy="451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83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411C-4A4A-4117-B6AA-7E66D31C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89695-E9BB-41C3-8E3D-FCD690E5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퍼셉트론을</a:t>
            </a:r>
            <a:r>
              <a:rPr lang="ko-KR" altLang="en-US" dirty="0"/>
              <a:t> 여러 층으로 쌓으면 모델의 표현 능력이 향상됨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ko-KR" altLang="en-US" dirty="0" err="1"/>
              <a:t>퍼셉트론이</a:t>
            </a:r>
            <a:r>
              <a:rPr lang="ko-KR" altLang="en-US" dirty="0"/>
              <a:t> </a:t>
            </a:r>
            <a:r>
              <a:rPr lang="en-US" altLang="ko-KR" dirty="0"/>
              <a:t>3~4</a:t>
            </a:r>
            <a:r>
              <a:rPr lang="ko-KR" altLang="en-US" dirty="0"/>
              <a:t>층 이상 쌓이면 </a:t>
            </a:r>
            <a:r>
              <a:rPr lang="ko-KR" altLang="en-US" dirty="0" err="1"/>
              <a:t>딥러닝이라고</a:t>
            </a:r>
            <a:r>
              <a:rPr lang="ko-KR" altLang="en-US" dirty="0"/>
              <a:t> 부름</a:t>
            </a:r>
          </a:p>
        </p:txBody>
      </p:sp>
    </p:spTree>
    <p:extLst>
      <p:ext uri="{BB962C8B-B14F-4D97-AF65-F5344CB8AC3E}">
        <p14:creationId xmlns:p14="http://schemas.microsoft.com/office/powerpoint/2010/main" val="361016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976B2-4D2C-460A-BB1E-8645FF77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활성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BFF032EA-102A-4852-A49D-CBD5ADA37F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4429545"/>
                  </p:ext>
                </p:extLst>
              </p:nvPr>
            </p:nvGraphicFramePr>
            <p:xfrm>
              <a:off x="838200" y="1825625"/>
              <a:ext cx="10515596" cy="2585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37502453"/>
                        </a:ext>
                      </a:extLst>
                    </a:gridCol>
                    <a:gridCol w="3337113">
                      <a:extLst>
                        <a:ext uri="{9D8B030D-6E8A-4147-A177-3AD203B41FA5}">
                          <a16:colId xmlns:a16="http://schemas.microsoft.com/office/drawing/2014/main" val="4057869417"/>
                        </a:ext>
                      </a:extLst>
                    </a:gridCol>
                    <a:gridCol w="1920685">
                      <a:extLst>
                        <a:ext uri="{9D8B030D-6E8A-4147-A177-3AD203B41FA5}">
                          <a16:colId xmlns:a16="http://schemas.microsoft.com/office/drawing/2014/main" val="1911679160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2896799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함수 이름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범위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적용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7099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계단 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≥0)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 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&lt;0)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 </a:t>
                          </a:r>
                          <a:r>
                            <a:rPr lang="ko-KR" altLang="en-US" dirty="0"/>
                            <a:t>또는 </a:t>
                          </a: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단층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977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로지스틱 </a:t>
                          </a:r>
                          <a:r>
                            <a:rPr lang="ko-KR" altLang="en-US" dirty="0" err="1"/>
                            <a:t>시그모이드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(0,1)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다층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030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/>
                            <a:t>하이퍼볼릭</a:t>
                          </a:r>
                          <a:r>
                            <a:rPr lang="ko-KR" altLang="en-US" dirty="0"/>
                            <a:t> 탄젠트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tanh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(-1,1)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다층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874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ReLU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⁡(0,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[0,</a:t>
                          </a:r>
                          <a:r>
                            <a:rPr lang="ko-KR" altLang="en-US" dirty="0"/>
                            <a:t>∞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딥러닝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985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BFF032EA-102A-4852-A49D-CBD5ADA37F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4429545"/>
                  </p:ext>
                </p:extLst>
              </p:nvPr>
            </p:nvGraphicFramePr>
            <p:xfrm>
              <a:off x="838200" y="1825625"/>
              <a:ext cx="10515596" cy="2585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37502453"/>
                        </a:ext>
                      </a:extLst>
                    </a:gridCol>
                    <a:gridCol w="3337113">
                      <a:extLst>
                        <a:ext uri="{9D8B030D-6E8A-4147-A177-3AD203B41FA5}">
                          <a16:colId xmlns:a16="http://schemas.microsoft.com/office/drawing/2014/main" val="4057869417"/>
                        </a:ext>
                      </a:extLst>
                    </a:gridCol>
                    <a:gridCol w="1920685">
                      <a:extLst>
                        <a:ext uri="{9D8B030D-6E8A-4147-A177-3AD203B41FA5}">
                          <a16:colId xmlns:a16="http://schemas.microsoft.com/office/drawing/2014/main" val="1911679160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2896799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함수 이름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범위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적용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7099472"/>
                      </a:ext>
                    </a:extLst>
                  </a:tr>
                  <a:tr h="6213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계단 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159" t="-64706" r="-137294" b="-27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 </a:t>
                          </a:r>
                          <a:r>
                            <a:rPr lang="ko-KR" altLang="en-US" dirty="0"/>
                            <a:t>또는 </a:t>
                          </a: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단층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977812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로지스틱 </a:t>
                          </a:r>
                          <a:r>
                            <a:rPr lang="ko-KR" altLang="en-US" dirty="0" err="1"/>
                            <a:t>시그모이드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159" t="-166337" r="-137294" b="-174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(0,1)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다층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030157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/>
                            <a:t>하이퍼볼릭</a:t>
                          </a:r>
                          <a:r>
                            <a:rPr lang="ko-KR" altLang="en-US" dirty="0"/>
                            <a:t> 탄젠트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159" t="-269000" r="-137294" b="-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(-1,1)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다층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874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ReLU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159" t="-604918" r="-13729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[0,</a:t>
                          </a:r>
                          <a:r>
                            <a:rPr lang="ko-KR" altLang="en-US" dirty="0"/>
                            <a:t>∞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딥러닝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985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18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68528-DBD7-4C62-9908-0D009BBD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E402F-5EAA-41C8-8E82-24100973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장에서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장에서 다뤘던 예시들은 무작정 매개 변수를 대입하다 보면</a:t>
            </a:r>
            <a:br>
              <a:rPr lang="en-US" altLang="ko-KR" dirty="0"/>
            </a:br>
            <a:r>
              <a:rPr lang="ko-KR" altLang="en-US" dirty="0"/>
              <a:t>오차가 </a:t>
            </a:r>
            <a:r>
              <a:rPr lang="en-US" altLang="ko-KR" dirty="0"/>
              <a:t>0</a:t>
            </a:r>
            <a:r>
              <a:rPr lang="ko-KR" altLang="en-US" dirty="0"/>
              <a:t>인 최적의 해를 금방 찾을 수 있었음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하지만 실제 세계의 데이터는 오차가 반드시 존재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이러한 경우에도 </a:t>
            </a:r>
            <a:r>
              <a:rPr lang="en-US" altLang="ko-KR" dirty="0"/>
              <a:t>100% </a:t>
            </a:r>
            <a:r>
              <a:rPr lang="ko-KR" altLang="en-US" dirty="0"/>
              <a:t>정답은 아니지만 정답에 가까운 최적의</a:t>
            </a:r>
            <a:br>
              <a:rPr lang="en-US" altLang="ko-KR" dirty="0"/>
            </a:br>
            <a:r>
              <a:rPr lang="ko-KR" altLang="en-US" dirty="0"/>
              <a:t>매개변수를 찾아야 하는 방법이 필요함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99F5D4-B2FE-4179-A653-43281676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23" y="1493241"/>
            <a:ext cx="7045955" cy="9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7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C255-A1E6-46C7-9417-F5028292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D56CD-C674-478E-BEDE-D80E6186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  <a:r>
              <a:rPr lang="en-US" altLang="ko-KR" dirty="0"/>
              <a:t>(Loss Function): </a:t>
            </a:r>
            <a:r>
              <a:rPr lang="ko-KR" altLang="en-US" dirty="0"/>
              <a:t>예측 값</a:t>
            </a:r>
            <a:r>
              <a:rPr lang="en-US" altLang="ko-KR" dirty="0"/>
              <a:t>(o)</a:t>
            </a:r>
            <a:r>
              <a:rPr lang="ko-KR" altLang="en-US" dirty="0"/>
              <a:t>과 실제 값</a:t>
            </a:r>
            <a:r>
              <a:rPr lang="en-US" altLang="ko-KR" dirty="0"/>
              <a:t>(y)</a:t>
            </a:r>
            <a:r>
              <a:rPr lang="ko-KR" altLang="en-US" dirty="0"/>
              <a:t>사이에 오차</a:t>
            </a:r>
            <a:r>
              <a:rPr lang="en-US" altLang="ko-KR" dirty="0"/>
              <a:t>(</a:t>
            </a:r>
            <a:r>
              <a:rPr lang="ko-KR" altLang="en-US" dirty="0"/>
              <a:t>차이</a:t>
            </a:r>
            <a:r>
              <a:rPr lang="en-US" altLang="ko-KR" dirty="0"/>
              <a:t>)</a:t>
            </a:r>
            <a:r>
              <a:rPr lang="ko-KR" altLang="en-US" dirty="0"/>
              <a:t>가 얼마나 발생 했는 지 수치적으로 표현하는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손실 함수의 값이 작을 수록 예측 값과 실제 값 사이의 오차가 적다고 해석할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691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E779B-CB13-4132-9308-58A5F5B2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564AA-6D86-4E2F-916A-1F9DC70A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 함수를 사용하여 </a:t>
            </a:r>
            <a:r>
              <a:rPr lang="en-US" altLang="ko-KR" dirty="0"/>
              <a:t>1</a:t>
            </a:r>
            <a:r>
              <a:rPr lang="ko-KR" altLang="en-US" dirty="0"/>
              <a:t>장에서 언급한</a:t>
            </a:r>
            <a:br>
              <a:rPr lang="en-US" altLang="ko-KR" dirty="0"/>
            </a:br>
            <a:r>
              <a:rPr lang="ko-KR" altLang="en-US" dirty="0" err="1"/>
              <a:t>머신러닝</a:t>
            </a:r>
            <a:r>
              <a:rPr lang="en-US" altLang="ko-KR" dirty="0"/>
              <a:t>(</a:t>
            </a:r>
            <a:r>
              <a:rPr lang="ko-KR" altLang="en-US" dirty="0"/>
              <a:t>딥러닝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err="1"/>
              <a:t>해야할</a:t>
            </a:r>
            <a:r>
              <a:rPr lang="ko-KR" altLang="en-US" dirty="0"/>
              <a:t> 일을 다시 정리하자면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테스트 데이터</a:t>
            </a:r>
            <a:r>
              <a:rPr lang="ko-KR" altLang="en-US" dirty="0"/>
              <a:t>와의 </a:t>
            </a:r>
            <a:r>
              <a:rPr lang="ko-KR" altLang="en-US" b="1" dirty="0">
                <a:solidFill>
                  <a:srgbClr val="FF0000"/>
                </a:solidFill>
              </a:rPr>
              <a:t>손실 함수 값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오차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 </a:t>
            </a:r>
            <a:r>
              <a:rPr lang="ko-KR" altLang="en-US" b="1" dirty="0">
                <a:solidFill>
                  <a:srgbClr val="FF0000"/>
                </a:solidFill>
              </a:rPr>
              <a:t>가장 작게</a:t>
            </a:r>
            <a:r>
              <a:rPr lang="ko-KR" altLang="en-US" dirty="0"/>
              <a:t> 나오는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모델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매개 변수</a:t>
            </a:r>
            <a:r>
              <a:rPr lang="ko-KR" altLang="en-US" dirty="0"/>
              <a:t>를 </a:t>
            </a:r>
            <a:r>
              <a:rPr lang="ko-KR" altLang="en-US" b="1" dirty="0">
                <a:solidFill>
                  <a:srgbClr val="FF0000"/>
                </a:solidFill>
              </a:rPr>
              <a:t>학습 데이터</a:t>
            </a:r>
            <a:r>
              <a:rPr lang="ko-KR" altLang="en-US" dirty="0"/>
              <a:t>를 이용하여 찾아내는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901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24734-C318-469A-BD37-40CBE691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309062-C6DB-4ECA-9919-5B92CD1DA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매개 변수를 </a:t>
                </a:r>
                <a:r>
                  <a:rPr lang="en-US" altLang="ko-KR" dirty="0"/>
                  <a:t>Θ, </a:t>
                </a:r>
                <a:r>
                  <a:rPr lang="ko-KR" altLang="en-US" dirty="0"/>
                  <a:t>손실 함수를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라고 했을 때</a:t>
                </a:r>
                <a:br>
                  <a:rPr lang="en-US" altLang="ko-KR" dirty="0"/>
                </a:br>
                <a:r>
                  <a:rPr lang="ko-KR" altLang="en-US" dirty="0"/>
                  <a:t>최적의 매개변수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다음과 같다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의미하는 것은 </a:t>
                </a:r>
                <a:r>
                  <a:rPr lang="en-US" altLang="ko-KR" dirty="0"/>
                  <a:t>J(Θ)</a:t>
                </a:r>
                <a:r>
                  <a:rPr lang="ko-KR" altLang="en-US" dirty="0"/>
                  <a:t>를 가장 작게 하는 </a:t>
                </a:r>
                <a:r>
                  <a:rPr lang="en-US" altLang="ko-KR" dirty="0"/>
                  <a:t>Θ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309062-C6DB-4ECA-9919-5B92CD1DA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233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271B-EFF8-43C3-A0D9-5315B7E7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손실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3FCC5A-E8EE-49CA-B863-34E8B1250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4</a:t>
                </a:r>
                <a:r>
                  <a:rPr lang="ko-KR" altLang="en-US" dirty="0"/>
                  <a:t>장 </a:t>
                </a:r>
                <a:r>
                  <a:rPr lang="en-US" altLang="ko-KR" dirty="0"/>
                  <a:t>Regression</a:t>
                </a:r>
                <a:r>
                  <a:rPr lang="ko-KR" altLang="en-US" dirty="0"/>
                  <a:t>에서 주로 다룰 예정</a:t>
                </a:r>
                <a:endParaRPr lang="en-US" altLang="ko-KR" dirty="0"/>
              </a:p>
              <a:p>
                <a:r>
                  <a:rPr lang="en-US" altLang="ko-KR" dirty="0"/>
                  <a:t>Mean Absolute Error(MAE)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Mean Squared Error(MSE)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3FCC5A-E8EE-49CA-B863-34E8B1250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110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7A72-A311-4E61-BB12-168B54C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손실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0FE4FD-EE45-487D-B727-3252B25AA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1888" cy="491912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5</a:t>
                </a:r>
                <a:r>
                  <a:rPr lang="ko-KR" altLang="en-US" dirty="0"/>
                  <a:t>장 </a:t>
                </a:r>
                <a:r>
                  <a:rPr lang="en-US" altLang="ko-KR" dirty="0"/>
                  <a:t>Classification</a:t>
                </a:r>
                <a:r>
                  <a:rPr lang="ko-KR" altLang="en-US" dirty="0"/>
                  <a:t>에서 주로 다룰 예정</a:t>
                </a:r>
                <a:endParaRPr lang="en-US" altLang="ko-KR" dirty="0"/>
              </a:p>
              <a:p>
                <a:r>
                  <a:rPr lang="en-US" altLang="ko-KR" dirty="0"/>
                  <a:t>Binary Cross Entropy(BCE): 2</a:t>
                </a:r>
                <a:r>
                  <a:rPr lang="ko-KR" altLang="en-US" dirty="0"/>
                  <a:t>개의 클래스에 대한 분류문제에 사용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Sigmoid(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0FE4FD-EE45-487D-B727-3252B25AA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1888" cy="4919124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936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54A6-FA4F-4BA7-A012-260F31DF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손실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BA7002-F9E4-4335-90C3-263538207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Cross Entropy(CE)</a:t>
                </a:r>
                <a:br>
                  <a:rPr lang="en-US" altLang="ko-KR" dirty="0"/>
                </a:br>
                <a:r>
                  <a:rPr lang="en-US" altLang="ko-KR" dirty="0"/>
                  <a:t>k</a:t>
                </a:r>
                <a:r>
                  <a:rPr lang="ko-KR" altLang="en-US" dirty="0"/>
                  <a:t>개 클래스에 대한 예측 문제라면</a:t>
                </a:r>
                <a:r>
                  <a:rPr lang="en-US" altLang="ko-KR" dirty="0"/>
                  <a:t>, o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n x k </a:t>
                </a:r>
                <a:r>
                  <a:rPr lang="ko-KR" altLang="en-US" dirty="0"/>
                  <a:t>크기의 형태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  <a:p>
                <a:r>
                  <a:rPr lang="en-US" altLang="ko-KR" dirty="0" err="1"/>
                  <a:t>Softmax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BA7002-F9E4-4335-90C3-263538207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F8CFD8-A323-4A49-BCB6-A7B4FAB04FFC}"/>
                  </a:ext>
                </a:extLst>
              </p:cNvPr>
              <p:cNvSpPr txBox="1"/>
              <p:nvPr/>
            </p:nvSpPr>
            <p:spPr>
              <a:xfrm>
                <a:off x="8773118" y="2941444"/>
                <a:ext cx="23992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정답 클래스의 인덱스를 나타냄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F8CFD8-A323-4A49-BCB6-A7B4FAB04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18" y="2941444"/>
                <a:ext cx="2399252" cy="646331"/>
              </a:xfrm>
              <a:prstGeom prst="rect">
                <a:avLst/>
              </a:prstGeom>
              <a:blipFill>
                <a:blip r:embed="rId3"/>
                <a:stretch>
                  <a:fillRect l="-203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90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A83AB-6E89-4CDC-939F-A94A5F5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 </a:t>
            </a:r>
            <a:r>
              <a:rPr lang="en-US" altLang="ko-KR" dirty="0"/>
              <a:t>vs </a:t>
            </a:r>
            <a:r>
              <a:rPr lang="ko-KR" altLang="en-US" dirty="0"/>
              <a:t>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BD4AE-6C66-4210-89EF-92AD1DBC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1177E-017E-4A88-A9A8-E9242326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72" y="2157926"/>
            <a:ext cx="2950764" cy="368673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72233C1-ECB9-4835-9C40-7480C44BDAA0}"/>
              </a:ext>
            </a:extLst>
          </p:cNvPr>
          <p:cNvSpPr/>
          <p:nvPr/>
        </p:nvSpPr>
        <p:spPr>
          <a:xfrm rot="5400000">
            <a:off x="7917030" y="3068320"/>
            <a:ext cx="914400" cy="14427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CC784-D01C-4FD6-AC03-DEA25F283C37}"/>
              </a:ext>
            </a:extLst>
          </p:cNvPr>
          <p:cNvSpPr txBox="1"/>
          <p:nvPr/>
        </p:nvSpPr>
        <p:spPr>
          <a:xfrm>
            <a:off x="9102942" y="3466514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문과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983C0-85A1-44D6-86B3-8B2609BB5C85}"/>
              </a:ext>
            </a:extLst>
          </p:cNvPr>
          <p:cNvSpPr txBox="1"/>
          <p:nvPr/>
        </p:nvSpPr>
        <p:spPr>
          <a:xfrm>
            <a:off x="4607595" y="5844661"/>
            <a:ext cx="32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속도에 방향도 포함되어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436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95C17-53B3-4429-90AC-F87CE58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1803C-C5D5-478F-8B43-F480678C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딥러닝에서</a:t>
            </a:r>
            <a:r>
              <a:rPr lang="ko-KR" altLang="en-US" dirty="0"/>
              <a:t> 최적화란 모델의 매개 변수를 찾아가는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최적의 매개변수란</a:t>
            </a:r>
            <a:r>
              <a:rPr lang="en-US" altLang="ko-KR" dirty="0"/>
              <a:t>, </a:t>
            </a:r>
            <a:r>
              <a:rPr lang="ko-KR" altLang="en-US" dirty="0"/>
              <a:t>손실 함수의 값을 최소로 하는 매개변수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장에서는 무작정 대입하여 최적의 매개변수를 찾아냈지만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실제 학습 과정에서는 미분을 이용한 수학적 방법 이용</a:t>
            </a:r>
          </a:p>
        </p:txBody>
      </p:sp>
    </p:spTree>
    <p:extLst>
      <p:ext uri="{BB962C8B-B14F-4D97-AF65-F5344CB8AC3E}">
        <p14:creationId xmlns:p14="http://schemas.microsoft.com/office/powerpoint/2010/main" val="2103154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E9DB4-C4E6-4F98-9992-B4E1271A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615122-59AC-40DF-858A-82F087B98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다음과 같은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 함수 개형의 손실 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ko-KR" altLang="en-US" dirty="0"/>
                  <a:t>가 있다고 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다음 손실 함수의 최소 값은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615122-59AC-40DF-858A-82F087B98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54FFC75-A511-43AF-A962-D8ACE552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39" y="3429000"/>
            <a:ext cx="2224088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2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2E21D-EA84-4ECD-93C9-21226EDA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9E27A2E-5C5E-45DC-BFBB-660163C00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만약에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을 향해 음수를 더해줘야 하고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을 향해 양수를 더해주는 방향으로</a:t>
                </a:r>
                <a:br>
                  <a:rPr lang="en-US" altLang="ko-KR" dirty="0"/>
                </a:br>
                <a:r>
                  <a:rPr lang="ko-KR" altLang="en-US" dirty="0"/>
                  <a:t>매개변수의 갱신이 필요하다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9E27A2E-5C5E-45DC-BFBB-660163C00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8F2F905-18DC-42B7-90E1-4B660D42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74" y="3429000"/>
            <a:ext cx="3206843" cy="320684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E6C8031-BECD-4C0A-BE6F-BAD1956FF3D2}"/>
              </a:ext>
            </a:extLst>
          </p:cNvPr>
          <p:cNvCxnSpPr>
            <a:cxnSpLocks/>
          </p:cNvCxnSpPr>
          <p:nvPr/>
        </p:nvCxnSpPr>
        <p:spPr>
          <a:xfrm flipH="1">
            <a:off x="5935895" y="5486400"/>
            <a:ext cx="464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82CB20-333B-46A6-BC0F-9259380D177D}"/>
              </a:ext>
            </a:extLst>
          </p:cNvPr>
          <p:cNvCxnSpPr/>
          <p:nvPr/>
        </p:nvCxnSpPr>
        <p:spPr>
          <a:xfrm>
            <a:off x="5468471" y="5486400"/>
            <a:ext cx="46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48BA10-A5FB-45BB-9EE7-E14642163DA4}"/>
              </a:ext>
            </a:extLst>
          </p:cNvPr>
          <p:cNvSpPr txBox="1"/>
          <p:nvPr/>
        </p:nvSpPr>
        <p:spPr>
          <a:xfrm>
            <a:off x="6028726" y="511706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746B4-4776-4535-AB14-FE116845F100}"/>
              </a:ext>
            </a:extLst>
          </p:cNvPr>
          <p:cNvSpPr txBox="1"/>
          <p:nvPr/>
        </p:nvSpPr>
        <p:spPr>
          <a:xfrm>
            <a:off x="5550038" y="51170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102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1CD-557C-4359-BA46-65D8D17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7A0F1-D5B4-444A-834A-98C36034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일반화 하자면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C343A10-0929-4081-8F96-5CDCE25B5C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65906"/>
                  </p:ext>
                </p:extLst>
              </p:nvPr>
            </p:nvGraphicFramePr>
            <p:xfrm>
              <a:off x="2032000" y="2835337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695877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8852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매개 변수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최적화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260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양의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93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최적의 매개변수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42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음의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54485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C343A10-0929-4081-8F96-5CDCE25B5C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65906"/>
                  </p:ext>
                </p:extLst>
              </p:nvPr>
            </p:nvGraphicFramePr>
            <p:xfrm>
              <a:off x="2032000" y="2835337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695877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8852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매개 변수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최적화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260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양의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93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최적의 매개변수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42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음의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54485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0086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BF1CC-3152-48C0-8B14-E267E80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4AA8469-01DD-49E5-9B6D-73A4DD557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이번에는 손실 함수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dirty="0"/>
                  <a:t>에 대해 미분해보자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br>
                  <a:rPr lang="en-US" altLang="ko-KR" dirty="0"/>
                </a:br>
                <a:r>
                  <a:rPr lang="ko-KR" altLang="en-US" dirty="0"/>
                  <a:t>해당 도함수는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을 기준으로 왼쪽은 음수이고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오른쪽은 양수이다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4AA8469-01DD-49E5-9B6D-73A4DD557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41DA553-C5BB-4EEF-9137-CBBC6415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40" y="3562257"/>
            <a:ext cx="2761319" cy="27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90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F9845-F04B-4DDA-91D5-D18B855F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8DD5A-5E48-41CF-85BC-49088F46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도함수의 값</a:t>
            </a:r>
            <a:r>
              <a:rPr lang="en-US" altLang="ko-KR" dirty="0"/>
              <a:t>(Gradient)</a:t>
            </a:r>
            <a:r>
              <a:rPr lang="ko-KR" altLang="en-US" dirty="0"/>
              <a:t>에 음을 취해 기존 매개 변수에 더해주면</a:t>
            </a:r>
            <a:br>
              <a:rPr lang="en-US" altLang="ko-KR" dirty="0"/>
            </a:br>
            <a:r>
              <a:rPr lang="ko-KR" altLang="en-US" dirty="0"/>
              <a:t>최적의 매개 변수 방향으로 매개 변수를 업데이트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=</a:t>
            </a:r>
            <a:r>
              <a:rPr lang="ko-KR" altLang="en-US" b="1" dirty="0" err="1">
                <a:solidFill>
                  <a:srgbClr val="FF0000"/>
                </a:solidFill>
              </a:rPr>
              <a:t>경사하강법</a:t>
            </a:r>
            <a:r>
              <a:rPr lang="en-US" altLang="ko-KR" dirty="0"/>
              <a:t>(Gradient Descent)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C7782-5960-45F1-BF85-AF012ACE58DD}"/>
                  </a:ext>
                </a:extLst>
              </p:cNvPr>
              <p:cNvSpPr txBox="1"/>
              <p:nvPr/>
            </p:nvSpPr>
            <p:spPr>
              <a:xfrm>
                <a:off x="3980329" y="3276600"/>
                <a:ext cx="36995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C7782-5960-45F1-BF85-AF012ACE5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29" y="3276600"/>
                <a:ext cx="369953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733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447D2-B913-4473-A3F2-AE97D0E7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E59A59-383A-4BF7-B43F-1EF14A27B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그러나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경우와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dirty="0"/>
                  <a:t>의 경우를 보면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=0−(−2)=2,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err="1"/>
                  <a:t>으로</a:t>
                </a:r>
                <a:r>
                  <a:rPr lang="ko-KR" altLang="en-US" dirty="0"/>
                  <a:t> 최적의 매개 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지나쳐 버린다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그래서 매개 변수의 갱신은 도함수의 값을 그대로 빼 주는 것이 아닌 </a:t>
                </a:r>
                <a:r>
                  <a:rPr lang="en-US" altLang="ko-KR" dirty="0"/>
                  <a:t>(0,1)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실수를 곱하여 갱신해 준다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이를 </a:t>
                </a:r>
                <a:r>
                  <a:rPr lang="ko-KR" altLang="en-US" dirty="0" err="1"/>
                  <a:t>학습률</a:t>
                </a:r>
                <a:r>
                  <a:rPr lang="en-US" altLang="ko-KR" dirty="0"/>
                  <a:t>(Learning rate)</a:t>
                </a:r>
                <a:r>
                  <a:rPr lang="ko-KR" altLang="en-US" dirty="0"/>
                  <a:t>이라고 하고 주로 </a:t>
                </a:r>
                <a:r>
                  <a:rPr lang="en-US" altLang="ko-KR" dirty="0"/>
                  <a:t>ρ</a:t>
                </a:r>
                <a:r>
                  <a:rPr lang="ko-KR" altLang="en-US" dirty="0"/>
                  <a:t>로 표기한다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E59A59-383A-4BF7-B43F-1EF14A27B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34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18944-7CA8-4E8F-9E99-0D44F6A1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B80321-A142-46D5-BA66-D137DC199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경사 하강법은 다음과 같다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보통은 도함수를 다음과 같이 표기하기도 함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B80321-A142-46D5-BA66-D137DC199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388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 err="1"/>
              <a:t>텐서</a:t>
            </a:r>
            <a:br>
              <a:rPr lang="en-US" altLang="ko-KR" dirty="0"/>
            </a:br>
            <a:r>
              <a:rPr lang="ko-KR" altLang="en-US" dirty="0"/>
              <a:t>데이터의 차원에 따른 분류</a:t>
            </a:r>
            <a:r>
              <a:rPr lang="en-US" altLang="ko-KR" dirty="0"/>
              <a:t>, RGB </a:t>
            </a:r>
            <a:r>
              <a:rPr lang="ko-KR" altLang="en-US" dirty="0"/>
              <a:t>이미지는 </a:t>
            </a:r>
            <a:r>
              <a:rPr lang="ko-KR" altLang="en-US" dirty="0" err="1"/>
              <a:t>텐서로</a:t>
            </a:r>
            <a:r>
              <a:rPr lang="ko-KR" altLang="en-US" dirty="0"/>
              <a:t> 표현 가능</a:t>
            </a:r>
            <a:endParaRPr lang="en-US" altLang="ko-KR" dirty="0"/>
          </a:p>
          <a:p>
            <a:r>
              <a:rPr lang="ko-KR" altLang="en-US" dirty="0" err="1"/>
              <a:t>퍼셉트론</a:t>
            </a:r>
            <a:br>
              <a:rPr lang="en-US" altLang="ko-KR" dirty="0"/>
            </a:br>
            <a:r>
              <a:rPr lang="ko-KR" altLang="en-US" dirty="0" err="1"/>
              <a:t>딥러닝의</a:t>
            </a:r>
            <a:r>
              <a:rPr lang="ko-KR" altLang="en-US" dirty="0"/>
              <a:t> 가장 기본적인 구조</a:t>
            </a:r>
            <a:endParaRPr lang="en-US" altLang="ko-KR" dirty="0"/>
          </a:p>
          <a:p>
            <a:r>
              <a:rPr lang="ko-KR" altLang="en-US" dirty="0"/>
              <a:t>손실 함수</a:t>
            </a:r>
            <a:br>
              <a:rPr lang="en-US" altLang="ko-KR" dirty="0"/>
            </a:br>
            <a:r>
              <a:rPr lang="ko-KR" altLang="en-US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 등</a:t>
            </a:r>
            <a:r>
              <a:rPr lang="en-US" altLang="ko-KR" dirty="0"/>
              <a:t>)</a:t>
            </a:r>
            <a:r>
              <a:rPr lang="ko-KR" altLang="en-US" dirty="0"/>
              <a:t>에 따라 여러 손실 함수 존재</a:t>
            </a:r>
            <a:endParaRPr lang="en-US" altLang="ko-KR" dirty="0"/>
          </a:p>
          <a:p>
            <a:r>
              <a:rPr lang="ko-KR" altLang="en-US" dirty="0"/>
              <a:t>최적화 </a:t>
            </a:r>
            <a:r>
              <a:rPr lang="en-US" altLang="ko-KR" dirty="0"/>
              <a:t>-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br>
              <a:rPr lang="en-US" altLang="ko-KR" dirty="0"/>
            </a:br>
            <a:r>
              <a:rPr lang="ko-KR" altLang="en-US" dirty="0"/>
              <a:t>손실 함수를 미분하여 최적의 매개 변수를 찾음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2154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F0B41-B935-46E4-883C-01E18868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A97AF-E630-4B4A-BAA6-5A62F544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딥러닝 프레임워크 </a:t>
            </a:r>
            <a:r>
              <a:rPr lang="en-US" altLang="ko-KR" dirty="0" err="1"/>
              <a:t>Pytorch</a:t>
            </a:r>
            <a:r>
              <a:rPr lang="ko-KR" altLang="en-US" dirty="0"/>
              <a:t>에서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ko-KR" altLang="en-US" dirty="0" err="1"/>
              <a:t>다뤄보기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ko-KR" altLang="en-US" dirty="0"/>
              <a:t>에서 제공하는 </a:t>
            </a:r>
            <a:r>
              <a:rPr lang="ko-KR" altLang="en-US"/>
              <a:t>다양한 함수와 클래스 </a:t>
            </a:r>
            <a:r>
              <a:rPr lang="ko-KR" altLang="en-US" dirty="0"/>
              <a:t>살펴보기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ko-KR" altLang="en-US" dirty="0" err="1"/>
              <a:t>딥러닝의</a:t>
            </a:r>
            <a:r>
              <a:rPr lang="ko-KR" altLang="en-US" dirty="0"/>
              <a:t> 간단한 예시를 </a:t>
            </a:r>
            <a:r>
              <a:rPr lang="en-US" altLang="ko-KR" dirty="0" err="1"/>
              <a:t>Pytorch</a:t>
            </a:r>
            <a:r>
              <a:rPr lang="ko-KR" altLang="en-US" dirty="0"/>
              <a:t>에서 적용해보기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73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C4F371-3F14-496F-B08F-27E757702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b="0" dirty="0"/>
                  <a:t> (</a:t>
                </a:r>
                <a:r>
                  <a:rPr lang="ko-KR" altLang="en-US" b="0" dirty="0"/>
                  <a:t>크기가</a:t>
                </a:r>
                <a:r>
                  <a:rPr lang="en-US" altLang="ko-KR" dirty="0"/>
                  <a:t> 2</a:t>
                </a:r>
                <a:r>
                  <a:rPr lang="ko-KR" altLang="en-US" dirty="0"/>
                  <a:t>인</a:t>
                </a:r>
                <a:r>
                  <a:rPr lang="ko-KR" altLang="en-US" b="0" dirty="0"/>
                  <a:t> 열 벡터</a:t>
                </a:r>
                <a:r>
                  <a:rPr lang="en-US" altLang="ko-KR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b="0" dirty="0"/>
                  <a:t> (</a:t>
                </a:r>
                <a:r>
                  <a:rPr lang="ko-KR" altLang="en-US" b="0" dirty="0"/>
                  <a:t>크기가 </a:t>
                </a:r>
                <a:r>
                  <a:rPr lang="en-US" altLang="ko-KR" b="0" dirty="0"/>
                  <a:t>3</a:t>
                </a:r>
                <a:r>
                  <a:rPr lang="ko-KR" altLang="en-US" b="0" dirty="0"/>
                  <a:t>인 열 벡터</a:t>
                </a:r>
                <a:r>
                  <a:rPr lang="en-US" altLang="ko-KR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크기가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인 열 벡터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C4F371-3F14-496F-B08F-27E757702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680E60-E58C-4D50-A6B0-C5E6D6B4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77085"/>
            <a:ext cx="10515600" cy="1351915"/>
          </a:xfrm>
        </p:spPr>
        <p:txBody>
          <a:bodyPr/>
          <a:lstStyle/>
          <a:p>
            <a:pPr algn="ctr"/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B64242-ABA7-4080-9386-1D8C0E10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3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C4F371-3F14-496F-B08F-27E757702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b="0" dirty="0"/>
                  <a:t> (</a:t>
                </a:r>
                <a:r>
                  <a:rPr lang="ko-KR" altLang="en-US" b="0" dirty="0"/>
                  <a:t>크기가 </a:t>
                </a:r>
                <a:r>
                  <a:rPr lang="en-US" altLang="ko-KR" b="0" dirty="0"/>
                  <a:t>2</a:t>
                </a:r>
                <a:r>
                  <a:rPr lang="ko-KR" altLang="en-US" b="0" dirty="0"/>
                  <a:t>인 </a:t>
                </a:r>
                <a:r>
                  <a:rPr lang="ko-KR" altLang="en-US" dirty="0"/>
                  <a:t>행 </a:t>
                </a:r>
                <a:r>
                  <a:rPr lang="ko-KR" altLang="en-US" b="0" dirty="0"/>
                  <a:t>벡터</a:t>
                </a:r>
                <a:r>
                  <a:rPr lang="en-US" altLang="ko-KR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b="0" dirty="0"/>
                  <a:t> (</a:t>
                </a:r>
                <a:r>
                  <a:rPr lang="ko-KR" altLang="en-US" b="0" dirty="0"/>
                  <a:t>크기가 </a:t>
                </a:r>
                <a:r>
                  <a:rPr lang="en-US" altLang="ko-KR" b="0" dirty="0"/>
                  <a:t>3</a:t>
                </a:r>
                <a:r>
                  <a:rPr lang="ko-KR" altLang="en-US" b="0" dirty="0"/>
                  <a:t>인 </a:t>
                </a:r>
                <a:r>
                  <a:rPr lang="ko-KR" altLang="en-US" dirty="0"/>
                  <a:t>행 </a:t>
                </a:r>
                <a:r>
                  <a:rPr lang="ko-KR" altLang="en-US" b="0" dirty="0"/>
                  <a:t>벡터</a:t>
                </a:r>
                <a:r>
                  <a:rPr lang="en-US" altLang="ko-KR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크기가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인 행 벡터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C4F371-3F14-496F-B08F-27E757702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78071E-B8AA-4F11-B42A-3ECF294ECC6E}"/>
              </a:ext>
            </a:extLst>
          </p:cNvPr>
          <p:cNvSpPr txBox="1"/>
          <p:nvPr/>
        </p:nvSpPr>
        <p:spPr>
          <a:xfrm>
            <a:off x="3227294" y="4267200"/>
            <a:ext cx="573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행 벡터와 열 벡터의 차이는</a:t>
            </a:r>
            <a:br>
              <a:rPr lang="en-US" altLang="ko-KR" sz="3200" dirty="0"/>
            </a:br>
            <a:r>
              <a:rPr lang="ko-KR" altLang="en-US" sz="3200" dirty="0"/>
              <a:t>가로</a:t>
            </a:r>
            <a:r>
              <a:rPr lang="en-US" altLang="ko-KR" sz="3200" dirty="0"/>
              <a:t>(</a:t>
            </a:r>
            <a:r>
              <a:rPr lang="ko-KR" altLang="en-US" sz="3200" dirty="0"/>
              <a:t>행</a:t>
            </a:r>
            <a:r>
              <a:rPr lang="en-US" altLang="ko-KR" sz="3200" dirty="0"/>
              <a:t>)</a:t>
            </a:r>
            <a:r>
              <a:rPr lang="ko-KR" altLang="en-US" sz="3200" dirty="0"/>
              <a:t>로 표현하거나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세로</a:t>
            </a:r>
            <a:r>
              <a:rPr lang="en-US" altLang="ko-KR" sz="3200" dirty="0"/>
              <a:t>(</a:t>
            </a:r>
            <a:r>
              <a:rPr lang="ko-KR" altLang="en-US" sz="3200" dirty="0"/>
              <a:t>열</a:t>
            </a:r>
            <a:r>
              <a:rPr lang="en-US" altLang="ko-KR" sz="3200" dirty="0"/>
              <a:t>)</a:t>
            </a:r>
            <a:r>
              <a:rPr lang="ko-KR" altLang="en-US" sz="3200" dirty="0"/>
              <a:t>로 </a:t>
            </a:r>
            <a:r>
              <a:rPr lang="ko-KR" altLang="en-US" sz="3200" dirty="0" err="1"/>
              <a:t>표현하거나의</a:t>
            </a:r>
            <a:r>
              <a:rPr lang="ko-KR" altLang="en-US" sz="3200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415599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3259-AE07-4872-A4EE-2C6D3885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9C637F-F343-4F27-8735-B3CD39898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두 벡터의 합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내적은 크기가 같은 두 벡터에서만 사용 가능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두 벡터의 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2+4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두 벡터의 차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2−4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9C637F-F343-4F27-8735-B3CD39898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2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099C-CC82-4D14-BC9C-3F4E0644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6B4376-8431-4D99-A1FB-66807F354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스칼라 배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ko-KR" altLang="en-US" dirty="0"/>
                  <a:t>내적 </a:t>
                </a:r>
                <a:r>
                  <a:rPr lang="en-US" altLang="ko-KR" dirty="0"/>
                  <a:t>(dot product)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1∙3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2∙4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6B4376-8431-4D99-A1FB-66807F354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</a:t>
            </a:r>
            <a:r>
              <a:rPr lang="en-US" altLang="ko-KR" dirty="0"/>
              <a:t>(matrix)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F2DAF-3093-417F-A39C-AA09601A0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말 그대로 행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과 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세로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이루어짐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n x m </a:t>
                </a:r>
                <a:r>
                  <a:rPr lang="ko-KR" altLang="en-US" dirty="0"/>
                  <a:t>행렬은 행의 개수가 </a:t>
                </a:r>
                <a:r>
                  <a:rPr lang="en-US" altLang="ko-KR" dirty="0"/>
                  <a:t>n, </a:t>
                </a:r>
                <a:r>
                  <a:rPr lang="ko-KR" altLang="en-US" dirty="0"/>
                  <a:t>열의 개수가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인 행렬을 표현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(2 x 2 </a:t>
                </a:r>
                <a:r>
                  <a:rPr lang="ko-KR" altLang="en-US" dirty="0"/>
                  <a:t>행렬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(2 x 3 </a:t>
                </a:r>
                <a:r>
                  <a:rPr lang="ko-KR" altLang="en-US" dirty="0"/>
                  <a:t>행렬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(3 x 2 </a:t>
                </a:r>
                <a:r>
                  <a:rPr lang="ko-KR" altLang="en-US" dirty="0"/>
                  <a:t>행렬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F2DAF-3093-417F-A39C-AA09601A0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e4de794-19e7-4a03-8a25-6601fbe4a2a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1809</Words>
  <Application>Microsoft Office PowerPoint</Application>
  <PresentationFormat>와이드스크린</PresentationFormat>
  <Paragraphs>358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Calibri</vt:lpstr>
      <vt:lpstr>Cambria Math</vt:lpstr>
      <vt:lpstr>Office 테마</vt:lpstr>
      <vt:lpstr>수학</vt:lpstr>
      <vt:lpstr>목차</vt:lpstr>
      <vt:lpstr>스칼라 vs 벡터</vt:lpstr>
      <vt:lpstr>스칼라 vs 벡터</vt:lpstr>
      <vt:lpstr>벡터의 표현</vt:lpstr>
      <vt:lpstr>벡터의 표현</vt:lpstr>
      <vt:lpstr>벡터의 연산</vt:lpstr>
      <vt:lpstr>벡터의 연산</vt:lpstr>
      <vt:lpstr>행렬(matrix)</vt:lpstr>
      <vt:lpstr>행렬의 연산</vt:lpstr>
      <vt:lpstr>행렬의 연산</vt:lpstr>
      <vt:lpstr>행렬의 연산 – 두 행렬의 곱</vt:lpstr>
      <vt:lpstr>행렬의 연산 – 두 행렬의 곱</vt:lpstr>
      <vt:lpstr>행렬의 연산 – 두 행렬의 곱</vt:lpstr>
      <vt:lpstr>여러가지 행렬</vt:lpstr>
      <vt:lpstr>여러가지 행렬</vt:lpstr>
      <vt:lpstr>텐서(Tensor)</vt:lpstr>
      <vt:lpstr>텐서(Tensor)</vt:lpstr>
      <vt:lpstr>텐서(Tensor)</vt:lpstr>
      <vt:lpstr>텐서(Tensor)</vt:lpstr>
      <vt:lpstr>퍼셉트론(Perceptron)</vt:lpstr>
      <vt:lpstr>퍼셉트론</vt:lpstr>
      <vt:lpstr>퍼셉트론</vt:lpstr>
      <vt:lpstr>퍼셉트론</vt:lpstr>
      <vt:lpstr>퍼셉트론</vt:lpstr>
      <vt:lpstr>퍼셉트론</vt:lpstr>
      <vt:lpstr>다층 퍼셉트론(Multi Layered Perceptron)</vt:lpstr>
      <vt:lpstr>다층 퍼셉트론</vt:lpstr>
      <vt:lpstr>다층 퍼셉트론</vt:lpstr>
      <vt:lpstr>다층 퍼셉트론</vt:lpstr>
      <vt:lpstr>다층 퍼셉트론</vt:lpstr>
      <vt:lpstr>다양한 활성 함수</vt:lpstr>
      <vt:lpstr>손실 함수</vt:lpstr>
      <vt:lpstr>손실 함수</vt:lpstr>
      <vt:lpstr>손실 함수</vt:lpstr>
      <vt:lpstr>손실 함수</vt:lpstr>
      <vt:lpstr>여러 손실 함수</vt:lpstr>
      <vt:lpstr>여러 손실 함수</vt:lpstr>
      <vt:lpstr>여러 손실 함수</vt:lpstr>
      <vt:lpstr>최적화</vt:lpstr>
      <vt:lpstr>최적화</vt:lpstr>
      <vt:lpstr>최적화</vt:lpstr>
      <vt:lpstr>최적화</vt:lpstr>
      <vt:lpstr>최적화</vt:lpstr>
      <vt:lpstr>최적화</vt:lpstr>
      <vt:lpstr>최적화</vt:lpstr>
      <vt:lpstr>최적화</vt:lpstr>
      <vt:lpstr>Review</vt:lpstr>
      <vt:lpstr>3장 Preview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2017103994@office.khu.ac.kr</cp:lastModifiedBy>
  <cp:revision>40</cp:revision>
  <dcterms:created xsi:type="dcterms:W3CDTF">2020-11-03T10:59:29Z</dcterms:created>
  <dcterms:modified xsi:type="dcterms:W3CDTF">2021-09-24T08:46:01Z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