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301" r:id="rId5"/>
    <p:sldId id="302" r:id="rId6"/>
    <p:sldId id="303" r:id="rId7"/>
    <p:sldId id="304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0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8A90E8-9301-4FF0-9C2B-8DD935E7E4C8}" v="206" dt="2021-11-04T11:36:41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49966" TargetMode="External"/><Relationship Id="rId2" Type="http://schemas.openxmlformats.org/officeDocument/2006/relationships/hyperlink" Target="https://opentutorials.org/module/4916/2894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docs.net/4998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20" y="1768909"/>
            <a:ext cx="4281443" cy="2387600"/>
          </a:xfrm>
        </p:spPr>
        <p:txBody>
          <a:bodyPr/>
          <a:lstStyle/>
          <a:p>
            <a:r>
              <a:rPr lang="ko-KR" altLang="en-US" dirty="0"/>
              <a:t>회귀</a:t>
            </a:r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6ECFB-6EBC-4550-977A-A7ADBEED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Diabetes Progression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2FF89-3807-45EF-8D7E-C0DE974A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Column </a:t>
            </a:r>
            <a:r>
              <a:rPr lang="ko-KR" altLang="en-US" dirty="0"/>
              <a:t>설명</a:t>
            </a:r>
            <a:br>
              <a:rPr lang="en-US" altLang="ko-KR" dirty="0"/>
            </a:br>
            <a:r>
              <a:rPr lang="en-US" altLang="ko-KR" dirty="0"/>
              <a:t>Age:</a:t>
            </a:r>
            <a:r>
              <a:rPr lang="ko-KR" altLang="en-US" dirty="0"/>
              <a:t> 나이</a:t>
            </a:r>
            <a:br>
              <a:rPr lang="en-US" altLang="ko-KR" dirty="0"/>
            </a:br>
            <a:r>
              <a:rPr lang="en-US" altLang="ko-KR" dirty="0"/>
              <a:t>Sex: </a:t>
            </a:r>
            <a:r>
              <a:rPr lang="ko-KR" altLang="en-US" dirty="0"/>
              <a:t>성별</a:t>
            </a:r>
            <a:br>
              <a:rPr lang="en-US" altLang="ko-KR" dirty="0"/>
            </a:br>
            <a:r>
              <a:rPr lang="en-US" altLang="ko-KR" dirty="0"/>
              <a:t>Body mass index: BMI(=</a:t>
            </a:r>
            <a:r>
              <a:rPr lang="ko-KR" altLang="en-US" dirty="0"/>
              <a:t>체중</a:t>
            </a:r>
            <a:r>
              <a:rPr lang="en-US" altLang="ko-KR" dirty="0"/>
              <a:t>(kg)/</a:t>
            </a:r>
            <a:r>
              <a:rPr lang="ko-KR" altLang="en-US" dirty="0"/>
              <a:t>키</a:t>
            </a:r>
            <a:r>
              <a:rPr lang="en-US" altLang="ko-KR" dirty="0"/>
              <a:t>(m)^2)</a:t>
            </a:r>
            <a:br>
              <a:rPr lang="en-US" altLang="ko-KR" dirty="0"/>
            </a:br>
            <a:r>
              <a:rPr lang="en-US" altLang="ko-KR" dirty="0"/>
              <a:t>Average blood pressure: </a:t>
            </a:r>
            <a:r>
              <a:rPr lang="ko-KR" altLang="en-US" dirty="0"/>
              <a:t>평균 혈압</a:t>
            </a:r>
            <a:br>
              <a:rPr lang="en-US" altLang="ko-KR" dirty="0"/>
            </a:br>
            <a:r>
              <a:rPr lang="en-US" altLang="ko-KR" dirty="0"/>
              <a:t>S1~S6: </a:t>
            </a:r>
            <a:r>
              <a:rPr lang="ko-KR" altLang="en-US" dirty="0"/>
              <a:t>혈청에 관련된 </a:t>
            </a:r>
            <a:r>
              <a:rPr lang="en-US" altLang="ko-KR" dirty="0"/>
              <a:t>6</a:t>
            </a:r>
            <a:r>
              <a:rPr lang="ko-KR" altLang="en-US" dirty="0"/>
              <a:t>가지 지표</a:t>
            </a:r>
            <a:r>
              <a:rPr lang="en-US" altLang="ko-KR" dirty="0"/>
              <a:t>(</a:t>
            </a:r>
            <a:r>
              <a:rPr lang="en-US" altLang="ko-KR" dirty="0" err="1"/>
              <a:t>tc,ldl,hdl,tch,ltg,glu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Target: </a:t>
            </a:r>
            <a:r>
              <a:rPr lang="ko-KR" altLang="en-US" dirty="0"/>
              <a:t>당뇨병 진행도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38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1713F-8860-4D80-8874-1EA9DC0B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Diabetes Progression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B594B-5058-4643-BA20-BB41F1B6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데이터셋의 독립 변수는</a:t>
            </a:r>
            <a:br>
              <a:rPr lang="en-US" altLang="ko-KR" dirty="0"/>
            </a:br>
            <a:r>
              <a:rPr lang="en-US" altLang="ko-KR" dirty="0"/>
              <a:t>mean=0, sum(x^2)=1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표준화 되어있음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172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7523F-9F08-4FA7-8A0A-CDC94055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Diabetes Progression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3B368-1863-4D25-94FF-EAB06E460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Baseline</a:t>
            </a:r>
            <a:br>
              <a:rPr lang="en-US" altLang="ko-KR" dirty="0"/>
            </a:br>
            <a:r>
              <a:rPr lang="en-US" altLang="ko-KR" dirty="0"/>
              <a:t>Model: Linear(10,16)-&gt;Sigmoid()-&gt;Linear(16,1)</a:t>
            </a:r>
            <a:br>
              <a:rPr lang="en-US" altLang="ko-KR" dirty="0"/>
            </a:br>
            <a:r>
              <a:rPr lang="en-US" altLang="ko-KR" dirty="0"/>
              <a:t>Loss: </a:t>
            </a:r>
            <a:r>
              <a:rPr lang="en-US" altLang="ko-KR" dirty="0" err="1"/>
              <a:t>MSELoss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Optimizer: SGD(</a:t>
            </a:r>
            <a:r>
              <a:rPr lang="en-US" altLang="ko-KR" dirty="0" err="1"/>
              <a:t>lr</a:t>
            </a:r>
            <a:r>
              <a:rPr lang="en-US" altLang="ko-KR" dirty="0"/>
              <a:t>=0.001)</a:t>
            </a:r>
            <a:br>
              <a:rPr lang="en-US" altLang="ko-KR" dirty="0"/>
            </a:br>
            <a:r>
              <a:rPr lang="en-US" altLang="ko-KR" dirty="0" err="1"/>
              <a:t>Num_epochs</a:t>
            </a:r>
            <a:r>
              <a:rPr lang="en-US" altLang="ko-KR" dirty="0"/>
              <a:t>: 100</a:t>
            </a:r>
            <a:br>
              <a:rPr lang="en-US" altLang="ko-KR" dirty="0"/>
            </a:br>
            <a:r>
              <a:rPr lang="en-US" altLang="ko-KR" dirty="0"/>
              <a:t>Early stop: None</a:t>
            </a:r>
          </a:p>
          <a:p>
            <a:endParaRPr lang="en-US" altLang="ko-KR" dirty="0"/>
          </a:p>
          <a:p>
            <a:r>
              <a:rPr lang="en-US" altLang="ko-KR" dirty="0"/>
              <a:t>Result: 3886.121217 (</a:t>
            </a:r>
            <a:r>
              <a:rPr lang="en-US" altLang="ko-KR" dirty="0" err="1"/>
              <a:t>MSELoss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16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DF4BE9-E5FC-48F7-8580-C90859CC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Boston Dataset</a:t>
            </a:r>
            <a:r>
              <a:rPr lang="ko-KR" altLang="en-US" dirty="0"/>
              <a:t>과 마찬가지로 성능을 향상시키기 위해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모델의 구조 변경</a:t>
            </a:r>
            <a:r>
              <a:rPr lang="en-US" altLang="ko-KR" dirty="0"/>
              <a:t>(layer </a:t>
            </a:r>
            <a:r>
              <a:rPr lang="ko-KR" altLang="en-US" dirty="0"/>
              <a:t>추가 또는 제거</a:t>
            </a:r>
            <a:r>
              <a:rPr lang="en-US" altLang="ko-KR" dirty="0"/>
              <a:t>, </a:t>
            </a:r>
            <a:r>
              <a:rPr lang="ko-KR" altLang="en-US" dirty="0"/>
              <a:t>활성 함수 변경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Learning rate </a:t>
            </a:r>
            <a:r>
              <a:rPr lang="ko-KR" altLang="en-US" dirty="0"/>
              <a:t>조절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최적화 알고리즘 변경</a:t>
            </a:r>
            <a:r>
              <a:rPr lang="en-US" altLang="ko-KR" dirty="0"/>
              <a:t>(SGD or Adam, 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num_epochs</a:t>
            </a:r>
            <a:r>
              <a:rPr lang="en-US" altLang="ko-KR" dirty="0"/>
              <a:t> </a:t>
            </a:r>
            <a:r>
              <a:rPr lang="ko-KR" altLang="en-US" dirty="0"/>
              <a:t>조절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학습 데이터 변경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등을 적용하여 계속하여 학습</a:t>
            </a:r>
            <a:r>
              <a:rPr lang="en-US" altLang="ko-KR" dirty="0"/>
              <a:t>, </a:t>
            </a:r>
            <a:r>
              <a:rPr lang="ko-KR" altLang="en-US" dirty="0"/>
              <a:t>성능이 향상된다면 원인 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25F4A22-74F3-4933-975D-6E8BA223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Diabetes Progression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46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00C49-5439-4DD8-AC6A-5AB897A7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3D141-86D2-4D6C-A8D9-586350D5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데이터</a:t>
            </a:r>
            <a:r>
              <a:rPr lang="en-US" altLang="ko-KR" dirty="0"/>
              <a:t>(X)</a:t>
            </a:r>
            <a:r>
              <a:rPr lang="ko-KR" altLang="en-US" dirty="0"/>
              <a:t>가 어떤 부류에 속할 지 예측하는</a:t>
            </a:r>
            <a:br>
              <a:rPr lang="en-US" altLang="ko-KR" dirty="0"/>
            </a:br>
            <a:r>
              <a:rPr lang="en-US" altLang="ko-KR" dirty="0"/>
              <a:t>Classification</a:t>
            </a:r>
          </a:p>
          <a:p>
            <a:endParaRPr lang="en-US" altLang="ko-KR" dirty="0"/>
          </a:p>
          <a:p>
            <a:r>
              <a:rPr lang="ko-KR" altLang="en-US" dirty="0"/>
              <a:t>다음 두가지 데이터셋에 대해 실습 진행</a:t>
            </a:r>
            <a:endParaRPr lang="en-US" altLang="ko-KR" dirty="0"/>
          </a:p>
          <a:p>
            <a:pPr lvl="1"/>
            <a:r>
              <a:rPr lang="en-US" altLang="ko-KR" dirty="0"/>
              <a:t>Titanic Dataset: </a:t>
            </a:r>
            <a:r>
              <a:rPr lang="ko-KR" altLang="en-US" dirty="0"/>
              <a:t>타이타닉 호에 탑승한 승객의 생존 여부 예측</a:t>
            </a:r>
            <a:endParaRPr lang="en-US" altLang="ko-KR" dirty="0"/>
          </a:p>
          <a:p>
            <a:pPr lvl="1"/>
            <a:r>
              <a:rPr lang="en-US" altLang="ko-KR" dirty="0"/>
              <a:t>MNIST Dataset: 0~9</a:t>
            </a:r>
            <a:r>
              <a:rPr lang="ko-KR" altLang="en-US" dirty="0"/>
              <a:t>까지의 </a:t>
            </a:r>
            <a:r>
              <a:rPr lang="ko-KR" altLang="en-US" dirty="0" err="1"/>
              <a:t>손글씨</a:t>
            </a:r>
            <a:r>
              <a:rPr lang="ko-KR" altLang="en-US" dirty="0"/>
              <a:t> 숫자 데이터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813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[1] </a:t>
            </a:r>
            <a:r>
              <a:rPr lang="en-US" altLang="ko-KR" dirty="0">
                <a:hlinkClick r:id="rId2"/>
              </a:rPr>
              <a:t>https://opentutorials.org/module/4916/28942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 </a:t>
            </a:r>
            <a:r>
              <a:rPr lang="en-US" altLang="ko-KR" dirty="0">
                <a:hlinkClick r:id="rId3"/>
              </a:rPr>
              <a:t>https://wikidocs.net/49966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en-US" altLang="ko-KR" dirty="0">
                <a:hlinkClick r:id="rId4"/>
              </a:rPr>
              <a:t>https://wikidocs.net/49981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회귀 문제란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Boston Housing Dataset</a:t>
            </a:r>
          </a:p>
          <a:p>
            <a:endParaRPr lang="en-US" altLang="ko-KR" dirty="0"/>
          </a:p>
          <a:p>
            <a:r>
              <a:rPr lang="en-US" altLang="ko-KR" dirty="0"/>
              <a:t>Diabetes Progression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 문제란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예측하고자 하는 값의 종류가 숫자인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온도에 따른 레모네이드의 판매량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1924C8-4BCE-42A3-885B-334CF5557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719" y="3529245"/>
            <a:ext cx="4040562" cy="26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Boston Housing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4F371-3F14-496F-B08F-27E75770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가지의 지표로 집값 예측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회귀 문제를 다루는 데 대표적인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 data: 456 rows, Test data: 50 rows</a:t>
            </a:r>
          </a:p>
          <a:p>
            <a:endParaRPr lang="en-US" altLang="ko-KR" dirty="0"/>
          </a:p>
          <a:p>
            <a:r>
              <a:rPr lang="ko-KR" altLang="en-US" dirty="0"/>
              <a:t>데이터 출처</a:t>
            </a:r>
            <a:r>
              <a:rPr lang="en-US" altLang="ko-KR" dirty="0"/>
              <a:t>: Carnegie Mellon University</a:t>
            </a:r>
          </a:p>
        </p:txBody>
      </p:sp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AB5AF-5040-41F4-B931-BFCC6EFD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Boston Housing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85E7F-536A-44B6-BE27-1C023C39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Column </a:t>
            </a:r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dirty="0"/>
              <a:t>CRIM: </a:t>
            </a:r>
            <a:r>
              <a:rPr lang="ko-KR" altLang="en-US" dirty="0"/>
              <a:t>마을 별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ko-KR" altLang="en-US" dirty="0" err="1"/>
              <a:t>범죄율</a:t>
            </a:r>
            <a:br>
              <a:rPr lang="en-US" altLang="ko-KR" dirty="0"/>
            </a:br>
            <a:r>
              <a:rPr lang="en-US" altLang="ko-KR" dirty="0"/>
              <a:t>ZN: 25,000 </a:t>
            </a:r>
            <a:r>
              <a:rPr lang="ko-KR" altLang="en-US" dirty="0"/>
              <a:t>평방 피트를 초과하는 거주지역의 비율</a:t>
            </a:r>
            <a:br>
              <a:rPr lang="en-US" altLang="ko-KR" dirty="0"/>
            </a:br>
            <a:r>
              <a:rPr lang="en-US" altLang="ko-KR" dirty="0"/>
              <a:t>INDUS: </a:t>
            </a:r>
            <a:r>
              <a:rPr lang="ko-KR" altLang="en-US" dirty="0"/>
              <a:t>비소매상업지역이 점유하고 있는 토지의 비율</a:t>
            </a:r>
            <a:br>
              <a:rPr lang="en-US" altLang="ko-KR" dirty="0"/>
            </a:br>
            <a:r>
              <a:rPr lang="en-US" altLang="ko-KR" dirty="0"/>
              <a:t>CHAS: </a:t>
            </a:r>
            <a:r>
              <a:rPr lang="ko-KR" altLang="en-US" dirty="0"/>
              <a:t>찰스강에 대한 더미변수</a:t>
            </a:r>
            <a:br>
              <a:rPr lang="en-US" altLang="ko-KR" dirty="0"/>
            </a:br>
            <a:r>
              <a:rPr lang="en-US" altLang="ko-KR" dirty="0"/>
              <a:t>NOX: 10ppm </a:t>
            </a:r>
            <a:r>
              <a:rPr lang="ko-KR" altLang="en-US" dirty="0"/>
              <a:t>당 농축 일산화질소</a:t>
            </a:r>
            <a:br>
              <a:rPr lang="en-US" altLang="ko-KR" dirty="0"/>
            </a:br>
            <a:r>
              <a:rPr lang="en-US" altLang="ko-KR" dirty="0"/>
              <a:t>RM: </a:t>
            </a:r>
            <a:r>
              <a:rPr lang="ko-KR" altLang="en-US" dirty="0"/>
              <a:t>주택 </a:t>
            </a:r>
            <a:r>
              <a:rPr lang="en-US" altLang="ko-KR" dirty="0"/>
              <a:t>1</a:t>
            </a:r>
            <a:r>
              <a:rPr lang="ko-KR" altLang="en-US" dirty="0"/>
              <a:t>가구당 평균 방의 개수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417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8FF84-6054-4A93-9599-BDCF0018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Boston Housing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729B0-1E3B-4E93-A79D-2314F6C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AGE: 1940</a:t>
            </a:r>
            <a:r>
              <a:rPr lang="ko-KR" altLang="en-US" dirty="0"/>
              <a:t>년 이전에 건축된 소유 주택의 비율</a:t>
            </a:r>
            <a:br>
              <a:rPr lang="en-US" altLang="ko-KR" dirty="0"/>
            </a:br>
            <a:r>
              <a:rPr lang="en-US" altLang="ko-KR" dirty="0"/>
              <a:t>DIS: 5</a:t>
            </a:r>
            <a:r>
              <a:rPr lang="ko-KR" altLang="en-US" dirty="0"/>
              <a:t>개의 보스턴 직업센터까지의 접근성 지수</a:t>
            </a:r>
            <a:br>
              <a:rPr lang="en-US" altLang="ko-KR" dirty="0"/>
            </a:br>
            <a:r>
              <a:rPr lang="en-US" altLang="ko-KR" dirty="0"/>
              <a:t>RAD: </a:t>
            </a:r>
            <a:r>
              <a:rPr lang="ko-KR" altLang="en-US" dirty="0"/>
              <a:t>방사형 도로까지의 접근성 지수</a:t>
            </a:r>
            <a:br>
              <a:rPr lang="en-US" altLang="ko-KR" dirty="0"/>
            </a:br>
            <a:r>
              <a:rPr lang="en-US" altLang="ko-KR" dirty="0"/>
              <a:t>TAX: 10,000 </a:t>
            </a:r>
            <a:r>
              <a:rPr lang="ko-KR" altLang="en-US" dirty="0"/>
              <a:t>달러 당 재산세율</a:t>
            </a:r>
            <a:br>
              <a:rPr lang="en-US" altLang="ko-KR" dirty="0"/>
            </a:br>
            <a:r>
              <a:rPr lang="en-US" altLang="ko-KR" dirty="0"/>
              <a:t>B: 1000(Bk-0.63)^2 (Bk=</a:t>
            </a:r>
            <a:r>
              <a:rPr lang="ko-KR" altLang="en-US" dirty="0"/>
              <a:t>마을 별 흑인의 비율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LSTAT: </a:t>
            </a:r>
            <a:r>
              <a:rPr lang="ko-KR" altLang="en-US" dirty="0"/>
              <a:t>모집단의 하위계층의 비율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MEDV: </a:t>
            </a:r>
            <a:r>
              <a:rPr lang="ko-KR" altLang="en-US" dirty="0"/>
              <a:t>본인 소유의 주택가격</a:t>
            </a:r>
            <a:r>
              <a:rPr lang="en-US" altLang="ko-KR" dirty="0"/>
              <a:t>(</a:t>
            </a:r>
            <a:r>
              <a:rPr lang="ko-KR" altLang="en-US" dirty="0"/>
              <a:t>중앙값</a:t>
            </a:r>
            <a:r>
              <a:rPr lang="en-US" altLang="ko-KR" dirty="0"/>
              <a:t>) ($1,000 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4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39C31-A1BE-4398-ADA5-E59ABB1C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Boston Housing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6DA40-FB6C-4C5C-A83D-50F0A05B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Baseline</a:t>
            </a:r>
            <a:br>
              <a:rPr lang="en-US" altLang="ko-KR" dirty="0"/>
            </a:br>
            <a:r>
              <a:rPr lang="en-US" altLang="ko-KR" dirty="0"/>
              <a:t>Model: Linear(13,16)-&gt;Sigmoid()-&gt;Linear(16,1)</a:t>
            </a:r>
            <a:br>
              <a:rPr lang="en-US" altLang="ko-KR" dirty="0"/>
            </a:br>
            <a:r>
              <a:rPr lang="en-US" altLang="ko-KR" dirty="0"/>
              <a:t>Loss:</a:t>
            </a:r>
            <a:r>
              <a:rPr lang="ko-KR" altLang="en-US" dirty="0"/>
              <a:t> </a:t>
            </a:r>
            <a:r>
              <a:rPr lang="en-US" altLang="ko-KR" dirty="0" err="1"/>
              <a:t>MSELoss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Optimizer:</a:t>
            </a:r>
            <a:r>
              <a:rPr lang="ko-KR" altLang="en-US" dirty="0"/>
              <a:t> </a:t>
            </a:r>
            <a:r>
              <a:rPr lang="en-US" altLang="ko-KR" dirty="0"/>
              <a:t>SGD(</a:t>
            </a:r>
            <a:r>
              <a:rPr lang="en-US" altLang="ko-KR" dirty="0" err="1"/>
              <a:t>lr</a:t>
            </a:r>
            <a:r>
              <a:rPr lang="en-US" altLang="ko-KR" dirty="0"/>
              <a:t>=0.001)</a:t>
            </a:r>
            <a:br>
              <a:rPr lang="en-US" altLang="ko-KR" dirty="0"/>
            </a:br>
            <a:r>
              <a:rPr lang="en-US" altLang="ko-KR" dirty="0"/>
              <a:t>Num epochs: 100</a:t>
            </a:r>
            <a:br>
              <a:rPr lang="en-US" altLang="ko-KR" dirty="0"/>
            </a:br>
            <a:r>
              <a:rPr lang="en-US" altLang="ko-KR" dirty="0"/>
              <a:t>Early stop: None</a:t>
            </a:r>
          </a:p>
          <a:p>
            <a:endParaRPr lang="en-US" altLang="ko-KR" dirty="0"/>
          </a:p>
          <a:p>
            <a:r>
              <a:rPr lang="en-US" altLang="ko-KR" dirty="0"/>
              <a:t>Result: 25.4975 (</a:t>
            </a:r>
            <a:r>
              <a:rPr lang="en-US" altLang="ko-KR" dirty="0" err="1"/>
              <a:t>MSELoss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698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76031-4005-4026-8D05-72B7A4F2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Boston</a:t>
            </a:r>
            <a:r>
              <a:rPr lang="ko-KR" altLang="en-US" dirty="0"/>
              <a:t> </a:t>
            </a:r>
            <a:r>
              <a:rPr lang="en-US" altLang="ko-KR" dirty="0"/>
              <a:t>Housing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3FAD5-EE3D-46CF-A9B6-AE186E5A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성능을 향상시키기 위해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모델의 구조 변경</a:t>
            </a:r>
            <a:r>
              <a:rPr lang="en-US" altLang="ko-KR" dirty="0"/>
              <a:t>(layer </a:t>
            </a:r>
            <a:r>
              <a:rPr lang="ko-KR" altLang="en-US" dirty="0"/>
              <a:t>추가 또는 제거</a:t>
            </a:r>
            <a:r>
              <a:rPr lang="en-US" altLang="ko-KR" dirty="0"/>
              <a:t>, </a:t>
            </a:r>
            <a:r>
              <a:rPr lang="ko-KR" altLang="en-US" dirty="0"/>
              <a:t>활성 함수 변경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Learning rate </a:t>
            </a:r>
            <a:r>
              <a:rPr lang="ko-KR" altLang="en-US" dirty="0"/>
              <a:t>조절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최적화 알고리즘 변경</a:t>
            </a:r>
            <a:r>
              <a:rPr lang="en-US" altLang="ko-KR" dirty="0"/>
              <a:t>(SGD or Adam, 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num_epochs</a:t>
            </a:r>
            <a:r>
              <a:rPr lang="en-US" altLang="ko-KR" dirty="0"/>
              <a:t> </a:t>
            </a:r>
            <a:r>
              <a:rPr lang="ko-KR" altLang="en-US" dirty="0"/>
              <a:t>조절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학습 데이터 변경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등을 적용하여 계속하여 학습</a:t>
            </a:r>
            <a:r>
              <a:rPr lang="en-US" altLang="ko-KR" dirty="0"/>
              <a:t>, </a:t>
            </a:r>
            <a:r>
              <a:rPr lang="ko-KR" altLang="en-US" dirty="0"/>
              <a:t>성능이 향상된다면 원인 분석</a:t>
            </a:r>
          </a:p>
        </p:txBody>
      </p:sp>
    </p:spTree>
    <p:extLst>
      <p:ext uri="{BB962C8B-B14F-4D97-AF65-F5344CB8AC3E}">
        <p14:creationId xmlns:p14="http://schemas.microsoft.com/office/powerpoint/2010/main" val="182062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011F6-19B1-4D73-B227-07167155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Diabetes Progression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64302-703E-470D-B557-E9679EAA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가지의 지표로 당뇨병 진행도 예측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Boston Housing Dataset</a:t>
            </a:r>
            <a:r>
              <a:rPr lang="ko-KR" altLang="en-US" dirty="0"/>
              <a:t>과 더불어 회귀 문제에 자주 등장하는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 data: 398 rows, Test data: 44 rows</a:t>
            </a:r>
          </a:p>
          <a:p>
            <a:endParaRPr lang="en-US" altLang="ko-KR" dirty="0"/>
          </a:p>
          <a:p>
            <a:r>
              <a:rPr lang="ko-KR" altLang="en-US" dirty="0"/>
              <a:t>데이터 출처</a:t>
            </a:r>
            <a:r>
              <a:rPr lang="en-US" altLang="ko-KR" dirty="0"/>
              <a:t>: North Carolina State University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56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568</Words>
  <Application>Microsoft Office PowerPoint</Application>
  <PresentationFormat>와이드스크린</PresentationFormat>
  <Paragraphs>74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테마</vt:lpstr>
      <vt:lpstr>회귀</vt:lpstr>
      <vt:lpstr>목차</vt:lpstr>
      <vt:lpstr>회귀 문제란?</vt:lpstr>
      <vt:lpstr>Boston Housing Dataset</vt:lpstr>
      <vt:lpstr>Boston Housing Dataset</vt:lpstr>
      <vt:lpstr>Boston Housing Dataset</vt:lpstr>
      <vt:lpstr>Boston Housing Dataset</vt:lpstr>
      <vt:lpstr>Boston Housing Dataset</vt:lpstr>
      <vt:lpstr>Diabetes Progression Dataset</vt:lpstr>
      <vt:lpstr>Diabetes Progression Dataset</vt:lpstr>
      <vt:lpstr>Diabetes Progression Dataset</vt:lpstr>
      <vt:lpstr>Diabetes Progression Dataset</vt:lpstr>
      <vt:lpstr>Diabetes Progression Dataset</vt:lpstr>
      <vt:lpstr>5장 Preview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서주원</cp:lastModifiedBy>
  <cp:revision>40</cp:revision>
  <dcterms:created xsi:type="dcterms:W3CDTF">2020-11-03T10:59:29Z</dcterms:created>
  <dcterms:modified xsi:type="dcterms:W3CDTF">2021-11-04T11:37:53Z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