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301" r:id="rId5"/>
    <p:sldId id="302" r:id="rId6"/>
    <p:sldId id="303" r:id="rId7"/>
    <p:sldId id="304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05" r:id="rId19"/>
    <p:sldId id="35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CF6"/>
    <a:srgbClr val="E8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8A90E8-9301-4FF0-9C2B-8DD935E7E4C8}" v="206" dt="2021-11-04T11:36:41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E4C0E-3822-4470-875C-25F6E634D1E2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AC316-6613-4524-A62E-81CD3AE2E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4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F2EAD-2781-4C4E-89A7-EC1C39306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557" y="1122363"/>
            <a:ext cx="4281443" cy="2387600"/>
          </a:xfrm>
        </p:spPr>
        <p:txBody>
          <a:bodyPr anchor="b"/>
          <a:lstStyle>
            <a:lvl1pPr algn="ctr">
              <a:defRPr sz="60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E29A5-2634-408B-BE7E-DC55036A0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7" y="3747536"/>
            <a:ext cx="53325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A0F8F-854E-4453-9F26-EA26574E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2CE2E-3DDF-47DE-A497-FA276826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A6E08-71A3-4E4D-A9E2-C95760A2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2">
            <a:extLst>
              <a:ext uri="{FF2B5EF4-FFF2-40B4-BE49-F238E27FC236}">
                <a16:creationId xmlns:a16="http://schemas.microsoft.com/office/drawing/2014/main" id="{F94179D6-DDD3-4F68-80F8-886D8EB2F992}"/>
              </a:ext>
            </a:extLst>
          </p:cNvPr>
          <p:cNvGrpSpPr>
            <a:grpSpLocks/>
          </p:cNvGrpSpPr>
          <p:nvPr userDrawn="1"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310EB746-0648-455E-B262-7901C0F5EF4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5BDD7E6-CC7A-417D-B742-5D2430D4B87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39A6A8D-8CDB-4EC2-BABD-9D8508DC64F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34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25D88-BC23-4A1F-9173-92DECA0F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3FDCC-2F15-4838-988A-5F3DC249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C749F-75A5-4118-B9B8-A81219FE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BFB9A-4C65-4E9B-8A39-8B797B3E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365C1-A57D-4CAB-9EFE-B0DFA3B9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6B6738F-C65F-4F93-B1C4-33456A99E354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578E8AA8-C5B4-4BB2-98B7-F36073E3DD2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6226297-DAD7-499C-905A-26FFB731227D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8F4083A-B294-4A9B-8B3D-74E0DE52E219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83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841A11-3789-43FF-AC57-A02DE687D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0CC6A-360A-415E-AEC7-9B1C282C2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DE770-50F0-4D52-8834-CBF49BDF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EB55A-9B53-40FC-A95C-637E4004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B7FA2-1670-4ADF-BF71-4BB964D8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40EF9D87-E560-4CA7-AA00-CA08B926DE9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F0DEFCDF-0312-4FE9-B4C1-6D776FD485E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25272A46-D7CA-4F17-A5C1-9974031FF4E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DDEB4B-5B77-4EC8-9714-12CE36740EF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08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F33C2-A22A-4379-A854-F5EAE6F9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43675F-98F2-4A2A-976B-D4627BC0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AA3BE7-8C5D-4CD6-B9D4-A517ABF4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EBA671-B19C-4299-8185-0FD13738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008D2588-B81F-4C0B-9FE4-A9274F98361E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D5D334B7-BD40-4F4B-A320-B1DD8FCB2B5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85D91C0E-07C4-4992-8680-A3C4C4B09147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2DF044-AB28-4B96-805A-768DA604C104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6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1FC0C-F2B1-47CA-820F-A06CA5C6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BF082-7E2F-470D-A8F7-EB8D3D9B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D128D-5986-453F-A39B-345227AA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A1B6E-6038-4E9F-BB4D-8FF74D12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94223-3359-40C9-B142-2581AA6C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23D9063E-4804-46C8-AA7C-2D188BB0A9E3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C6C07CC4-211A-4427-8411-3C70E88AD12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27B6A74-2440-4FFD-A3A1-F580582458F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EED896-E30D-4429-8275-7DF27E769D55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454BE-5370-42C8-A21A-2D81192C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BCAC2-8A07-4F5A-B89F-AC1D9F42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55A1E-9CC2-4CFF-A672-DDA72786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367E8-FD94-4A02-A920-2C62D961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5EED8-01D3-47C9-B1E7-A04E2CFE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976A489-F0D9-4DD1-B95E-60537161A08B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D151D9F0-446B-407E-973B-F797C955F5E2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8FF2B48A-6EF5-497F-B488-2C207D94EC9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E5C500A-5FFF-43F2-8CFE-DE7E5924120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3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42762-B339-4DCA-9A59-70343A1B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B985F-5B64-4860-816D-DA43E8EE1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621B7A-4634-46B5-891D-2C2D70B4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D0A3E-5110-46EB-B1DA-95F8AD8A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6F538-D336-49F6-9060-9BAB3F3E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9E632-1557-4294-9F9D-59A5525C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93B6972B-F21F-40ED-91D0-014628832237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3BAE67AF-6B16-4FAD-9594-FD9FF7B91BC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4DA5145F-607C-4406-AAD8-87D9986AC7FE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B2E36C-5498-44CC-8525-6105DD43164C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7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EE75-D797-4531-9090-2429E0CB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AE46B-A5EB-4B6B-A0F5-B05A11CCF1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코드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DC84B7-3AE7-4E67-AFE2-84B2AEDC7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1B71EA-1BFF-4B5F-ADF4-E5F05340009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출력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E69450-A7DA-4765-A278-A86AD263B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9FCAA2-8650-43CD-9A1E-AC80BE49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44B8D6-6929-4A06-8B5E-1D4CE809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C38D28-D20F-4459-8253-ADB03285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81">
            <a:extLst>
              <a:ext uri="{FF2B5EF4-FFF2-40B4-BE49-F238E27FC236}">
                <a16:creationId xmlns:a16="http://schemas.microsoft.com/office/drawing/2014/main" id="{E6B83432-D401-4F97-A258-813F5642FB0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11" name="Freeform: Shape 82">
              <a:extLst>
                <a:ext uri="{FF2B5EF4-FFF2-40B4-BE49-F238E27FC236}">
                  <a16:creationId xmlns:a16="http://schemas.microsoft.com/office/drawing/2014/main" id="{4D382BA6-9169-4AAB-8B27-151ECFDE383B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83">
              <a:extLst>
                <a:ext uri="{FF2B5EF4-FFF2-40B4-BE49-F238E27FC236}">
                  <a16:creationId xmlns:a16="http://schemas.microsoft.com/office/drawing/2014/main" id="{E6748186-7359-427A-80FF-B6297802CFA2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E6FE9AF-6BB0-469E-8B7D-01F17BE54B3B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4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F4D32-A8C4-47C1-B0DA-4F07E9AC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B4D73-9103-49D4-8CC2-F89F1C29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37A105-F225-4778-806C-86944775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CE9A0D-9E64-464B-B274-3A38A4FF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80D8A4B0-302E-41AA-B42B-D8B519347BF3}"/>
              </a:ext>
            </a:extLst>
          </p:cNvPr>
          <p:cNvGrpSpPr/>
          <p:nvPr userDrawn="1"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5A491839-2727-41B5-9FF7-712E65D0A9D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0615C3EA-2AD7-4D06-8F46-F23BEE8E7FA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1B7EC6E-83B6-4B70-A4E4-DE9A55BCDC3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2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CAFDB-CC3D-48E1-91A1-D0E34B56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0B76C-38CC-45DC-8F1F-426F3139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F235E9-7382-49AC-905B-36F802A7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81">
            <a:extLst>
              <a:ext uri="{FF2B5EF4-FFF2-40B4-BE49-F238E27FC236}">
                <a16:creationId xmlns:a16="http://schemas.microsoft.com/office/drawing/2014/main" id="{00DAA62F-8802-4AC1-9A73-431A33B5C7EF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6" name="Freeform: Shape 82">
              <a:extLst>
                <a:ext uri="{FF2B5EF4-FFF2-40B4-BE49-F238E27FC236}">
                  <a16:creationId xmlns:a16="http://schemas.microsoft.com/office/drawing/2014/main" id="{99B4DDDE-0A26-432E-970D-B801A03D2D23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83">
              <a:extLst>
                <a:ext uri="{FF2B5EF4-FFF2-40B4-BE49-F238E27FC236}">
                  <a16:creationId xmlns:a16="http://schemas.microsoft.com/office/drawing/2014/main" id="{4EFBAD1F-38E6-4AC7-AF14-D6F799038BA6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FF50B4-F5E6-4369-8DB9-13FECB156B18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3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425F-B519-4613-9367-4D19171B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9CC89-0124-49E7-942F-BA73A9DD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C500AE-7F6F-4CA9-BFFB-E554D8D8E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8FE28-4D57-4FDA-BEC9-18FD43E6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410B5-2966-4230-BB96-30E844BD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99E94D-8B18-4D6D-BF21-E88F2D15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8C58E7FF-88C5-41B2-A6C9-9D060889FED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1AE8563B-7309-4C2D-B58C-C308CB62D0C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357481B6-DC02-4681-A769-EDC26B90BD13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986FDB8-E048-454D-A31E-5BCD9D33956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5332-AC3F-4A35-BFF4-40098C01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322B31-162A-4DC3-ADA8-714C3AF33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FA102-4BF0-4ACA-BF07-9D7F75FC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667B58-53DE-4291-9F3C-E570925C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13815-D784-4A5B-AB5B-9B3EBAA3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13147F-209E-428B-8B95-FBDAB16E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C2B0E6BA-2073-48AE-A8A7-919DCC3D5F6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B41A29C4-B428-49CF-B171-05E8FC163A7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0B3DDE18-7374-4E9D-9940-2C54E9C25FE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451CE93-CBD1-4260-BD3B-D11057242C8D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0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26AADC-DC05-48D6-8682-952E755A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89727-8EB8-453D-BC40-AC5F38339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F1A42-C5DE-4199-9B31-26C60B72F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CA448-B831-46B8-BF1B-6E80E5D59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936DB-B268-430B-B9E1-89A2DB0DD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2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49966" TargetMode="External"/><Relationship Id="rId2" Type="http://schemas.openxmlformats.org/officeDocument/2006/relationships/hyperlink" Target="https://opentutorials.org/module/4916/2894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docs.net/49981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40E37-806C-4621-971C-7B0CF7D82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20" y="1768909"/>
            <a:ext cx="4281443" cy="2387600"/>
          </a:xfrm>
        </p:spPr>
        <p:txBody>
          <a:bodyPr/>
          <a:lstStyle/>
          <a:p>
            <a:r>
              <a:rPr lang="ko-KR" altLang="en-US" dirty="0"/>
              <a:t>회귀</a:t>
            </a:r>
          </a:p>
        </p:txBody>
      </p:sp>
    </p:spTree>
    <p:extLst>
      <p:ext uri="{BB962C8B-B14F-4D97-AF65-F5344CB8AC3E}">
        <p14:creationId xmlns:p14="http://schemas.microsoft.com/office/powerpoint/2010/main" val="374793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6ECFB-6EBC-4550-977A-A7ADBEED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Diabetes Progression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E2FF89-3807-45EF-8D7E-C0DE974AC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Column </a:t>
            </a:r>
            <a:r>
              <a:rPr lang="ko-KR" altLang="en-US" dirty="0"/>
              <a:t>설명</a:t>
            </a:r>
            <a:br>
              <a:rPr lang="en-US" altLang="ko-KR" dirty="0"/>
            </a:br>
            <a:r>
              <a:rPr lang="en-US" altLang="ko-KR" dirty="0"/>
              <a:t>Age:</a:t>
            </a:r>
            <a:r>
              <a:rPr lang="ko-KR" altLang="en-US" dirty="0"/>
              <a:t> 나이</a:t>
            </a:r>
            <a:br>
              <a:rPr lang="en-US" altLang="ko-KR" dirty="0"/>
            </a:br>
            <a:r>
              <a:rPr lang="en-US" altLang="ko-KR" dirty="0"/>
              <a:t>Sex: </a:t>
            </a:r>
            <a:r>
              <a:rPr lang="ko-KR" altLang="en-US" dirty="0"/>
              <a:t>성별</a:t>
            </a:r>
            <a:br>
              <a:rPr lang="en-US" altLang="ko-KR" dirty="0"/>
            </a:br>
            <a:r>
              <a:rPr lang="en-US" altLang="ko-KR" dirty="0"/>
              <a:t>Body mass index: BMI(=</a:t>
            </a:r>
            <a:r>
              <a:rPr lang="ko-KR" altLang="en-US" dirty="0"/>
              <a:t>체중</a:t>
            </a:r>
            <a:r>
              <a:rPr lang="en-US" altLang="ko-KR" dirty="0"/>
              <a:t>(kg)/</a:t>
            </a:r>
            <a:r>
              <a:rPr lang="ko-KR" altLang="en-US" dirty="0"/>
              <a:t>키</a:t>
            </a:r>
            <a:r>
              <a:rPr lang="en-US" altLang="ko-KR" dirty="0"/>
              <a:t>(m)^2)</a:t>
            </a:r>
            <a:br>
              <a:rPr lang="en-US" altLang="ko-KR" dirty="0"/>
            </a:br>
            <a:r>
              <a:rPr lang="en-US" altLang="ko-KR" dirty="0"/>
              <a:t>Average blood pressure: </a:t>
            </a:r>
            <a:r>
              <a:rPr lang="ko-KR" altLang="en-US" dirty="0"/>
              <a:t>평균 혈압</a:t>
            </a:r>
            <a:br>
              <a:rPr lang="en-US" altLang="ko-KR" dirty="0"/>
            </a:br>
            <a:r>
              <a:rPr lang="en-US" altLang="ko-KR" dirty="0"/>
              <a:t>S1~S6: </a:t>
            </a:r>
            <a:r>
              <a:rPr lang="ko-KR" altLang="en-US" dirty="0"/>
              <a:t>혈청에 관련된 </a:t>
            </a:r>
            <a:r>
              <a:rPr lang="en-US" altLang="ko-KR" dirty="0"/>
              <a:t>6</a:t>
            </a:r>
            <a:r>
              <a:rPr lang="ko-KR" altLang="en-US" dirty="0"/>
              <a:t>가지 지표</a:t>
            </a:r>
            <a:r>
              <a:rPr lang="en-US" altLang="ko-KR" dirty="0"/>
              <a:t>(</a:t>
            </a:r>
            <a:r>
              <a:rPr lang="en-US" altLang="ko-KR" dirty="0" err="1"/>
              <a:t>tc,ldl,hdl,tch,ltg,glu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Target: </a:t>
            </a:r>
            <a:r>
              <a:rPr lang="ko-KR" altLang="en-US" dirty="0"/>
              <a:t>당뇨병 진행도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0387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1713F-8860-4D80-8874-1EA9DC0B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Diabetes Progression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B594B-5058-4643-BA20-BB41F1B68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해당 데이터셋의 독립 변수는</a:t>
            </a:r>
            <a:br>
              <a:rPr lang="en-US" altLang="ko-KR" dirty="0"/>
            </a:br>
            <a:r>
              <a:rPr lang="en-US" altLang="ko-KR" dirty="0"/>
              <a:t>mean=0, sum(x^2)=1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표준화 되어있음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1726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7523F-9F08-4FA7-8A0A-CDC94055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Diabetes Progression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93B368-1863-4D25-94FF-EAB06E460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Baseline</a:t>
            </a:r>
            <a:br>
              <a:rPr lang="en-US" altLang="ko-KR" dirty="0"/>
            </a:br>
            <a:r>
              <a:rPr lang="en-US" altLang="ko-KR" dirty="0"/>
              <a:t>Model: Linear(10,16)-&gt;Sigmoid()-&gt;Linear(16,1)</a:t>
            </a:r>
            <a:br>
              <a:rPr lang="en-US" altLang="ko-KR" dirty="0"/>
            </a:br>
            <a:r>
              <a:rPr lang="en-US" altLang="ko-KR" dirty="0"/>
              <a:t>Loss: </a:t>
            </a:r>
            <a:r>
              <a:rPr lang="en-US" altLang="ko-KR" dirty="0" err="1"/>
              <a:t>MSELoss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/>
              <a:t>Optimizer: SGD(</a:t>
            </a:r>
            <a:r>
              <a:rPr lang="en-US" altLang="ko-KR" dirty="0" err="1"/>
              <a:t>lr</a:t>
            </a:r>
            <a:r>
              <a:rPr lang="en-US" altLang="ko-KR" dirty="0"/>
              <a:t>=0.001)</a:t>
            </a:r>
            <a:br>
              <a:rPr lang="en-US" altLang="ko-KR" dirty="0"/>
            </a:br>
            <a:r>
              <a:rPr lang="en-US" altLang="ko-KR" dirty="0" err="1"/>
              <a:t>Num_epochs</a:t>
            </a:r>
            <a:r>
              <a:rPr lang="en-US" altLang="ko-KR" dirty="0"/>
              <a:t>: 100</a:t>
            </a:r>
            <a:br>
              <a:rPr lang="en-US" altLang="ko-KR" dirty="0"/>
            </a:br>
            <a:r>
              <a:rPr lang="en-US" altLang="ko-KR" dirty="0"/>
              <a:t>Early stop: None</a:t>
            </a:r>
          </a:p>
          <a:p>
            <a:endParaRPr lang="en-US" altLang="ko-KR" dirty="0"/>
          </a:p>
          <a:p>
            <a:r>
              <a:rPr lang="en-US" altLang="ko-KR" dirty="0"/>
              <a:t>Result: 3886.121217 (</a:t>
            </a:r>
            <a:r>
              <a:rPr lang="en-US" altLang="ko-KR" dirty="0" err="1"/>
              <a:t>MSELoss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166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FDF4BE9-E5FC-48F7-8580-C90859CCE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Boston Dataset</a:t>
            </a:r>
            <a:r>
              <a:rPr lang="ko-KR" altLang="en-US" dirty="0"/>
              <a:t>과 마찬가지로 성능을 향상시키기 위해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모델의 구조 변경</a:t>
            </a:r>
            <a:r>
              <a:rPr lang="en-US" altLang="ko-KR" dirty="0"/>
              <a:t>(layer </a:t>
            </a:r>
            <a:r>
              <a:rPr lang="ko-KR" altLang="en-US" dirty="0"/>
              <a:t>추가 또는 제거</a:t>
            </a:r>
            <a:r>
              <a:rPr lang="en-US" altLang="ko-KR" dirty="0"/>
              <a:t>, </a:t>
            </a:r>
            <a:r>
              <a:rPr lang="ko-KR" altLang="en-US" dirty="0"/>
              <a:t>활성 함수 변경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Learning rate </a:t>
            </a:r>
            <a:r>
              <a:rPr lang="ko-KR" altLang="en-US" dirty="0"/>
              <a:t>조절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최적화 알고리즘 변경</a:t>
            </a:r>
            <a:r>
              <a:rPr lang="en-US" altLang="ko-KR" dirty="0"/>
              <a:t>(SGD or Adam, …)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num_epochs</a:t>
            </a:r>
            <a:r>
              <a:rPr lang="en-US" altLang="ko-KR" dirty="0"/>
              <a:t> </a:t>
            </a:r>
            <a:r>
              <a:rPr lang="ko-KR" altLang="en-US" dirty="0"/>
              <a:t>조절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학습 데이터 변경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등을 적용하여 계속하여 학습</a:t>
            </a:r>
            <a:r>
              <a:rPr lang="en-US" altLang="ko-KR" dirty="0"/>
              <a:t>, </a:t>
            </a:r>
            <a:r>
              <a:rPr lang="ko-KR" altLang="en-US" dirty="0"/>
              <a:t>성능이 향상된다면 원인 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25F4A22-74F3-4933-975D-6E8BA2238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Diabetes Progression Dataset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463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00C49-5439-4DD8-AC6A-5AB897A7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장 </a:t>
            </a:r>
            <a:r>
              <a:rPr lang="en-US" altLang="ko-KR" dirty="0"/>
              <a:t>Preview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3D141-86D2-4D6C-A8D9-586350D53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데이터</a:t>
            </a:r>
            <a:r>
              <a:rPr lang="en-US" altLang="ko-KR" dirty="0"/>
              <a:t>(X)</a:t>
            </a:r>
            <a:r>
              <a:rPr lang="ko-KR" altLang="en-US" dirty="0"/>
              <a:t>가 어떤 부류에 속할 지 예측하는</a:t>
            </a:r>
            <a:br>
              <a:rPr lang="en-US" altLang="ko-KR" dirty="0"/>
            </a:br>
            <a:r>
              <a:rPr lang="en-US" altLang="ko-KR" dirty="0"/>
              <a:t>Classification</a:t>
            </a:r>
          </a:p>
          <a:p>
            <a:endParaRPr lang="en-US" altLang="ko-KR" dirty="0"/>
          </a:p>
          <a:p>
            <a:r>
              <a:rPr lang="ko-KR" altLang="en-US" dirty="0"/>
              <a:t>다음 두가지 데이터셋에 대해 실습 진행</a:t>
            </a:r>
            <a:endParaRPr lang="en-US" altLang="ko-KR" dirty="0"/>
          </a:p>
          <a:p>
            <a:pPr lvl="1"/>
            <a:r>
              <a:rPr lang="en-US" altLang="ko-KR" dirty="0"/>
              <a:t>Titanic Dataset: </a:t>
            </a:r>
            <a:r>
              <a:rPr lang="ko-KR" altLang="en-US" dirty="0"/>
              <a:t>타이타닉 호에 탑승한 승객의 생존 여부 예측</a:t>
            </a:r>
            <a:endParaRPr lang="en-US" altLang="ko-KR" dirty="0"/>
          </a:p>
          <a:p>
            <a:pPr lvl="1"/>
            <a:r>
              <a:rPr lang="en-US" altLang="ko-KR" dirty="0"/>
              <a:t>MNIST Dataset: 0~9</a:t>
            </a:r>
            <a:r>
              <a:rPr lang="ko-KR" altLang="en-US" dirty="0"/>
              <a:t>까지의 </a:t>
            </a:r>
            <a:r>
              <a:rPr lang="ko-KR" altLang="en-US" dirty="0" err="1"/>
              <a:t>손글씨</a:t>
            </a:r>
            <a:r>
              <a:rPr lang="ko-KR" altLang="en-US" dirty="0"/>
              <a:t> 숫자 데이터 예측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8137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6CAAC-CAD0-43AA-A220-3F385CF2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F2DAF-3093-417F-A39C-AA09601A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[1] </a:t>
            </a:r>
            <a:r>
              <a:rPr lang="en-US" altLang="ko-KR" dirty="0">
                <a:hlinkClick r:id="rId2"/>
              </a:rPr>
              <a:t>https://opentutorials.org/module/4916/28942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[2] </a:t>
            </a:r>
            <a:r>
              <a:rPr lang="en-US" altLang="ko-KR" dirty="0">
                <a:hlinkClick r:id="rId3"/>
              </a:rPr>
              <a:t>https://wikidocs.net/49966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[3] </a:t>
            </a:r>
            <a:r>
              <a:rPr lang="en-US" altLang="ko-KR" dirty="0">
                <a:hlinkClick r:id="rId4"/>
              </a:rPr>
              <a:t>https://wikidocs.net/49981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6511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1680E60-E58C-4D50-A6B0-C5E6D6B4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77085"/>
            <a:ext cx="10515600" cy="1351915"/>
          </a:xfrm>
        </p:spPr>
        <p:txBody>
          <a:bodyPr/>
          <a:lstStyle/>
          <a:p>
            <a:pPr algn="ctr"/>
            <a:r>
              <a:rPr lang="ko-KR" altLang="en-US" dirty="0"/>
              <a:t>수고하셨습니다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B64242-ABA7-4080-9386-1D8C0E100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23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0DE42-ECE9-4E5A-B251-65D6E36C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A94D0-5BD8-4F37-89ED-B695365C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회귀 문제란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Boston Housing Dataset</a:t>
            </a:r>
          </a:p>
          <a:p>
            <a:endParaRPr lang="en-US" altLang="ko-KR" dirty="0"/>
          </a:p>
          <a:p>
            <a:r>
              <a:rPr lang="en-US" altLang="ko-KR" dirty="0"/>
              <a:t>Diabetes Progression Dataset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43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회귀 문제란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741B1-36C2-4185-82E1-21A8D271A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예측하고자 하는 값의 종류가 숫자인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온도에 따른 레모네이드의 판매량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1924C8-4BCE-42A3-885B-334CF5557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719" y="3529245"/>
            <a:ext cx="4040562" cy="264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5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EFE14-C7A7-4A12-B59F-1D977718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Boston Housing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4F371-3F14-496F-B08F-27E75770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13</a:t>
            </a:r>
            <a:r>
              <a:rPr lang="ko-KR" altLang="en-US" dirty="0"/>
              <a:t>가지의 지표로 집값 예측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회귀 문제를 다루는 데 대표적인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Train data: 456 rows, Test data: 50 rows</a:t>
            </a:r>
          </a:p>
          <a:p>
            <a:endParaRPr lang="en-US" altLang="ko-KR" dirty="0"/>
          </a:p>
          <a:p>
            <a:r>
              <a:rPr lang="ko-KR" altLang="en-US" dirty="0"/>
              <a:t>데이터 출처</a:t>
            </a:r>
            <a:r>
              <a:rPr lang="en-US" altLang="ko-KR" dirty="0"/>
              <a:t>: Carnegie Mellon University</a:t>
            </a:r>
          </a:p>
        </p:txBody>
      </p:sp>
    </p:spTree>
    <p:extLst>
      <p:ext uri="{BB962C8B-B14F-4D97-AF65-F5344CB8AC3E}">
        <p14:creationId xmlns:p14="http://schemas.microsoft.com/office/powerpoint/2010/main" val="12710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AB5AF-5040-41F4-B931-BFCC6EFD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Boston Housing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85E7F-536A-44B6-BE27-1C023C39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Column </a:t>
            </a:r>
            <a:r>
              <a:rPr lang="ko-KR" altLang="en-US" dirty="0"/>
              <a:t>설명</a:t>
            </a:r>
            <a:endParaRPr lang="en-US" altLang="ko-KR" dirty="0"/>
          </a:p>
          <a:p>
            <a:r>
              <a:rPr lang="en-US" altLang="ko-KR" dirty="0"/>
              <a:t>CRIM: </a:t>
            </a:r>
            <a:r>
              <a:rPr lang="ko-KR" altLang="en-US" dirty="0"/>
              <a:t>마을 별 </a:t>
            </a:r>
            <a:r>
              <a:rPr lang="en-US" altLang="ko-KR" dirty="0"/>
              <a:t>1</a:t>
            </a:r>
            <a:r>
              <a:rPr lang="ko-KR" altLang="en-US" dirty="0"/>
              <a:t>인당 </a:t>
            </a:r>
            <a:r>
              <a:rPr lang="ko-KR" altLang="en-US" dirty="0" err="1"/>
              <a:t>범죄율</a:t>
            </a:r>
            <a:br>
              <a:rPr lang="en-US" altLang="ko-KR" dirty="0"/>
            </a:br>
            <a:r>
              <a:rPr lang="en-US" altLang="ko-KR" dirty="0"/>
              <a:t>ZN: 25,000 </a:t>
            </a:r>
            <a:r>
              <a:rPr lang="ko-KR" altLang="en-US" dirty="0"/>
              <a:t>평방 피트를 초과하는 거주지역의 비율</a:t>
            </a:r>
            <a:br>
              <a:rPr lang="en-US" altLang="ko-KR" dirty="0"/>
            </a:br>
            <a:r>
              <a:rPr lang="en-US" altLang="ko-KR" dirty="0"/>
              <a:t>INDUS: </a:t>
            </a:r>
            <a:r>
              <a:rPr lang="ko-KR" altLang="en-US" dirty="0"/>
              <a:t>비소매상업지역이 점유하고 있는 토지의 비율</a:t>
            </a:r>
            <a:br>
              <a:rPr lang="en-US" altLang="ko-KR" dirty="0"/>
            </a:br>
            <a:r>
              <a:rPr lang="en-US" altLang="ko-KR" dirty="0"/>
              <a:t>CHAS: </a:t>
            </a:r>
            <a:r>
              <a:rPr lang="ko-KR" altLang="en-US" dirty="0"/>
              <a:t>찰스강에 대한 더미변수</a:t>
            </a:r>
            <a:br>
              <a:rPr lang="en-US" altLang="ko-KR" dirty="0"/>
            </a:br>
            <a:r>
              <a:rPr lang="en-US" altLang="ko-KR" dirty="0"/>
              <a:t>NOX: 10ppm </a:t>
            </a:r>
            <a:r>
              <a:rPr lang="ko-KR" altLang="en-US" dirty="0"/>
              <a:t>당 농축 일산화질소</a:t>
            </a:r>
            <a:br>
              <a:rPr lang="en-US" altLang="ko-KR" dirty="0"/>
            </a:br>
            <a:r>
              <a:rPr lang="en-US" altLang="ko-KR" dirty="0"/>
              <a:t>RM: </a:t>
            </a:r>
            <a:r>
              <a:rPr lang="ko-KR" altLang="en-US" dirty="0"/>
              <a:t>주택 </a:t>
            </a:r>
            <a:r>
              <a:rPr lang="en-US" altLang="ko-KR" dirty="0"/>
              <a:t>1</a:t>
            </a:r>
            <a:r>
              <a:rPr lang="ko-KR" altLang="en-US" dirty="0"/>
              <a:t>가구당 평균 방의 개수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417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8FF84-6054-4A93-9599-BDCF0018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Boston Housing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729B0-1E3B-4E93-A79D-2314F6C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AGE: 1940</a:t>
            </a:r>
            <a:r>
              <a:rPr lang="ko-KR" altLang="en-US" dirty="0"/>
              <a:t>년 이전에 건축된 소유 주택의 비율</a:t>
            </a:r>
            <a:br>
              <a:rPr lang="en-US" altLang="ko-KR" dirty="0"/>
            </a:br>
            <a:r>
              <a:rPr lang="en-US" altLang="ko-KR" dirty="0"/>
              <a:t>DIS: 5</a:t>
            </a:r>
            <a:r>
              <a:rPr lang="ko-KR" altLang="en-US" dirty="0"/>
              <a:t>개의 보스턴 직업센터까지의 접근성 지수</a:t>
            </a:r>
            <a:br>
              <a:rPr lang="en-US" altLang="ko-KR" dirty="0"/>
            </a:br>
            <a:r>
              <a:rPr lang="en-US" altLang="ko-KR" dirty="0"/>
              <a:t>RAD: </a:t>
            </a:r>
            <a:r>
              <a:rPr lang="ko-KR" altLang="en-US" dirty="0"/>
              <a:t>방사형 도로까지의 접근성 지수</a:t>
            </a:r>
            <a:br>
              <a:rPr lang="en-US" altLang="ko-KR" dirty="0"/>
            </a:br>
            <a:r>
              <a:rPr lang="en-US" altLang="ko-KR" dirty="0"/>
              <a:t>TAX: 10,000 </a:t>
            </a:r>
            <a:r>
              <a:rPr lang="ko-KR" altLang="en-US" dirty="0"/>
              <a:t>달러 당 재산세율</a:t>
            </a:r>
            <a:br>
              <a:rPr lang="en-US" altLang="ko-KR" dirty="0"/>
            </a:br>
            <a:r>
              <a:rPr lang="en-US" altLang="ko-KR" dirty="0"/>
              <a:t>B: 1000(Bk-0.63)^2 (Bk=</a:t>
            </a:r>
            <a:r>
              <a:rPr lang="ko-KR" altLang="en-US" dirty="0"/>
              <a:t>마을 별 흑인의 비율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LSTAT: </a:t>
            </a:r>
            <a:r>
              <a:rPr lang="ko-KR" altLang="en-US" dirty="0"/>
              <a:t>모집단의 하위계층의 비율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MEDV: </a:t>
            </a:r>
            <a:r>
              <a:rPr lang="ko-KR" altLang="en-US" dirty="0"/>
              <a:t>본인 소유의 주택가격</a:t>
            </a:r>
            <a:r>
              <a:rPr lang="en-US" altLang="ko-KR" dirty="0"/>
              <a:t>(</a:t>
            </a:r>
            <a:r>
              <a:rPr lang="ko-KR" altLang="en-US" dirty="0"/>
              <a:t>중앙값</a:t>
            </a:r>
            <a:r>
              <a:rPr lang="en-US" altLang="ko-KR" dirty="0"/>
              <a:t>) ($1,000 </a:t>
            </a:r>
            <a:r>
              <a:rPr lang="ko-KR" altLang="en-US" dirty="0"/>
              <a:t>단위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4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39C31-A1BE-4398-ADA5-E59ABB1C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Boston Housing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6DA40-FB6C-4C5C-A83D-50F0A05B3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Baseline</a:t>
            </a:r>
            <a:br>
              <a:rPr lang="en-US" altLang="ko-KR" dirty="0"/>
            </a:br>
            <a:r>
              <a:rPr lang="en-US" altLang="ko-KR" dirty="0"/>
              <a:t>Model: Linear(13,16)-&gt;Sigmoid()-&gt;Linear(16,1)</a:t>
            </a:r>
            <a:br>
              <a:rPr lang="en-US" altLang="ko-KR" dirty="0"/>
            </a:br>
            <a:r>
              <a:rPr lang="en-US" altLang="ko-KR" dirty="0"/>
              <a:t>Loss:</a:t>
            </a:r>
            <a:r>
              <a:rPr lang="ko-KR" altLang="en-US" dirty="0"/>
              <a:t> </a:t>
            </a:r>
            <a:r>
              <a:rPr lang="en-US" altLang="ko-KR" dirty="0" err="1"/>
              <a:t>MSELoss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/>
              <a:t>Optimizer:</a:t>
            </a:r>
            <a:r>
              <a:rPr lang="ko-KR" altLang="en-US" dirty="0"/>
              <a:t> </a:t>
            </a:r>
            <a:r>
              <a:rPr lang="en-US" altLang="ko-KR" dirty="0"/>
              <a:t>SGD(</a:t>
            </a:r>
            <a:r>
              <a:rPr lang="en-US" altLang="ko-KR" dirty="0" err="1"/>
              <a:t>lr</a:t>
            </a:r>
            <a:r>
              <a:rPr lang="en-US" altLang="ko-KR" dirty="0"/>
              <a:t>=0.001)</a:t>
            </a:r>
            <a:br>
              <a:rPr lang="en-US" altLang="ko-KR" dirty="0"/>
            </a:br>
            <a:r>
              <a:rPr lang="en-US" altLang="ko-KR" dirty="0"/>
              <a:t>Num epochs: 100</a:t>
            </a:r>
            <a:br>
              <a:rPr lang="en-US" altLang="ko-KR" dirty="0"/>
            </a:br>
            <a:r>
              <a:rPr lang="en-US" altLang="ko-KR" dirty="0"/>
              <a:t>Early stop: None</a:t>
            </a:r>
          </a:p>
          <a:p>
            <a:endParaRPr lang="en-US" altLang="ko-KR" dirty="0"/>
          </a:p>
          <a:p>
            <a:r>
              <a:rPr lang="en-US" altLang="ko-KR" dirty="0"/>
              <a:t>Result: 25.4975 (</a:t>
            </a:r>
            <a:r>
              <a:rPr lang="en-US" altLang="ko-KR" dirty="0" err="1"/>
              <a:t>MSELoss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6981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76031-4005-4026-8D05-72B7A4F2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Boston</a:t>
            </a:r>
            <a:r>
              <a:rPr lang="ko-KR" altLang="en-US" dirty="0"/>
              <a:t> </a:t>
            </a:r>
            <a:r>
              <a:rPr lang="en-US" altLang="ko-KR" dirty="0"/>
              <a:t>Housing</a:t>
            </a:r>
            <a:r>
              <a:rPr lang="ko-KR" altLang="en-US" dirty="0"/>
              <a:t> </a:t>
            </a:r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A3FAD5-EE3D-46CF-A9B6-AE186E5A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성능을 향상시키기 위해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모델의 구조 변경</a:t>
            </a:r>
            <a:r>
              <a:rPr lang="en-US" altLang="ko-KR" dirty="0"/>
              <a:t>(layer </a:t>
            </a:r>
            <a:r>
              <a:rPr lang="ko-KR" altLang="en-US" dirty="0"/>
              <a:t>추가 또는 제거</a:t>
            </a:r>
            <a:r>
              <a:rPr lang="en-US" altLang="ko-KR" dirty="0"/>
              <a:t>, </a:t>
            </a:r>
            <a:r>
              <a:rPr lang="ko-KR" altLang="en-US" dirty="0"/>
              <a:t>활성 함수 변경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Learning rate </a:t>
            </a:r>
            <a:r>
              <a:rPr lang="ko-KR" altLang="en-US" dirty="0"/>
              <a:t>조절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최적화 알고리즘 변경</a:t>
            </a:r>
            <a:r>
              <a:rPr lang="en-US" altLang="ko-KR" dirty="0"/>
              <a:t>(SGD or Adam, …)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num_epochs</a:t>
            </a:r>
            <a:r>
              <a:rPr lang="en-US" altLang="ko-KR" dirty="0"/>
              <a:t> </a:t>
            </a:r>
            <a:r>
              <a:rPr lang="ko-KR" altLang="en-US" dirty="0"/>
              <a:t>조절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학습 데이터 변경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등을 적용하여 계속하여 학습</a:t>
            </a:r>
            <a:r>
              <a:rPr lang="en-US" altLang="ko-KR" dirty="0"/>
              <a:t>, </a:t>
            </a:r>
            <a:r>
              <a:rPr lang="ko-KR" altLang="en-US" dirty="0"/>
              <a:t>성능이 향상된다면 원인 분석</a:t>
            </a:r>
          </a:p>
        </p:txBody>
      </p:sp>
    </p:spTree>
    <p:extLst>
      <p:ext uri="{BB962C8B-B14F-4D97-AF65-F5344CB8AC3E}">
        <p14:creationId xmlns:p14="http://schemas.microsoft.com/office/powerpoint/2010/main" val="182062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011F6-19B1-4D73-B227-071671551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Diabetes Progression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864302-703E-470D-B557-E9679EAA0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가지의 지표로 당뇨병 진행도 예측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Boston Housing Dataset</a:t>
            </a:r>
            <a:r>
              <a:rPr lang="ko-KR" altLang="en-US" dirty="0"/>
              <a:t>과 더불어 회귀 문제에 자주 등장하는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Train data: 398 rows, Test data: 44 rows</a:t>
            </a:r>
          </a:p>
          <a:p>
            <a:endParaRPr lang="en-US" altLang="ko-KR" dirty="0"/>
          </a:p>
          <a:p>
            <a:r>
              <a:rPr lang="ko-KR" altLang="en-US" dirty="0"/>
              <a:t>데이터 출처</a:t>
            </a:r>
            <a:r>
              <a:rPr lang="en-US" altLang="ko-KR" dirty="0"/>
              <a:t>: North Carolina State University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956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24BE246D5096A49A61468620B4F694C" ma:contentTypeVersion="2" ma:contentTypeDescription="새 문서를 만듭니다." ma:contentTypeScope="" ma:versionID="ffc1fd754d50385c74eaa0c429a23f87">
  <xsd:schema xmlns:xsd="http://www.w3.org/2001/XMLSchema" xmlns:xs="http://www.w3.org/2001/XMLSchema" xmlns:p="http://schemas.microsoft.com/office/2006/metadata/properties" xmlns:ns3="0e4de794-19e7-4a03-8a25-6601fbe4a2ad" targetNamespace="http://schemas.microsoft.com/office/2006/metadata/properties" ma:root="true" ma:fieldsID="37d4eeb6abfbeb3504662c7bbcc66b17" ns3:_="">
    <xsd:import namespace="0e4de794-19e7-4a03-8a25-6601fbe4a2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de794-19e7-4a03-8a25-6601fbe4a2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B8425E-138E-4BE1-A1A1-DEAF16F7CC8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0e4de794-19e7-4a03-8a25-6601fbe4a2a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8C9C6FB-1032-40F6-99A4-A36D9F16D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4de794-19e7-4a03-8a25-6601fbe4a2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4506D1-FFA9-47EE-B148-AFA604BEB1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570</Words>
  <Application>Microsoft Office PowerPoint</Application>
  <PresentationFormat>와이드스크린</PresentationFormat>
  <Paragraphs>75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Calibri</vt:lpstr>
      <vt:lpstr>Office 테마</vt:lpstr>
      <vt:lpstr>회귀</vt:lpstr>
      <vt:lpstr>목차</vt:lpstr>
      <vt:lpstr>회귀 문제란?</vt:lpstr>
      <vt:lpstr>Boston Housing Dataset</vt:lpstr>
      <vt:lpstr>Boston Housing Dataset</vt:lpstr>
      <vt:lpstr>Boston Housing Dataset</vt:lpstr>
      <vt:lpstr>Boston Housing Dataset</vt:lpstr>
      <vt:lpstr>Boston Housing Dataset</vt:lpstr>
      <vt:lpstr>Diabetes Progression Dataset</vt:lpstr>
      <vt:lpstr>Diabetes Progression Dataset</vt:lpstr>
      <vt:lpstr>Diabetes Progression Dataset</vt:lpstr>
      <vt:lpstr>Diabetes Progression Dataset</vt:lpstr>
      <vt:lpstr>Diabetes Progression Dataset</vt:lpstr>
      <vt:lpstr>5장 Preview</vt:lpstr>
      <vt:lpstr>References</vt:lpstr>
      <vt:lpstr>수고하셨습니다!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김태훈</dc:creator>
  <cp:lastModifiedBy>서주원</cp:lastModifiedBy>
  <cp:revision>41</cp:revision>
  <dcterms:created xsi:type="dcterms:W3CDTF">2020-11-03T10:59:29Z</dcterms:created>
  <dcterms:modified xsi:type="dcterms:W3CDTF">2021-11-04T11:45:29Z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0x010100724BE246D5096A49A61468620B4F694C</vt:lpwstr>
  </property>
</Properties>
</file>