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01" r:id="rId5"/>
    <p:sldId id="302" r:id="rId6"/>
    <p:sldId id="303" r:id="rId7"/>
    <p:sldId id="304" r:id="rId8"/>
    <p:sldId id="306" r:id="rId9"/>
    <p:sldId id="309" r:id="rId10"/>
    <p:sldId id="307" r:id="rId11"/>
    <p:sldId id="308" r:id="rId12"/>
    <p:sldId id="310" r:id="rId13"/>
    <p:sldId id="311" r:id="rId14"/>
    <p:sldId id="313" r:id="rId15"/>
    <p:sldId id="314" r:id="rId16"/>
    <p:sldId id="312" r:id="rId17"/>
    <p:sldId id="315" r:id="rId18"/>
    <p:sldId id="316" r:id="rId19"/>
    <p:sldId id="317" r:id="rId20"/>
    <p:sldId id="318" r:id="rId21"/>
    <p:sldId id="30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kim/DeepLearningZeroToAll" TargetMode="External"/><Relationship Id="rId2" Type="http://schemas.openxmlformats.org/officeDocument/2006/relationships/hyperlink" Target="https://ratsgo.github.io/machine%20learning/2017/04/02/logist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ann.lecun.com/exdb/mnist/" TargetMode="External"/><Relationship Id="rId5" Type="http://schemas.openxmlformats.org/officeDocument/2006/relationships/hyperlink" Target="https://sdc-james.gitbook.io/onebook/4.-and/5.1./5.1.3.-mnist-dataset" TargetMode="External"/><Relationship Id="rId4" Type="http://schemas.openxmlformats.org/officeDocument/2006/relationships/hyperlink" Target="https://www.kaggle.com/c/titan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786597"/>
            <a:ext cx="4281443" cy="2387600"/>
          </a:xfrm>
        </p:spPr>
        <p:txBody>
          <a:bodyPr/>
          <a:lstStyle/>
          <a:p>
            <a:r>
              <a:rPr lang="ko-KR" altLang="en-US" dirty="0"/>
              <a:t>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D93A0-1A19-455F-99EB-015B22C2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09986-99D3-4C8A-B80E-A0BEBCD3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타이타닉호의</a:t>
            </a:r>
            <a:r>
              <a:rPr lang="ko-KR" altLang="en-US" dirty="0"/>
              <a:t> 탑승자 데이터를 바탕으로 생존여부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Binary Classification</a:t>
            </a:r>
            <a:r>
              <a:rPr lang="ko-KR" altLang="en-US" dirty="0"/>
              <a:t>의 대표적인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data: 789 rows, Test data: 89 rows</a:t>
            </a:r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Kaggle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7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6DB6-9C67-44FC-890F-C9A4E6E6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E8D63-7AD4-438B-9303-04457FF0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7513"/>
          </a:xfrm>
        </p:spPr>
        <p:txBody>
          <a:bodyPr/>
          <a:lstStyle/>
          <a:p>
            <a:r>
              <a:rPr lang="ko-KR" altLang="en-US" dirty="0"/>
              <a:t>실제 데이터에서 구현상 편의를 위해 일부 </a:t>
            </a:r>
            <a:r>
              <a:rPr lang="en-US" altLang="ko-KR" dirty="0"/>
              <a:t>column</a:t>
            </a:r>
            <a:r>
              <a:rPr lang="ko-KR" altLang="en-US" dirty="0"/>
              <a:t>만 다룰 예정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Columns </a:t>
            </a:r>
            <a:r>
              <a:rPr lang="ko-KR" altLang="en-US" dirty="0"/>
              <a:t>설명</a:t>
            </a:r>
            <a:br>
              <a:rPr lang="en-US" altLang="ko-KR" dirty="0"/>
            </a:br>
            <a:r>
              <a:rPr lang="en-US" altLang="ko-KR" dirty="0" err="1"/>
              <a:t>Pclass</a:t>
            </a:r>
            <a:r>
              <a:rPr lang="en-US" altLang="ko-KR" dirty="0"/>
              <a:t>:</a:t>
            </a:r>
            <a:r>
              <a:rPr lang="ko-KR" altLang="en-US" dirty="0"/>
              <a:t> 좌석의 등급</a:t>
            </a:r>
            <a:r>
              <a:rPr lang="en-US" altLang="ko-KR" dirty="0"/>
              <a:t>(1=1st, 2=2nd, 3=3rd)</a:t>
            </a:r>
            <a:br>
              <a:rPr lang="en-US" altLang="ko-KR" dirty="0"/>
            </a:br>
            <a:r>
              <a:rPr lang="en-US" altLang="ko-KR" dirty="0"/>
              <a:t>Sex: </a:t>
            </a:r>
            <a:r>
              <a:rPr lang="ko-KR" altLang="en-US" dirty="0"/>
              <a:t>성별</a:t>
            </a:r>
            <a:r>
              <a:rPr lang="en-US" altLang="ko-KR" dirty="0"/>
              <a:t>(0=</a:t>
            </a:r>
            <a:r>
              <a:rPr lang="ko-KR" altLang="en-US" dirty="0"/>
              <a:t>남성</a:t>
            </a:r>
            <a:r>
              <a:rPr lang="en-US" altLang="ko-KR" dirty="0"/>
              <a:t>, 1=</a:t>
            </a:r>
            <a:r>
              <a:rPr lang="ko-KR" altLang="en-US" dirty="0"/>
              <a:t>여성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Age: </a:t>
            </a:r>
            <a:r>
              <a:rPr lang="ko-KR" altLang="en-US" dirty="0"/>
              <a:t>나이</a:t>
            </a:r>
            <a:br>
              <a:rPr lang="en-US" altLang="ko-KR" dirty="0"/>
            </a:br>
            <a:r>
              <a:rPr lang="en-US" altLang="ko-KR" dirty="0"/>
              <a:t>Siblings/Spouses Aboard: </a:t>
            </a:r>
            <a:r>
              <a:rPr lang="ko-KR" altLang="en-US" dirty="0"/>
              <a:t>배에 탑승한 형제자매</a:t>
            </a:r>
            <a:r>
              <a:rPr lang="en-US" altLang="ko-KR" dirty="0"/>
              <a:t>/</a:t>
            </a:r>
            <a:r>
              <a:rPr lang="ko-KR" altLang="en-US" dirty="0"/>
              <a:t>배우자의 수</a:t>
            </a:r>
            <a:br>
              <a:rPr lang="en-US" altLang="ko-KR" dirty="0"/>
            </a:br>
            <a:r>
              <a:rPr lang="en-US" altLang="ko-KR" dirty="0"/>
              <a:t>Parents/Children Aboard: </a:t>
            </a:r>
            <a:r>
              <a:rPr lang="ko-KR" altLang="en-US" dirty="0"/>
              <a:t>배에 탑승한 부모</a:t>
            </a:r>
            <a:r>
              <a:rPr lang="en-US" altLang="ko-KR" dirty="0"/>
              <a:t>/</a:t>
            </a:r>
            <a:r>
              <a:rPr lang="ko-KR" altLang="en-US" dirty="0"/>
              <a:t>자녀의 수</a:t>
            </a:r>
            <a:endParaRPr lang="en-US" altLang="ko-KR" dirty="0"/>
          </a:p>
          <a:p>
            <a:r>
              <a:rPr lang="en-US" altLang="ko-KR" dirty="0"/>
              <a:t>Target</a:t>
            </a:r>
            <a:br>
              <a:rPr lang="en-US" altLang="ko-KR" dirty="0"/>
            </a:br>
            <a:r>
              <a:rPr lang="en-US" altLang="ko-KR" dirty="0"/>
              <a:t>Survived: </a:t>
            </a:r>
            <a:r>
              <a:rPr lang="ko-KR" altLang="en-US" dirty="0"/>
              <a:t>생존 여부</a:t>
            </a:r>
            <a:r>
              <a:rPr lang="en-US" altLang="ko-KR" dirty="0"/>
              <a:t>(0=</a:t>
            </a:r>
            <a:r>
              <a:rPr lang="ko-KR" altLang="en-US" dirty="0"/>
              <a:t>사망</a:t>
            </a:r>
            <a:r>
              <a:rPr lang="en-US" altLang="ko-KR" dirty="0"/>
              <a:t>, 1=</a:t>
            </a:r>
            <a:r>
              <a:rPr lang="ko-KR" altLang="en-US" dirty="0"/>
              <a:t>생존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042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6AB5D-6EB3-4BD5-82DF-2C6901D7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392C-3A9F-4416-AA53-A0429A98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br>
              <a:rPr lang="en-US" altLang="ko-KR" dirty="0"/>
            </a:br>
            <a:r>
              <a:rPr lang="en-US" altLang="ko-KR" dirty="0"/>
              <a:t>Model: Linear(6,10)-&gt;Sigmoid()-&gt;Linear(10,1)</a:t>
            </a:r>
            <a:br>
              <a:rPr lang="en-US" altLang="ko-KR" dirty="0"/>
            </a:br>
            <a:r>
              <a:rPr lang="en-US" altLang="ko-KR" dirty="0"/>
              <a:t>Loss: </a:t>
            </a:r>
            <a:r>
              <a:rPr lang="en-US" altLang="ko-KR" dirty="0" err="1"/>
              <a:t>BCEWithLogitsLoss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Optimizer: SGD(</a:t>
            </a:r>
            <a:r>
              <a:rPr lang="en-US" altLang="ko-KR" dirty="0" err="1"/>
              <a:t>lr</a:t>
            </a:r>
            <a:r>
              <a:rPr lang="en-US" altLang="ko-KR" dirty="0"/>
              <a:t>=0.001)</a:t>
            </a:r>
            <a:br>
              <a:rPr lang="en-US" altLang="ko-KR" dirty="0"/>
            </a:br>
            <a:r>
              <a:rPr lang="en-US" altLang="ko-KR" dirty="0"/>
              <a:t>Num epochs: 100</a:t>
            </a:r>
            <a:br>
              <a:rPr lang="en-US" altLang="ko-KR" dirty="0"/>
            </a:br>
            <a:r>
              <a:rPr lang="en-US" altLang="ko-KR" dirty="0"/>
              <a:t>Early stop: None</a:t>
            </a:r>
          </a:p>
          <a:p>
            <a:endParaRPr lang="en-US" altLang="ko-KR" dirty="0"/>
          </a:p>
          <a:p>
            <a:r>
              <a:rPr lang="en-US" altLang="ko-KR" dirty="0"/>
              <a:t>Result: 0.6830 (</a:t>
            </a:r>
            <a:r>
              <a:rPr lang="en-US" altLang="ko-KR" dirty="0" err="1"/>
              <a:t>BCEWithLogitsLoss</a:t>
            </a:r>
            <a:r>
              <a:rPr lang="en-US" altLang="ko-KR" dirty="0"/>
              <a:t>), 62.92% (Accuracy)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52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313CD-C39F-41AD-A0F9-16363640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928E6-1E00-48C9-B30A-1EA3D86D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흑백 손 글씨 이미지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Multinomial Classification</a:t>
            </a:r>
            <a:r>
              <a:rPr lang="ko-KR" altLang="en-US" dirty="0"/>
              <a:t>과 </a:t>
            </a:r>
            <a:r>
              <a:rPr lang="en-US" altLang="ko-KR" dirty="0"/>
              <a:t>Computer Vision </a:t>
            </a:r>
            <a:r>
              <a:rPr lang="ko-KR" altLang="en-US" dirty="0"/>
              <a:t>분야에서</a:t>
            </a:r>
            <a:br>
              <a:rPr lang="en-US" altLang="ko-KR" dirty="0"/>
            </a:br>
            <a:r>
              <a:rPr lang="ko-KR" altLang="en-US" dirty="0"/>
              <a:t>가장 유명한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data: 60,000 rows, Test data: 10,000 rows</a:t>
            </a:r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Yann </a:t>
            </a:r>
            <a:r>
              <a:rPr lang="en-US" altLang="ko-KR" dirty="0" err="1">
                <a:hlinkClick r:id="rId2"/>
              </a:rPr>
              <a:t>Lecun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89FDFC-36A1-484F-8BEE-48DDFF70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10" y="681037"/>
            <a:ext cx="2291025" cy="18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24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313CD-C39F-41AD-A0F9-16363640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F928E6-1E00-48C9-B30A-1EA3D86D8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MNIST</a:t>
                </a:r>
                <a:r>
                  <a:rPr lang="ko-KR" altLang="en-US" dirty="0"/>
                  <a:t> 데이터셋은 </a:t>
                </a:r>
                <a:r>
                  <a:rPr lang="en-US" altLang="ko-KR" dirty="0"/>
                  <a:t>28x28 </a:t>
                </a:r>
                <a:r>
                  <a:rPr lang="ko-KR" altLang="en-US" dirty="0"/>
                  <a:t>크기의 데이터셋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학습을 진행할 때는 데이터를 </a:t>
                </a:r>
                <a:r>
                  <a:rPr lang="en-US" altLang="ko-KR" dirty="0"/>
                  <a:t>784 </a:t>
                </a:r>
                <a:r>
                  <a:rPr lang="ko-KR" altLang="en-US" dirty="0"/>
                  <a:t>크기의 벡터로</a:t>
                </a:r>
                <a:br>
                  <a:rPr lang="en-US" altLang="ko-KR" dirty="0"/>
                </a:br>
                <a:r>
                  <a:rPr lang="ko-KR" altLang="en-US" dirty="0"/>
                  <a:t>변환하여 모델에 입력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흑백 이미지이기 때문에 모든 경우의 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784</m:t>
                        </m:r>
                      </m:sup>
                    </m:sSup>
                  </m:oMath>
                </a14:m>
                <a:r>
                  <a:rPr lang="ko-KR" altLang="en-US" dirty="0"/>
                  <a:t>로</a:t>
                </a:r>
                <a:br>
                  <a:rPr lang="en-US" altLang="ko-KR" dirty="0"/>
                </a:br>
                <a:r>
                  <a:rPr lang="ko-KR" altLang="en-US" dirty="0"/>
                  <a:t>학습 데이터의 크기</a:t>
                </a:r>
                <a:r>
                  <a:rPr lang="en-US" altLang="ko-KR" dirty="0"/>
                  <a:t>(60,000)</a:t>
                </a:r>
                <a:r>
                  <a:rPr lang="ko-KR" altLang="en-US" dirty="0"/>
                  <a:t>보다 매우 큼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F928E6-1E00-48C9-B30A-1EA3D86D8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42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220B4-0FBF-4E35-8849-93B35AC5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89A60-974B-43F4-87BB-02F5F248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5385" cy="4351338"/>
          </a:xfrm>
        </p:spPr>
        <p:txBody>
          <a:bodyPr/>
          <a:lstStyle/>
          <a:p>
            <a:r>
              <a:rPr lang="en-US" altLang="ko-KR" dirty="0"/>
              <a:t>Baseline</a:t>
            </a:r>
            <a:br>
              <a:rPr lang="en-US" altLang="ko-KR" dirty="0"/>
            </a:br>
            <a:r>
              <a:rPr lang="en-US" altLang="ko-KR" dirty="0"/>
              <a:t>Model: Flatten()-&gt;Linear(784,1000)-&gt;Sigmoid()-&gt;Linear(1000,10)</a:t>
            </a:r>
            <a:br>
              <a:rPr lang="en-US" altLang="ko-KR" dirty="0"/>
            </a:br>
            <a:r>
              <a:rPr lang="en-US" altLang="ko-KR" dirty="0"/>
              <a:t>Loss: </a:t>
            </a:r>
            <a:r>
              <a:rPr lang="en-US" altLang="ko-KR" dirty="0" err="1"/>
              <a:t>CrossEntropyLoss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Optimizer: SGD(</a:t>
            </a:r>
            <a:r>
              <a:rPr lang="en-US" altLang="ko-KR" dirty="0" err="1"/>
              <a:t>lr</a:t>
            </a:r>
            <a:r>
              <a:rPr lang="en-US" altLang="ko-KR" dirty="0"/>
              <a:t>=0.001)</a:t>
            </a:r>
            <a:br>
              <a:rPr lang="en-US" altLang="ko-KR" dirty="0"/>
            </a:b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epochs: 10</a:t>
            </a:r>
            <a:br>
              <a:rPr lang="en-US" altLang="ko-KR" dirty="0"/>
            </a:br>
            <a:r>
              <a:rPr lang="en-US" altLang="ko-KR" dirty="0"/>
              <a:t>Early stop: None</a:t>
            </a:r>
          </a:p>
          <a:p>
            <a:endParaRPr lang="en-US" altLang="ko-KR" dirty="0"/>
          </a:p>
          <a:p>
            <a:r>
              <a:rPr lang="en-US" altLang="ko-KR" dirty="0"/>
              <a:t>Result: 2.1438 (</a:t>
            </a:r>
            <a:r>
              <a:rPr lang="en-US" altLang="ko-KR" dirty="0" err="1"/>
              <a:t>CrossEntropyLoss</a:t>
            </a:r>
            <a:r>
              <a:rPr lang="en-US" altLang="ko-KR" dirty="0"/>
              <a:t>), 56.48% (Accuracy)</a:t>
            </a:r>
          </a:p>
        </p:txBody>
      </p:sp>
    </p:spTree>
    <p:extLst>
      <p:ext uri="{BB962C8B-B14F-4D97-AF65-F5344CB8AC3E}">
        <p14:creationId xmlns:p14="http://schemas.microsoft.com/office/powerpoint/2010/main" val="173621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CD90-7CAC-468F-8293-1CC91EC0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 Dataset &amp; MNIST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AB018-DE07-49DB-8235-898F419F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성능을 향상시키기 위해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모델의 구조 변경</a:t>
            </a:r>
            <a:r>
              <a:rPr lang="en-US" altLang="ko-KR" dirty="0"/>
              <a:t>(layer </a:t>
            </a:r>
            <a:r>
              <a:rPr lang="ko-KR" altLang="en-US" dirty="0"/>
              <a:t>추가 또는 제거</a:t>
            </a:r>
            <a:r>
              <a:rPr lang="en-US" altLang="ko-KR" dirty="0"/>
              <a:t>, </a:t>
            </a:r>
            <a:r>
              <a:rPr lang="ko-KR" altLang="en-US" dirty="0"/>
              <a:t>활성 함수 변경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Learning rate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최적화 알고리즘 변경</a:t>
            </a:r>
            <a:r>
              <a:rPr lang="en-US" altLang="ko-KR" dirty="0"/>
              <a:t>(SGD or Adam,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num_epochs</a:t>
            </a:r>
            <a:r>
              <a:rPr lang="en-US" altLang="ko-KR" dirty="0"/>
              <a:t>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학습 데이터 변경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등을 적용하여 계속하여 학습</a:t>
            </a:r>
            <a:r>
              <a:rPr lang="en-US" altLang="ko-KR" dirty="0"/>
              <a:t>, </a:t>
            </a:r>
            <a:r>
              <a:rPr lang="ko-KR" altLang="en-US" dirty="0"/>
              <a:t>성능이 향상된다면 원인 분석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28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BFFE-60E0-4F1E-BB76-37659CBF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AFE0B-DD0D-42E3-82A7-22C047F4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이미지나 영상 데이터를 학습하는 데 효과적인</a:t>
            </a:r>
            <a:br>
              <a:rPr lang="en-US" altLang="ko-KR" dirty="0"/>
            </a:br>
            <a:r>
              <a:rPr lang="en-US" altLang="ko-KR" dirty="0"/>
              <a:t>Convolutional Neural Network(CNN)</a:t>
            </a:r>
          </a:p>
          <a:p>
            <a:endParaRPr lang="en-US" altLang="ko-KR" dirty="0"/>
          </a:p>
          <a:p>
            <a:r>
              <a:rPr lang="ko-KR" altLang="en-US" dirty="0"/>
              <a:t>기존에 잘 학습된 모델을 사용하는 </a:t>
            </a:r>
            <a:r>
              <a:rPr lang="en-US" altLang="ko-KR" dirty="0"/>
              <a:t>Transfer Learning</a:t>
            </a:r>
          </a:p>
          <a:p>
            <a:endParaRPr lang="en-US" altLang="ko-KR" dirty="0"/>
          </a:p>
          <a:p>
            <a:r>
              <a:rPr lang="ko-KR" altLang="en-US" dirty="0"/>
              <a:t>다음 데이터 셋에 대해 실습 진행</a:t>
            </a:r>
            <a:endParaRPr lang="en-US" altLang="ko-KR" dirty="0"/>
          </a:p>
          <a:p>
            <a:pPr lvl="1"/>
            <a:r>
              <a:rPr lang="en-US" altLang="ko-KR" dirty="0"/>
              <a:t>Dogs and Cats Dataset: </a:t>
            </a:r>
            <a:r>
              <a:rPr lang="ko-KR" altLang="en-US" dirty="0"/>
              <a:t>강아지와 고양이 분류</a:t>
            </a:r>
          </a:p>
        </p:txBody>
      </p:sp>
    </p:spTree>
    <p:extLst>
      <p:ext uri="{BB962C8B-B14F-4D97-AF65-F5344CB8AC3E}">
        <p14:creationId xmlns:p14="http://schemas.microsoft.com/office/powerpoint/2010/main" val="26165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[1] </a:t>
            </a:r>
            <a:r>
              <a:rPr lang="en-US" altLang="ko-KR" sz="2400" dirty="0">
                <a:hlinkClick r:id="rId2"/>
              </a:rPr>
              <a:t>https://ratsgo.github.io/machine%20learning/2017/04/02/logistic/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[2] </a:t>
            </a:r>
            <a:r>
              <a:rPr lang="en-US" altLang="ko-KR" sz="2400" dirty="0">
                <a:hlinkClick r:id="rId3"/>
              </a:rPr>
              <a:t>https://github.com/hunkim/DeepLearningZeroToAll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[3] </a:t>
            </a:r>
            <a:r>
              <a:rPr lang="en-US" altLang="ko-KR" sz="2400" dirty="0">
                <a:hlinkClick r:id="rId4"/>
              </a:rPr>
              <a:t>https://www.kaggle.com/c/titanic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[4] </a:t>
            </a:r>
            <a:r>
              <a:rPr lang="en-US" altLang="ko-KR" sz="2400" dirty="0">
                <a:hlinkClick r:id="rId5"/>
              </a:rPr>
              <a:t>https://sdc-james.gitbook.io/onebook/4.-and/5.1./5.1.3.-mnist-dataset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[5] </a:t>
            </a:r>
            <a:r>
              <a:rPr lang="en-US" altLang="ko-KR" sz="2400" dirty="0">
                <a:hlinkClick r:id="rId6"/>
              </a:rPr>
              <a:t>http://yann.lecun.com/exdb/mnist/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Titanic Dataset</a:t>
            </a:r>
          </a:p>
          <a:p>
            <a:endParaRPr lang="en-US" altLang="ko-KR" dirty="0"/>
          </a:p>
          <a:p>
            <a:r>
              <a:rPr lang="en-US" altLang="ko-KR" dirty="0"/>
              <a:t>MNIST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예측하고자 하는 값이 </a:t>
            </a:r>
            <a:r>
              <a:rPr lang="ko-KR" altLang="en-US" dirty="0" err="1"/>
              <a:t>부류값</a:t>
            </a:r>
            <a:r>
              <a:rPr lang="en-US" altLang="ko-KR" dirty="0"/>
              <a:t>(</a:t>
            </a:r>
            <a:r>
              <a:rPr lang="ko-KR" altLang="en-US" dirty="0"/>
              <a:t>또는 소속</a:t>
            </a:r>
            <a:r>
              <a:rPr lang="en-US" altLang="ko-KR" dirty="0"/>
              <a:t>)</a:t>
            </a:r>
            <a:r>
              <a:rPr lang="ko-KR" altLang="en-US" dirty="0"/>
              <a:t>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개와 고양이 분류 문제</a:t>
            </a:r>
            <a:r>
              <a:rPr lang="en-US" altLang="ko-KR" dirty="0"/>
              <a:t>(</a:t>
            </a:r>
            <a:r>
              <a:rPr lang="ko-KR" altLang="en-US" dirty="0"/>
              <a:t>개 </a:t>
            </a:r>
            <a:r>
              <a:rPr lang="en-US" altLang="ko-KR" dirty="0"/>
              <a:t>or </a:t>
            </a:r>
            <a:r>
              <a:rPr lang="ko-KR" altLang="en-US" dirty="0"/>
              <a:t>고양이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X-ray</a:t>
            </a:r>
            <a:r>
              <a:rPr lang="ko-KR" altLang="en-US" dirty="0"/>
              <a:t> 데이터로부터 암 발병 여부</a:t>
            </a:r>
            <a:r>
              <a:rPr lang="en-US" altLang="ko-KR" dirty="0"/>
              <a:t>(True or False)</a:t>
            </a:r>
            <a:br>
              <a:rPr lang="en-US" altLang="ko-KR" dirty="0"/>
            </a:br>
            <a:r>
              <a:rPr lang="en-US" altLang="ko-KR" dirty="0"/>
              <a:t>MNIST </a:t>
            </a:r>
            <a:r>
              <a:rPr lang="ko-KR" altLang="en-US" dirty="0"/>
              <a:t>데이터셋</a:t>
            </a:r>
            <a:r>
              <a:rPr lang="en-US" altLang="ko-KR" dirty="0"/>
              <a:t>(0~9 </a:t>
            </a:r>
            <a:r>
              <a:rPr lang="ko-KR" altLang="en-US" dirty="0"/>
              <a:t>까지의 손 글씨 데이터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ImageNet </a:t>
            </a:r>
            <a:r>
              <a:rPr lang="ko-KR" altLang="en-US" dirty="0"/>
              <a:t>데이터셋</a:t>
            </a:r>
            <a:r>
              <a:rPr lang="en-US" altLang="ko-KR" dirty="0"/>
              <a:t>(1000</a:t>
            </a:r>
            <a:r>
              <a:rPr lang="ko-KR" altLang="en-US" dirty="0"/>
              <a:t>가지 클래스의 이미지 데이터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Binary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해야 할 클래스가 두 가지</a:t>
            </a:r>
            <a:r>
              <a:rPr lang="en-US" altLang="ko-KR" dirty="0"/>
              <a:t>(0 or 1)</a:t>
            </a:r>
            <a:r>
              <a:rPr lang="ko-KR" altLang="en-US" dirty="0"/>
              <a:t>인 경우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로지스틱 회귀</a:t>
            </a:r>
            <a:r>
              <a:rPr lang="en-US" altLang="ko-KR" dirty="0"/>
              <a:t>(Logistic Regression)</a:t>
            </a:r>
            <a:r>
              <a:rPr lang="ko-KR" altLang="en-US" dirty="0"/>
              <a:t>이라고 칭하기도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로지스틱 회귀는 로지스틱 함수를 사용하는 회귀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47BE9-1E27-4B9C-A496-12CCB8F9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5388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D7DD20-1760-4FF5-8BC8-16CCA4A4F844}"/>
              </a:ext>
            </a:extLst>
          </p:cNvPr>
          <p:cNvSpPr txBox="1"/>
          <p:nvPr/>
        </p:nvSpPr>
        <p:spPr>
          <a:xfrm>
            <a:off x="4767752" y="5764213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로지스틱 함수의 일종인</a:t>
            </a:r>
            <a:br>
              <a:rPr lang="en-US" altLang="ko-KR" dirty="0"/>
            </a:b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5E2D84-B7BA-4CDD-BEA1-65D228CAD23F}"/>
                  </a:ext>
                </a:extLst>
              </p:cNvPr>
              <p:cNvSpPr txBox="1"/>
              <p:nvPr/>
            </p:nvSpPr>
            <p:spPr>
              <a:xfrm>
                <a:off x="4767752" y="3863787"/>
                <a:ext cx="1328248" cy="520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5E2D84-B7BA-4CDD-BEA1-65D228CAD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752" y="3863787"/>
                <a:ext cx="1328248" cy="520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1055C-CB4D-412C-993C-C5CAFB88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Binary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FD2731-377A-4D80-8432-DDC1049E2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로지스틱 함수는 </a:t>
                </a:r>
                <a:r>
                  <a:rPr lang="en-US" altLang="ko-KR" dirty="0"/>
                  <a:t>(0,1)</a:t>
                </a:r>
                <a:r>
                  <a:rPr lang="ko-KR" altLang="en-US" dirty="0"/>
                  <a:t>의 출력을 가짐</a:t>
                </a:r>
                <a:br>
                  <a:rPr lang="en-US" altLang="ko-KR" dirty="0"/>
                </a:br>
                <a:r>
                  <a:rPr lang="en-US" altLang="ko-KR" dirty="0"/>
                  <a:t>-&gt;</a:t>
                </a:r>
                <a:r>
                  <a:rPr lang="ko-KR" altLang="en-US" dirty="0"/>
                  <a:t>정답</a:t>
                </a:r>
                <a:r>
                  <a:rPr lang="en-US" altLang="ko-KR" dirty="0"/>
                  <a:t>(0 or 1)</a:t>
                </a:r>
                <a:r>
                  <a:rPr lang="ko-KR" altLang="en-US" dirty="0"/>
                  <a:t>에 최대한 가깝게 출력하는 것이 목표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손실 함수는 </a:t>
                </a:r>
                <a:r>
                  <a:rPr lang="en-US" altLang="ko-KR" dirty="0" err="1"/>
                  <a:t>BCEWithLogitsLoss</a:t>
                </a:r>
                <a:r>
                  <a:rPr lang="en-US" altLang="ko-KR" dirty="0"/>
                  <a:t>() </a:t>
                </a:r>
                <a:r>
                  <a:rPr lang="ko-KR" altLang="en-US" dirty="0"/>
                  <a:t>사용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PyTorch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BCEWithLogitsLoss</a:t>
                </a:r>
                <a:r>
                  <a:rPr lang="en-US" altLang="ko-KR" dirty="0"/>
                  <a:t>()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BCELoss</a:t>
                </a:r>
                <a:r>
                  <a:rPr lang="en-US" altLang="ko-KR" dirty="0"/>
                  <a:t>()</a:t>
                </a:r>
                <a:r>
                  <a:rPr lang="ko-KR" altLang="en-US" dirty="0"/>
                  <a:t>이전에 </a:t>
                </a:r>
                <a:r>
                  <a:rPr lang="en-US" altLang="ko-KR" dirty="0"/>
                  <a:t>Sigmoid()</a:t>
                </a:r>
                <a:r>
                  <a:rPr lang="ko-KR" altLang="en-US" dirty="0"/>
                  <a:t>를</a:t>
                </a:r>
                <a:br>
                  <a:rPr lang="en-US" altLang="ko-KR" dirty="0"/>
                </a:br>
                <a:r>
                  <a:rPr lang="ko-KR" altLang="en-US" dirty="0"/>
                  <a:t>적용 시킨 것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FD2731-377A-4D80-8432-DDC1049E2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638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8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E1BCF-7B02-4CDA-9C4E-72492ABC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Binary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50403-0668-4671-A43E-8D1348C6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Classification</a:t>
            </a:r>
            <a:r>
              <a:rPr lang="ko-KR" altLang="en-US" dirty="0"/>
              <a:t>의 경우 모델의 마지막 </a:t>
            </a:r>
            <a:r>
              <a:rPr lang="en-US" altLang="ko-KR" dirty="0"/>
              <a:t>layer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en-US" altLang="ko-KR" dirty="0" err="1"/>
              <a:t>nn.Linear</a:t>
            </a:r>
            <a:r>
              <a:rPr lang="en-US" altLang="ko-KR" dirty="0"/>
              <a:t>(in_feature,1)</a:t>
            </a:r>
            <a:r>
              <a:rPr lang="ko-KR" altLang="en-US" dirty="0"/>
              <a:t>인 경우가 많음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해당 경우에는 손실 함수로 </a:t>
            </a:r>
            <a:r>
              <a:rPr lang="en-US" altLang="ko-KR" dirty="0" err="1"/>
              <a:t>BCEWithLogitsLoss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 err="1"/>
              <a:t>nn.Sigmoid</a:t>
            </a:r>
            <a:r>
              <a:rPr lang="en-US" altLang="ko-KR" dirty="0"/>
              <a:t>()</a:t>
            </a:r>
            <a:r>
              <a:rPr lang="ko-KR" altLang="en-US" dirty="0"/>
              <a:t>로 끝나는 경우 </a:t>
            </a:r>
            <a:r>
              <a:rPr lang="en-US" altLang="ko-KR" dirty="0" err="1"/>
              <a:t>BCELoss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470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B114-54B6-48AE-92E6-C599E22A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</a:t>
            </a:r>
            <a:r>
              <a:rPr lang="en-US" altLang="ko-KR" sz="4000" dirty="0"/>
              <a:t>Multinomial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C70004-B16D-4454-8E5C-1B5BB9977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분류 해야 할 클래스가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가지 이상인 경우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회귀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Regression)</a:t>
                </a:r>
                <a:r>
                  <a:rPr lang="ko-KR" altLang="en-US" dirty="0"/>
                  <a:t>이라고 칭하기도 함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])=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 err="1"/>
                  <a:t>소프트맥스</a:t>
                </a:r>
                <a:r>
                  <a:rPr lang="ko-KR" altLang="en-US" dirty="0"/>
                  <a:t> 회귀는 출력이 </a:t>
                </a:r>
                <a:r>
                  <a:rPr lang="en-US" altLang="ko-KR" dirty="0"/>
                  <a:t>[0,1]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각 출력의 의미는 클래스 별 확률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우도</a:t>
                </a:r>
                <a:r>
                  <a:rPr lang="en-US" altLang="ko-KR" dirty="0"/>
                  <a:t>,likelihood)</a:t>
                </a:r>
                <a:r>
                  <a:rPr lang="ko-KR" altLang="en-US" dirty="0"/>
                  <a:t>로 해석 가능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C70004-B16D-4454-8E5C-1B5BB9977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8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6AAAD-0B23-4682-81D0-E00E2EB3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</a:t>
            </a:r>
            <a:r>
              <a:rPr lang="en-US" altLang="ko-KR" sz="4000" dirty="0"/>
              <a:t>Multinomial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86F647-4BD0-42F1-A239-384D97B3C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예를 들어 세 클래스 </a:t>
                </a:r>
                <a:r>
                  <a:rPr lang="en-US" altLang="ko-KR" dirty="0"/>
                  <a:t>(A,B,C)</a:t>
                </a:r>
                <a:r>
                  <a:rPr lang="ko-KR" altLang="en-US" dirty="0"/>
                  <a:t>를 분류하는 문제라면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한 입력의 출력은 다음과 같을 수 있음</a:t>
                </a:r>
                <a:br>
                  <a:rPr lang="en-US" altLang="ko-KR" dirty="0"/>
                </a:br>
                <a:r>
                  <a:rPr lang="en-US" altLang="ko-KR" dirty="0"/>
                  <a:t>o=[0.8, 0.1, 0.1]</a:t>
                </a:r>
                <a:br>
                  <a:rPr lang="en-US" altLang="ko-KR" dirty="0"/>
                </a:br>
                <a:r>
                  <a:rPr lang="ko-KR" altLang="en-US" dirty="0"/>
                  <a:t>이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해당 데이터는 클래스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속할 가능성이 높음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손실 함수는 </a:t>
                </a:r>
                <a:r>
                  <a:rPr lang="en-US" altLang="ko-KR" dirty="0" err="1"/>
                  <a:t>CrossEntropyLoss</a:t>
                </a:r>
                <a:r>
                  <a:rPr lang="en-US" altLang="ko-KR" dirty="0"/>
                  <a:t>()</a:t>
                </a:r>
                <a:r>
                  <a:rPr lang="ko-KR" altLang="en-US" dirty="0"/>
                  <a:t>를 사용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86F647-4BD0-42F1-A239-384D97B3C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10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A8BA0-E028-48DB-9CA6-53C641C8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</a:t>
            </a:r>
            <a:r>
              <a:rPr lang="en-US" altLang="ko-KR" sz="4000" dirty="0"/>
              <a:t>Multinomial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5F121-E3D8-4171-843E-FD23A5D0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클래스를 분류해야 하는 문제의 경우 모델의 마지막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 err="1"/>
              <a:t>nn.Linear</a:t>
            </a:r>
            <a:r>
              <a:rPr lang="en-US" altLang="ko-KR" dirty="0"/>
              <a:t>(</a:t>
            </a:r>
            <a:r>
              <a:rPr lang="en-US" altLang="ko-KR" dirty="0" err="1"/>
              <a:t>in_features</a:t>
            </a:r>
            <a:r>
              <a:rPr lang="en-US" altLang="ko-KR" dirty="0"/>
              <a:t>, N)</a:t>
            </a:r>
            <a:r>
              <a:rPr lang="ko-KR" altLang="en-US" dirty="0"/>
              <a:t>인 경우가 많음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en-US" altLang="ko-KR" dirty="0" err="1"/>
              <a:t>CrossEntropyLoss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 err="1"/>
              <a:t>nn.Softmax</a:t>
            </a:r>
            <a:r>
              <a:rPr lang="en-US" altLang="ko-KR" dirty="0"/>
              <a:t>()</a:t>
            </a:r>
            <a:r>
              <a:rPr lang="ko-KR" altLang="en-US" dirty="0"/>
              <a:t>로 끝나는 경우</a:t>
            </a:r>
            <a:r>
              <a:rPr lang="en-US" altLang="ko-KR" dirty="0"/>
              <a:t>, </a:t>
            </a:r>
            <a:r>
              <a:rPr lang="en-US" altLang="ko-KR" dirty="0" err="1"/>
              <a:t>NLLLoss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51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849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Office 테마</vt:lpstr>
      <vt:lpstr>분류</vt:lpstr>
      <vt:lpstr>목차</vt:lpstr>
      <vt:lpstr>분류 문제란?</vt:lpstr>
      <vt:lpstr>분류 문제란? – Binary Classification</vt:lpstr>
      <vt:lpstr>분류 문제란? – Binary Classification</vt:lpstr>
      <vt:lpstr>분류 문제란? – Binary Classification</vt:lpstr>
      <vt:lpstr>분류 문제란? – Multinomial Classification</vt:lpstr>
      <vt:lpstr>분류 문제란? – Multinomial Classification</vt:lpstr>
      <vt:lpstr>분류 문제란? – Multinomial Classification</vt:lpstr>
      <vt:lpstr>Titanic Dataset</vt:lpstr>
      <vt:lpstr>Titanic Dataset</vt:lpstr>
      <vt:lpstr>Titanic Dataset</vt:lpstr>
      <vt:lpstr>MNIST Dataset</vt:lpstr>
      <vt:lpstr>MNIST Dataset</vt:lpstr>
      <vt:lpstr>MNIST Dataset</vt:lpstr>
      <vt:lpstr>Titanic Dataset &amp; MNIST Dataset</vt:lpstr>
      <vt:lpstr>6장 Preview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서주원</cp:lastModifiedBy>
  <cp:revision>83</cp:revision>
  <dcterms:created xsi:type="dcterms:W3CDTF">2020-11-03T10:59:29Z</dcterms:created>
  <dcterms:modified xsi:type="dcterms:W3CDTF">2021-11-16T16:05:23Z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