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301" r:id="rId5"/>
    <p:sldId id="355" r:id="rId6"/>
    <p:sldId id="302" r:id="rId7"/>
    <p:sldId id="303" r:id="rId8"/>
    <p:sldId id="304" r:id="rId9"/>
    <p:sldId id="305" r:id="rId10"/>
    <p:sldId id="356" r:id="rId11"/>
    <p:sldId id="358" r:id="rId12"/>
    <p:sldId id="359" r:id="rId13"/>
    <p:sldId id="360" r:id="rId14"/>
    <p:sldId id="361" r:id="rId15"/>
    <p:sldId id="362" r:id="rId16"/>
    <p:sldId id="357" r:id="rId17"/>
    <p:sldId id="367" r:id="rId18"/>
    <p:sldId id="368" r:id="rId19"/>
    <p:sldId id="369" r:id="rId20"/>
    <p:sldId id="318" r:id="rId21"/>
    <p:sldId id="319" r:id="rId22"/>
    <p:sldId id="365" r:id="rId23"/>
    <p:sldId id="366" r:id="rId24"/>
    <p:sldId id="370" r:id="rId25"/>
    <p:sldId id="371" r:id="rId26"/>
    <p:sldId id="377" r:id="rId27"/>
    <p:sldId id="379" r:id="rId28"/>
    <p:sldId id="372" r:id="rId29"/>
    <p:sldId id="373" r:id="rId30"/>
    <p:sldId id="374" r:id="rId31"/>
    <p:sldId id="375" r:id="rId32"/>
    <p:sldId id="376" r:id="rId33"/>
    <p:sldId id="380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1" r:id="rId43"/>
    <p:sldId id="392" r:id="rId44"/>
    <p:sldId id="393" r:id="rId45"/>
    <p:sldId id="394" r:id="rId46"/>
    <p:sldId id="396" r:id="rId47"/>
    <p:sldId id="397" r:id="rId48"/>
    <p:sldId id="395" r:id="rId49"/>
    <p:sldId id="33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048" autoAdjust="0"/>
  </p:normalViewPr>
  <p:slideViewPr>
    <p:cSldViewPr snapToGrid="0">
      <p:cViewPr varScale="1">
        <p:scale>
          <a:sx n="48" d="100"/>
          <a:sy n="48" d="100"/>
        </p:scale>
        <p:origin x="4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" TargetMode="External"/><Relationship Id="rId2" Type="http://schemas.openxmlformats.org/officeDocument/2006/relationships/hyperlink" Target="http://codingschool.bi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위치 반환</a:t>
            </a:r>
            <a:r>
              <a:rPr lang="en-US" altLang="ko-KR" b="1" dirty="0"/>
              <a:t>(index)</a:t>
            </a:r>
          </a:p>
          <a:p>
            <a:pPr marL="457200" lvl="1" indent="0">
              <a:buNone/>
            </a:pPr>
            <a:r>
              <a:rPr lang="en-US" altLang="ko-KR" sz="2600" dirty="0"/>
              <a:t>index(x) </a:t>
            </a:r>
            <a:r>
              <a:rPr lang="ko-KR" altLang="en-US" dirty="0"/>
              <a:t>함수는 리스트에 </a:t>
            </a:r>
            <a:r>
              <a:rPr lang="en-US" altLang="ko-KR" dirty="0"/>
              <a:t>x </a:t>
            </a:r>
            <a:r>
              <a:rPr lang="ko-KR" altLang="en-US" sz="2600" dirty="0"/>
              <a:t>값이 있으면 </a:t>
            </a:r>
            <a:r>
              <a:rPr lang="en-US" altLang="ko-KR" sz="2600" dirty="0"/>
              <a:t>x</a:t>
            </a:r>
            <a:r>
              <a:rPr lang="ko-KR" altLang="en-US" sz="2600" dirty="0"/>
              <a:t>의 위치 값을 돌려준다</a:t>
            </a:r>
            <a:r>
              <a:rPr lang="en-US" altLang="ko-KR" sz="2600" dirty="0"/>
              <a:t>.</a:t>
            </a:r>
            <a:r>
              <a:rPr lang="pt-BR" altLang="ko-KR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sz="2800" dirty="0"/>
              <a:t>a = [1, 2, 3, 4] 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 err="1"/>
              <a:t>a.index</a:t>
            </a:r>
            <a:r>
              <a:rPr lang="en-US" altLang="ko-KR" dirty="0"/>
              <a:t>(3) 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b="1" dirty="0"/>
              <a:t>리스트에 요소 삽입</a:t>
            </a:r>
            <a:r>
              <a:rPr lang="en-US" altLang="ko-KR" b="1" dirty="0"/>
              <a:t>(insert)</a:t>
            </a:r>
          </a:p>
          <a:p>
            <a:pPr marL="457200" lvl="1" indent="0">
              <a:buNone/>
            </a:pPr>
            <a:r>
              <a:rPr lang="en-US" altLang="ko-KR" dirty="0"/>
              <a:t>insert(a, b)</a:t>
            </a:r>
            <a:r>
              <a:rPr lang="ko-KR" altLang="en-US" dirty="0"/>
              <a:t>는 리스트의 </a:t>
            </a:r>
            <a:r>
              <a:rPr lang="en-US" altLang="ko-KR" dirty="0"/>
              <a:t>a</a:t>
            </a:r>
            <a:r>
              <a:rPr lang="ko-KR" altLang="en-US" dirty="0"/>
              <a:t>번째 위치에 </a:t>
            </a:r>
            <a:r>
              <a:rPr lang="en-US" altLang="ko-KR" dirty="0"/>
              <a:t>b</a:t>
            </a:r>
            <a:r>
              <a:rPr lang="ko-KR" altLang="en-US" dirty="0"/>
              <a:t>를 삽입하는 함수이다</a:t>
            </a:r>
            <a:r>
              <a:rPr lang="en-US" altLang="ko-KR" dirty="0"/>
              <a:t>.</a:t>
            </a:r>
            <a:r>
              <a:rPr lang="en-US" altLang="ko-KR" b="1" dirty="0"/>
              <a:t>	</a:t>
            </a:r>
            <a:r>
              <a:rPr lang="en-US" altLang="ko-KR" sz="3000" dirty="0"/>
              <a:t> 	</a:t>
            </a:r>
            <a:r>
              <a:rPr lang="en-US" altLang="ko-KR" sz="2800" dirty="0" err="1"/>
              <a:t>a.insert</a:t>
            </a:r>
            <a:r>
              <a:rPr lang="en-US" altLang="ko-KR" sz="2800" dirty="0"/>
              <a:t>(0, 4)	</a:t>
            </a:r>
          </a:p>
          <a:p>
            <a:pPr marL="457200" lvl="1" indent="0">
              <a:buNone/>
            </a:pPr>
            <a:r>
              <a:rPr lang="en-US" altLang="ko-KR" sz="2800" dirty="0"/>
              <a:t>	a </a:t>
            </a:r>
            <a:r>
              <a:rPr lang="ko-KR" altLang="en-US" sz="2800" dirty="0"/>
              <a:t>는 </a:t>
            </a:r>
            <a:r>
              <a:rPr lang="en-US" altLang="ko-KR" sz="2800" dirty="0"/>
              <a:t>[ 4, 1, 2, 3 ]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57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000" b="1" dirty="0"/>
              <a:t>리스트 요소 제거</a:t>
            </a:r>
            <a:r>
              <a:rPr lang="en-US" altLang="ko-KR" sz="3000" b="1" dirty="0"/>
              <a:t>(remove)</a:t>
            </a:r>
          </a:p>
          <a:p>
            <a:pPr marL="457200" lvl="1" indent="0">
              <a:buNone/>
            </a:pPr>
            <a:r>
              <a:rPr lang="en-US" altLang="ko-KR" sz="2600" dirty="0"/>
              <a:t>remove(x)</a:t>
            </a:r>
            <a:r>
              <a:rPr lang="ko-KR" altLang="en-US" sz="2600" dirty="0"/>
              <a:t>는 리스트에서 첫 번째로 나오는 </a:t>
            </a:r>
            <a:r>
              <a:rPr lang="en-US" altLang="ko-KR" sz="2600" dirty="0"/>
              <a:t>x</a:t>
            </a:r>
            <a:r>
              <a:rPr lang="ko-KR" altLang="en-US" sz="2600" dirty="0"/>
              <a:t>를 삭제하는 함수이다</a:t>
            </a:r>
            <a:r>
              <a:rPr lang="en-US" altLang="ko-KR" sz="2600" dirty="0"/>
              <a:t>.</a:t>
            </a:r>
            <a:endParaRPr lang="pt-BR" altLang="ko-KR" dirty="0"/>
          </a:p>
          <a:p>
            <a:pPr marL="457200" lvl="1" indent="0">
              <a:buNone/>
            </a:pPr>
            <a:r>
              <a:rPr lang="pt-BR" altLang="ko-KR" sz="3000" dirty="0"/>
              <a:t>	a = [1, 2, 3, 4] </a:t>
            </a:r>
          </a:p>
          <a:p>
            <a:pPr marL="457200" lvl="1" indent="0">
              <a:buNone/>
            </a:pPr>
            <a:r>
              <a:rPr lang="pt-BR" altLang="ko-KR" sz="3000" dirty="0"/>
              <a:t>	a.remove(3)</a:t>
            </a:r>
          </a:p>
          <a:p>
            <a:pPr marL="0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/>
              <a:t>a </a:t>
            </a:r>
            <a:r>
              <a:rPr lang="ko-KR" altLang="en-US" sz="3000" dirty="0"/>
              <a:t>는 </a:t>
            </a:r>
            <a:r>
              <a:rPr lang="en-US" altLang="ko-KR" sz="3000" dirty="0"/>
              <a:t>[ 1, 2, 4 ]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sz="3000" b="1" dirty="0"/>
              <a:t>리스트 요소 끄집어내기</a:t>
            </a:r>
            <a:r>
              <a:rPr lang="en-US" altLang="ko-KR" sz="3000" b="1" dirty="0"/>
              <a:t>(pop)</a:t>
            </a:r>
          </a:p>
          <a:p>
            <a:pPr marL="457200" lvl="1" indent="0">
              <a:buNone/>
            </a:pPr>
            <a:r>
              <a:rPr lang="en-US" altLang="ko-KR" sz="2600" dirty="0"/>
              <a:t>pop()</a:t>
            </a:r>
            <a:r>
              <a:rPr lang="ko-KR" altLang="en-US" sz="2600" dirty="0"/>
              <a:t>은 리스트의 맨 마지막 요소를 돌려주고 그 요소는 삭제한다</a:t>
            </a:r>
            <a:r>
              <a:rPr lang="en-US" altLang="ko-KR" sz="2600" dirty="0"/>
              <a:t>. 	</a:t>
            </a:r>
            <a:r>
              <a:rPr lang="en-US" altLang="ko-KR" sz="3000" dirty="0" err="1"/>
              <a:t>a.pop</a:t>
            </a:r>
            <a:r>
              <a:rPr lang="en-US" altLang="ko-KR" sz="3000" dirty="0"/>
              <a:t>()	</a:t>
            </a:r>
            <a:r>
              <a:rPr lang="ko-KR" altLang="en-US" sz="3000" dirty="0"/>
              <a:t>은 </a:t>
            </a:r>
            <a:r>
              <a:rPr lang="en-US" altLang="ko-KR" sz="3000" dirty="0"/>
              <a:t>4</a:t>
            </a:r>
          </a:p>
          <a:p>
            <a:pPr marL="457200" lvl="1" indent="0">
              <a:buNone/>
            </a:pPr>
            <a:r>
              <a:rPr lang="en-US" altLang="ko-KR" sz="3000" dirty="0"/>
              <a:t>	a </a:t>
            </a:r>
            <a:r>
              <a:rPr lang="ko-KR" altLang="en-US" sz="3000" dirty="0"/>
              <a:t>는 </a:t>
            </a:r>
            <a:r>
              <a:rPr lang="en-US" altLang="ko-KR" sz="3000" dirty="0"/>
              <a:t>[ 1, 2 ]</a:t>
            </a:r>
          </a:p>
          <a:p>
            <a:pPr marL="457200" lvl="1" indent="0">
              <a:buNone/>
            </a:pPr>
            <a:r>
              <a:rPr lang="en-US" altLang="ko-KR" sz="2600" dirty="0"/>
              <a:t>pop(x)</a:t>
            </a:r>
            <a:r>
              <a:rPr lang="ko-KR" altLang="en-US" sz="2600" dirty="0"/>
              <a:t>는 리스트의 </a:t>
            </a:r>
            <a:r>
              <a:rPr lang="en-US" altLang="ko-KR" sz="2600" dirty="0"/>
              <a:t>x</a:t>
            </a:r>
            <a:r>
              <a:rPr lang="ko-KR" altLang="en-US" sz="2600" dirty="0"/>
              <a:t>번째 요소를 돌려주고 그 요소는 삭제한다</a:t>
            </a:r>
            <a:r>
              <a:rPr lang="en-US" altLang="ko-KR" sz="2600" dirty="0"/>
              <a:t>.</a:t>
            </a:r>
            <a:br>
              <a:rPr lang="en-US" altLang="ko-KR" sz="2600" dirty="0"/>
            </a:br>
            <a:endParaRPr lang="en-US" altLang="ko-KR" sz="26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8529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115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리스트에 포함된 요소 </a:t>
            </a:r>
            <a:r>
              <a:rPr lang="en-US" altLang="ko-KR" b="1" dirty="0"/>
              <a:t>x</a:t>
            </a:r>
            <a:r>
              <a:rPr lang="ko-KR" altLang="en-US" b="1" dirty="0"/>
              <a:t>의 개수 세기</a:t>
            </a:r>
            <a:r>
              <a:rPr lang="en-US" altLang="ko-KR" b="1" dirty="0"/>
              <a:t>(count)</a:t>
            </a:r>
          </a:p>
          <a:p>
            <a:pPr marL="457200" lvl="1" indent="0">
              <a:buNone/>
            </a:pPr>
            <a:r>
              <a:rPr lang="en-US" altLang="ko-KR" dirty="0"/>
              <a:t>count(x)</a:t>
            </a:r>
            <a:r>
              <a:rPr lang="ko-KR" altLang="en-US" dirty="0"/>
              <a:t>는 리스트 안에 </a:t>
            </a:r>
            <a:r>
              <a:rPr lang="en-US" altLang="ko-KR" dirty="0"/>
              <a:t>x</a:t>
            </a:r>
            <a:r>
              <a:rPr lang="ko-KR" altLang="en-US" dirty="0"/>
              <a:t>가 몇 개 있는지 조사하여 그 개수를 돌려주는 함수이다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sz="2800" dirty="0"/>
              <a:t>a = [1, 2, 3, 1] 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 err="1"/>
              <a:t>a.count</a:t>
            </a:r>
            <a:r>
              <a:rPr lang="en-US" altLang="ko-KR" sz="2800" dirty="0"/>
              <a:t>(1) </a:t>
            </a:r>
            <a:r>
              <a:rPr lang="ko-KR" altLang="en-US" sz="2800" dirty="0"/>
              <a:t>는 </a:t>
            </a:r>
            <a:r>
              <a:rPr lang="en-US" altLang="ko-KR" sz="2800" dirty="0"/>
              <a:t>2</a:t>
            </a:r>
            <a:endParaRPr lang="pt-BR" altLang="ko-KR" dirty="0"/>
          </a:p>
          <a:p>
            <a:r>
              <a:rPr lang="ko-KR" altLang="en-US" b="1" dirty="0"/>
              <a:t>리스트 확장</a:t>
            </a:r>
            <a:r>
              <a:rPr lang="en-US" altLang="ko-KR" b="1" dirty="0"/>
              <a:t>(extend)</a:t>
            </a:r>
          </a:p>
          <a:p>
            <a:pPr marL="457200" lvl="1" indent="0">
              <a:buNone/>
            </a:pPr>
            <a:r>
              <a:rPr lang="en-US" altLang="ko-KR" dirty="0"/>
              <a:t>extend(x)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에는 리스트만 올 수 있으며 원래의 </a:t>
            </a:r>
            <a:r>
              <a:rPr lang="en-US" altLang="ko-KR" dirty="0"/>
              <a:t>a </a:t>
            </a:r>
            <a:r>
              <a:rPr lang="ko-KR" altLang="en-US" dirty="0"/>
              <a:t>리스트에 </a:t>
            </a:r>
            <a:r>
              <a:rPr lang="en-US" altLang="ko-KR" dirty="0"/>
              <a:t>x </a:t>
            </a:r>
            <a:r>
              <a:rPr lang="ko-KR" altLang="en-US" dirty="0"/>
              <a:t>리스트를 더하게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2200" dirty="0"/>
              <a:t> 	</a:t>
            </a:r>
            <a:r>
              <a:rPr lang="en-US" altLang="ko-KR" sz="2800" dirty="0" err="1"/>
              <a:t>a.extend</a:t>
            </a:r>
            <a:r>
              <a:rPr lang="en-US" altLang="ko-KR" sz="2800" dirty="0"/>
              <a:t>([4,5])	</a:t>
            </a:r>
          </a:p>
          <a:p>
            <a:pPr marL="457200" lvl="1" indent="0">
              <a:buNone/>
            </a:pPr>
            <a:r>
              <a:rPr lang="en-US" altLang="ko-KR" sz="2800" dirty="0"/>
              <a:t>	a </a:t>
            </a:r>
            <a:r>
              <a:rPr lang="ko-KR" altLang="en-US" sz="2800" dirty="0"/>
              <a:t>는 </a:t>
            </a:r>
            <a:r>
              <a:rPr lang="en-US" altLang="ko-KR" sz="2800" dirty="0"/>
              <a:t>[</a:t>
            </a:r>
            <a:r>
              <a:rPr lang="pt-BR" altLang="ko-KR" sz="2800" dirty="0"/>
              <a:t>1, 2, 3, 1, 4, 5</a:t>
            </a:r>
            <a:r>
              <a:rPr lang="en-US" altLang="ko-KR" sz="2800" dirty="0"/>
              <a:t>]</a:t>
            </a:r>
          </a:p>
          <a:p>
            <a:pPr marL="457200" lvl="1" indent="0">
              <a:buNone/>
            </a:pPr>
            <a:r>
              <a:rPr lang="en-US" altLang="ko-KR" dirty="0" err="1"/>
              <a:t>a.extend</a:t>
            </a:r>
            <a:r>
              <a:rPr lang="en-US" altLang="ko-KR" dirty="0"/>
              <a:t>([4, 5])</a:t>
            </a:r>
            <a:r>
              <a:rPr lang="ko-KR" altLang="en-US" dirty="0"/>
              <a:t>는 </a:t>
            </a:r>
            <a:r>
              <a:rPr lang="en-US" altLang="ko-KR" dirty="0"/>
              <a:t>a += [4, 5]</a:t>
            </a:r>
            <a:r>
              <a:rPr lang="ko-KR" altLang="en-US" dirty="0"/>
              <a:t>와 동일하다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520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</a:p>
          <a:p>
            <a:pPr marL="0" indent="0">
              <a:buNone/>
            </a:pPr>
            <a:r>
              <a:rPr lang="en-US" altLang="ko-KR" dirty="0"/>
              <a:t>['a', 'b', 'c', 'd', 'e']</a:t>
            </a:r>
          </a:p>
          <a:p>
            <a:pPr marL="0" indent="0">
              <a:buNone/>
            </a:pPr>
            <a:r>
              <a:rPr lang="en-US" altLang="ko-KR" dirty="0"/>
              <a:t>[7, 6, 4, 5, 2, 1, 3] 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6B089C-47BB-4BA2-9717-A54E92F1D1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7275" y="1690687"/>
            <a:ext cx="4743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7390" y="1825625"/>
            <a:ext cx="439640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['e', 'a', 'c', 'b', 'd']</a:t>
            </a:r>
          </a:p>
          <a:p>
            <a:pPr marL="0" indent="0">
              <a:buNone/>
            </a:pPr>
            <a:r>
              <a:rPr lang="en-US" altLang="ko-KR" dirty="0"/>
              <a:t>[3, 8, 1, 2, 5, 4, 6]</a:t>
            </a:r>
          </a:p>
          <a:p>
            <a:pPr marL="0" indent="0">
              <a:buNone/>
            </a:pPr>
            <a:r>
              <a:rPr lang="ko-KR" altLang="en-US" dirty="0"/>
              <a:t>제거 후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</a:p>
          <a:p>
            <a:pPr marL="0" indent="0">
              <a:buNone/>
            </a:pPr>
            <a:r>
              <a:rPr lang="en-US" altLang="ko-KR" dirty="0"/>
              <a:t>['e', 'c', 'b', 'd']</a:t>
            </a:r>
          </a:p>
          <a:p>
            <a:pPr marL="0" indent="0">
              <a:buNone/>
            </a:pPr>
            <a:r>
              <a:rPr lang="en-US" altLang="ko-KR" dirty="0"/>
              <a:t>[3, 8, 1, 2, 5, 6]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F2DA3B2-48F7-4394-AF89-AEFFA8333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11919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7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['e', 'a', 'c', 'b', 'd', 'z', 'y', 'x']</a:t>
            </a:r>
          </a:p>
          <a:p>
            <a:pPr marL="0" indent="0">
              <a:buNone/>
            </a:pPr>
            <a:r>
              <a:rPr lang="en-US" altLang="ko-KR" sz="2400" dirty="0"/>
              <a:t>['e', 'a', 'c', 'b', 'd', 'z', 'y', 'x', ['z', 'y', 'x']]</a:t>
            </a:r>
            <a:endParaRPr lang="ko-KR" altLang="en-US" sz="2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92D769C-D95D-4795-9837-0ECC9100BE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26E-BA6E-495F-8D34-141B792A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5309435-5784-4DDF-A9AC-20972DBD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62484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10</a:t>
            </a:r>
          </a:p>
          <a:p>
            <a:pPr marL="0" indent="0">
              <a:buNone/>
            </a:pPr>
            <a:r>
              <a:rPr lang="en-US" altLang="ko-KR" sz="2400" dirty="0"/>
              <a:t>20</a:t>
            </a:r>
          </a:p>
          <a:p>
            <a:pPr marL="0" indent="0">
              <a:buNone/>
            </a:pPr>
            <a:r>
              <a:rPr lang="en-US" altLang="ko-KR" sz="2400" dirty="0"/>
              <a:t>30</a:t>
            </a:r>
          </a:p>
          <a:p>
            <a:pPr marL="0" indent="0">
              <a:buNone/>
            </a:pPr>
            <a:r>
              <a:rPr lang="en-US" altLang="ko-KR" sz="2400" dirty="0"/>
              <a:t>40</a:t>
            </a:r>
          </a:p>
          <a:p>
            <a:pPr marL="0" indent="0">
              <a:buNone/>
            </a:pPr>
            <a:r>
              <a:rPr lang="en-US" altLang="ko-KR" sz="2400" dirty="0"/>
              <a:t>50</a:t>
            </a:r>
          </a:p>
          <a:p>
            <a:pPr marL="0" indent="0">
              <a:buNone/>
            </a:pPr>
            <a:r>
              <a:rPr lang="en-US" altLang="ko-KR" sz="2400" dirty="0"/>
              <a:t>60</a:t>
            </a:r>
          </a:p>
          <a:p>
            <a:pPr marL="0" indent="0">
              <a:buNone/>
            </a:pPr>
            <a:r>
              <a:rPr lang="en-US" altLang="ko-KR" sz="2400" dirty="0"/>
              <a:t>70</a:t>
            </a:r>
          </a:p>
          <a:p>
            <a:pPr marL="0" indent="0">
              <a:buNone/>
            </a:pPr>
            <a:r>
              <a:rPr lang="en-US" altLang="ko-KR" sz="2400" dirty="0"/>
              <a:t>80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A9D6CA-631A-4C25-837C-6828148601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['Life', 'is', 'too', 'short’]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b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dirty="0">
                <a:solidFill>
                  <a:srgbClr val="000000"/>
                </a:solidFill>
                <a:latin typeface="Open Sans"/>
              </a:rPr>
              <a:t>[1,2,3,4] 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Life is too short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['Life', 'is', 'too', 'short', [1, 2, 3, 4]]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['Life', 'is', 'too', 'short']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리스트를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Life is too short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문자열로 만들어 출력해 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또한 리스트 안에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[1,2,3,4]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리스트를 끝에 </a:t>
            </a:r>
            <a:r>
              <a:rPr lang="ko-KR" altLang="en-US" sz="2000" b="1" dirty="0">
                <a:solidFill>
                  <a:srgbClr val="FF0000"/>
                </a:solidFill>
                <a:latin typeface="Open Sans"/>
              </a:rPr>
              <a:t>삽입하고 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 리스트를 출력해보자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682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7EAEBC7-5062-421D-9CA9-1A576A0B2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4" y="2068961"/>
            <a:ext cx="6362700" cy="407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5CEF-EB7E-4E07-BA5B-2F5A3D0F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97F50-40E7-4E39-B8DB-F0360353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은 몇 가지 점을 제외하곤 리스트와 거의 비슷하며 리스트와 다른 점은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리스트는 </a:t>
            </a:r>
            <a:r>
              <a:rPr lang="en-US" altLang="ko-KR" dirty="0"/>
              <a:t>[ ]</a:t>
            </a:r>
            <a:r>
              <a:rPr lang="ko-KR" altLang="en-US" dirty="0"/>
              <a:t>으로 둘러싸지만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( )</a:t>
            </a:r>
            <a:r>
              <a:rPr lang="ko-KR" altLang="en-US" dirty="0"/>
              <a:t>으로 둘러싼다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t1 = ( 1, 2, 3 )</a:t>
            </a:r>
          </a:p>
          <a:p>
            <a:r>
              <a:rPr lang="ko-KR" altLang="en-US" dirty="0"/>
              <a:t>리스트는 그 값의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수정이 가능하지만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그 값을 바꿀 수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1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CB150-8EC5-4593-8616-93CC8BB4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42F9-7009-4A68-AA2A-889216A2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38978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리스트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 연산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리스트 관련 함수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튜플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튜플이란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딕셔너리란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딕셔너리</a:t>
            </a:r>
            <a:r>
              <a:rPr lang="ko-KR" altLang="en-US" dirty="0"/>
              <a:t> 관련 함수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BD9B4B2-EB20-4A35-AF04-6AF25E2F049E}"/>
              </a:ext>
            </a:extLst>
          </p:cNvPr>
          <p:cNvSpPr txBox="1">
            <a:spLocks/>
          </p:cNvSpPr>
          <p:nvPr/>
        </p:nvSpPr>
        <p:spPr>
          <a:xfrm>
            <a:off x="6964019" y="1690688"/>
            <a:ext cx="43897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4"/>
            </a:pPr>
            <a:r>
              <a:rPr lang="ko-KR" altLang="en-US" dirty="0"/>
              <a:t>집합</a:t>
            </a:r>
            <a:r>
              <a:rPr lang="en-US" altLang="ko-KR" dirty="0"/>
              <a:t>(Set)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집합의 특징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집합 연산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집합 관련 함수들</a:t>
            </a: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54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E0B2-7F5B-4052-A880-A61456FF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인덱싱 </a:t>
            </a:r>
            <a:r>
              <a:rPr lang="en-US" altLang="ko-KR" dirty="0"/>
              <a:t>&amp;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54FF0-6286-4757-B659-12D33292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값을 변화시킬 수 없다는 점만 제외하면 리스트와 완전히 동일하다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t1 = (1, 2, 'a', 'b’)</a:t>
            </a:r>
          </a:p>
          <a:p>
            <a:pPr marL="457200" lvl="1" indent="0">
              <a:buNone/>
            </a:pPr>
            <a:r>
              <a:rPr lang="en-US" altLang="ko-KR" dirty="0"/>
              <a:t>		t1[0]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이고 </a:t>
            </a:r>
            <a:r>
              <a:rPr lang="en-US" altLang="ko-KR" dirty="0"/>
              <a:t>t1[-1] </a:t>
            </a:r>
            <a:r>
              <a:rPr lang="ko-KR" altLang="en-US" dirty="0"/>
              <a:t>은 </a:t>
            </a:r>
            <a:r>
              <a:rPr lang="en-US" altLang="ko-KR" dirty="0"/>
              <a:t>‘b’ </a:t>
            </a:r>
            <a:r>
              <a:rPr lang="ko-KR" altLang="en-US" dirty="0"/>
              <a:t>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  <a:p>
            <a:pPr marL="457200" lvl="1" indent="0">
              <a:buNone/>
            </a:pPr>
            <a:r>
              <a:rPr lang="en-US" altLang="ko-KR" dirty="0"/>
              <a:t>		t1[1:] </a:t>
            </a:r>
            <a:r>
              <a:rPr lang="ko-KR" altLang="en-US" dirty="0"/>
              <a:t>은 </a:t>
            </a:r>
            <a:r>
              <a:rPr lang="en-US" altLang="ko-KR" dirty="0"/>
              <a:t>(2, 'a', 'b’)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2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A984C-59C3-459D-B5B5-5E741AE2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연산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779BFFE-B6E7-4F8C-BCC5-13FE0E59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튜플</a:t>
            </a:r>
            <a:r>
              <a:rPr lang="ko-KR" altLang="en-US" b="1" dirty="0"/>
              <a:t> 더하기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pt-BR" altLang="ko-KR" dirty="0"/>
              <a:t>t1 = (1, 2, 'a', 'b’)	</a:t>
            </a:r>
          </a:p>
          <a:p>
            <a:pPr marL="457200" lvl="1" indent="0">
              <a:buNone/>
            </a:pPr>
            <a:r>
              <a:rPr lang="pt-BR" altLang="ko-KR" dirty="0"/>
              <a:t>	</a:t>
            </a:r>
            <a:r>
              <a:rPr lang="en-US" altLang="ko-KR" dirty="0"/>
              <a:t>t1 + ( 3, 4) </a:t>
            </a:r>
            <a:r>
              <a:rPr lang="ko-KR" altLang="en-US" dirty="0"/>
              <a:t>는 </a:t>
            </a:r>
            <a:r>
              <a:rPr lang="en-US" altLang="ko-KR" dirty="0"/>
              <a:t>(1, 2, 'a', 'b', 3, 4)</a:t>
            </a:r>
          </a:p>
          <a:p>
            <a:pPr marL="457200" lvl="1" indent="0">
              <a:buNone/>
            </a:pPr>
            <a:endParaRPr lang="pt-BR" altLang="ko-KR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곱하기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t2 = (3, 4) 		</a:t>
            </a:r>
          </a:p>
          <a:p>
            <a:pPr marL="457200" lvl="1" indent="0">
              <a:buNone/>
            </a:pPr>
            <a:r>
              <a:rPr lang="en-US" altLang="ko-KR" dirty="0"/>
              <a:t>	t2 * 3 </a:t>
            </a:r>
            <a:r>
              <a:rPr lang="ko-KR" altLang="en-US" dirty="0"/>
              <a:t>은 </a:t>
            </a:r>
            <a:r>
              <a:rPr lang="en-US" altLang="ko-KR" dirty="0"/>
              <a:t>(3, 4, 3, 4, 3, 4)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 err="1"/>
              <a:t>튜플</a:t>
            </a:r>
            <a:r>
              <a:rPr lang="ko-KR" altLang="en-US" b="1" dirty="0"/>
              <a:t> 길이 구하기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(t1) 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958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E085-0DD5-465D-9B1D-7391C35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5686-E1AE-4ACA-829C-052FC786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튜플에</a:t>
            </a:r>
            <a:r>
              <a:rPr lang="ko-KR" altLang="en-US" dirty="0"/>
              <a:t> 대한 설명으로 바르지 않은 것은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① </a:t>
            </a:r>
            <a:r>
              <a:rPr lang="ko-KR" altLang="en-US" sz="2400" dirty="0"/>
              <a:t>원소의 값을 읽기만 할 수 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② </a:t>
            </a:r>
            <a:r>
              <a:rPr lang="ko-KR" altLang="en-US" sz="2400" dirty="0"/>
              <a:t>리스트와 유사하다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③ </a:t>
            </a:r>
            <a:r>
              <a:rPr lang="ko-KR" altLang="en-US" sz="2400" dirty="0"/>
              <a:t>각 원소를 소괄호</a:t>
            </a:r>
            <a:r>
              <a:rPr lang="en-US" altLang="ko-KR" sz="2400" dirty="0"/>
              <a:t>( )</a:t>
            </a:r>
            <a:r>
              <a:rPr lang="ko-KR" altLang="en-US" sz="2400" dirty="0"/>
              <a:t>로 감싼다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④ </a:t>
            </a:r>
            <a:r>
              <a:rPr lang="ko-KR" altLang="en-US" sz="2400" dirty="0" err="1"/>
              <a:t>튜플에서는</a:t>
            </a:r>
            <a:r>
              <a:rPr lang="ko-KR" altLang="en-US" sz="2400" dirty="0"/>
              <a:t> 원소의 값을 변경할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A169F-8431-41A1-8B0B-A833331BFF38}"/>
              </a:ext>
            </a:extLst>
          </p:cNvPr>
          <p:cNvSpPr/>
          <p:nvPr/>
        </p:nvSpPr>
        <p:spPr>
          <a:xfrm>
            <a:off x="662608" y="5317435"/>
            <a:ext cx="7427844" cy="85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( 1, 2, 3 )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(1, 2, 3, 4)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(1,2,3) </a:t>
            </a:r>
            <a:r>
              <a:rPr lang="ko-KR" altLang="en-US" sz="2000" dirty="0" err="1">
                <a:solidFill>
                  <a:srgbClr val="000000"/>
                </a:solidFill>
                <a:latin typeface="Open Sans"/>
              </a:rPr>
              <a:t>튜플에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 값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를 추가하여 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(1,2,3,4)</a:t>
            </a:r>
            <a:r>
              <a:rPr lang="ko-KR" altLang="en-US" sz="2000" dirty="0">
                <a:solidFill>
                  <a:srgbClr val="000000"/>
                </a:solidFill>
                <a:latin typeface="Open Sans"/>
              </a:rPr>
              <a:t>를 만들어 출력해 보자</a:t>
            </a:r>
            <a:r>
              <a:rPr lang="en-US" altLang="ko-KR" sz="20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9633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EF668FFE-3C18-455A-8391-6DCAB56B8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053"/>
            <a:ext cx="6096000" cy="25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0E064-DB6F-4CD0-AE9F-2CBC32E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50047-A123-443D-B7FE-07F18F0E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인덱스를 의미하는 </a:t>
            </a:r>
            <a:r>
              <a:rPr lang="en-US" altLang="ko-KR" dirty="0"/>
              <a:t>'</a:t>
            </a:r>
            <a:r>
              <a:rPr lang="ko-KR" altLang="en-US" dirty="0"/>
              <a:t>키</a:t>
            </a:r>
            <a:r>
              <a:rPr lang="en-US" altLang="ko-KR" dirty="0"/>
              <a:t>'</a:t>
            </a:r>
            <a:r>
              <a:rPr lang="ko-KR" altLang="en-US" dirty="0"/>
              <a:t>와 자료의 내용인 </a:t>
            </a:r>
            <a:r>
              <a:rPr lang="en-US" altLang="ko-KR" dirty="0"/>
              <a:t>' </a:t>
            </a:r>
            <a:r>
              <a:rPr lang="ko-KR" altLang="en-US" dirty="0"/>
              <a:t>값</a:t>
            </a:r>
            <a:r>
              <a:rPr lang="en-US" altLang="ko-KR" dirty="0"/>
              <a:t>'</a:t>
            </a:r>
            <a:r>
              <a:rPr lang="ko-KR" altLang="en-US" dirty="0"/>
              <a:t>을 이용하여 자료를 관리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  <a:r>
              <a:rPr lang="en-US" altLang="ko-KR" dirty="0"/>
              <a:t>	</a:t>
            </a:r>
            <a:r>
              <a:rPr lang="en-US" altLang="ko-KR" sz="2400" dirty="0"/>
              <a:t>score = {'kor':90, 'eng':89, 'math':95}</a:t>
            </a:r>
          </a:p>
          <a:p>
            <a:pPr marL="0" indent="0">
              <a:buNone/>
            </a:pPr>
            <a:r>
              <a:rPr lang="en-US" altLang="ko-KR" sz="2400" dirty="0"/>
              <a:t>	member = {'name':'</a:t>
            </a:r>
            <a:r>
              <a:rPr lang="ko-KR" altLang="en-US" sz="2400" dirty="0"/>
              <a:t>홍길동</a:t>
            </a:r>
            <a:r>
              <a:rPr lang="en-US" altLang="ko-KR" sz="2400" dirty="0"/>
              <a:t>', 'age':18, 'phone':'01037873146’}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 err="1"/>
              <a:t>딕셔너리는</a:t>
            </a:r>
            <a:r>
              <a:rPr lang="ko-KR" altLang="en-US" dirty="0"/>
              <a:t> 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순차적으로</a:t>
            </a:r>
            <a:r>
              <a:rPr lang="en-US" altLang="ko-KR" dirty="0"/>
              <a:t>(sequential) </a:t>
            </a:r>
            <a:r>
              <a:rPr lang="ko-KR" altLang="en-US" dirty="0"/>
              <a:t>해당 </a:t>
            </a:r>
            <a:r>
              <a:rPr lang="ko-KR" altLang="en-US" dirty="0" err="1"/>
              <a:t>요솟값을</a:t>
            </a:r>
            <a:r>
              <a:rPr lang="ko-KR" altLang="en-US" dirty="0"/>
              <a:t> 구하지 않고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/>
              <a:t>를 통해 </a:t>
            </a:r>
            <a:r>
              <a:rPr lang="en-US" altLang="ko-KR" dirty="0">
                <a:solidFill>
                  <a:srgbClr val="FF0000"/>
                </a:solidFill>
              </a:rPr>
              <a:t>Value</a:t>
            </a:r>
            <a:r>
              <a:rPr lang="ko-KR" altLang="en-US" dirty="0"/>
              <a:t>를 얻는다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인덱싱으로 값을 구하지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	{Key1:Value1, Key2:Value2, Key3:Value3, ...}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50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쌍 추가</a:t>
            </a:r>
            <a:r>
              <a:rPr lang="en-US" altLang="ko-KR" dirty="0"/>
              <a:t>, </a:t>
            </a:r>
            <a:r>
              <a:rPr lang="ko-KR" altLang="en-US" dirty="0"/>
              <a:t>삭제하기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D10195-C55F-4E47-BD0C-13B7C5277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{'a': [1, 2, 3], 1: 'hi', 2: 'bye', 'name': 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'}</a:t>
            </a:r>
          </a:p>
          <a:p>
            <a:pPr marL="0" indent="0">
              <a:buNone/>
            </a:pPr>
            <a:r>
              <a:rPr lang="en-US" altLang="ko-KR" sz="2400" dirty="0"/>
              <a:t>{1: 'hi', 2: 'bye', 'name': 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382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4D10-161A-4029-9F7A-95152C6A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사용해 </a:t>
            </a:r>
            <a:r>
              <a:rPr lang="en-US" altLang="ko-KR" dirty="0"/>
              <a:t>Value </a:t>
            </a:r>
            <a:r>
              <a:rPr lang="ko-KR" altLang="en-US" dirty="0"/>
              <a:t>얻기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A2CC7C-B8B3-43DF-8534-3C588A65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Key</a:t>
            </a:r>
            <a:r>
              <a:rPr lang="ko-KR" altLang="en-US" b="1" dirty="0"/>
              <a:t>를 사용해서 </a:t>
            </a:r>
            <a:r>
              <a:rPr lang="en-US" altLang="ko-KR" b="1" dirty="0"/>
              <a:t>Value</a:t>
            </a:r>
            <a:r>
              <a:rPr lang="ko-KR" altLang="en-US" b="1" dirty="0"/>
              <a:t>를 구하는 방법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	grade = {'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': 10, '</a:t>
            </a:r>
            <a:r>
              <a:rPr lang="en-US" altLang="ko-KR" sz="2400" dirty="0" err="1"/>
              <a:t>julliet</a:t>
            </a:r>
            <a:r>
              <a:rPr lang="en-US" altLang="ko-KR" sz="2400" dirty="0"/>
              <a:t>': 99, 1:'a', 2:'b’}</a:t>
            </a:r>
          </a:p>
          <a:p>
            <a:pPr marL="0" indent="0">
              <a:buNone/>
            </a:pPr>
            <a:r>
              <a:rPr lang="en-US" altLang="ko-KR" sz="2400" dirty="0"/>
              <a:t>	grade['</a:t>
            </a:r>
            <a:r>
              <a:rPr lang="en-US" altLang="ko-KR" sz="2400" dirty="0" err="1"/>
              <a:t>pey</a:t>
            </a:r>
            <a:r>
              <a:rPr lang="en-US" altLang="ko-KR" sz="2400" dirty="0"/>
              <a:t>’] </a:t>
            </a:r>
            <a:r>
              <a:rPr lang="ko-KR" altLang="en-US" sz="2400" dirty="0"/>
              <a:t>는 </a:t>
            </a:r>
            <a:r>
              <a:rPr lang="en-US" altLang="ko-KR" sz="2400" dirty="0"/>
              <a:t>10</a:t>
            </a:r>
          </a:p>
          <a:p>
            <a:pPr marL="0" indent="0">
              <a:buNone/>
            </a:pPr>
            <a:r>
              <a:rPr lang="en-US" altLang="ko-KR" sz="2400" dirty="0"/>
              <a:t>	grade[1] </a:t>
            </a:r>
            <a:r>
              <a:rPr lang="ko-KR" altLang="en-US" sz="2400" dirty="0"/>
              <a:t>은</a:t>
            </a:r>
            <a:r>
              <a:rPr lang="en-US" altLang="ko-KR" sz="2400" dirty="0"/>
              <a:t> ‘a’</a:t>
            </a:r>
          </a:p>
          <a:p>
            <a:r>
              <a:rPr lang="ko-KR" altLang="en-US" b="1" dirty="0" err="1"/>
              <a:t>딕셔너리</a:t>
            </a:r>
            <a:r>
              <a:rPr lang="ko-KR" altLang="en-US" b="1" dirty="0"/>
              <a:t> 만들 때 주의할 사항</a:t>
            </a:r>
          </a:p>
          <a:p>
            <a:pPr lvl="1"/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는 고유한 값이므로 </a:t>
            </a:r>
            <a:r>
              <a:rPr lang="ko-KR" altLang="en-US" dirty="0"/>
              <a:t>중복되는 </a:t>
            </a:r>
            <a:r>
              <a:rPr lang="en-US" altLang="ko-KR" dirty="0"/>
              <a:t>Key </a:t>
            </a:r>
            <a:r>
              <a:rPr lang="ko-KR" altLang="en-US" dirty="0"/>
              <a:t>값을 설정해 놓으면 하나를 제외한 나머지 것들이 모두 무시된다는 점을 주의해야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에 리스트는 쓸 수 없다는 것이다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ko-KR" altLang="en-US" dirty="0"/>
              <a:t>이유는 리스트는 그 값이 변경될 수 있기 때문이다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하지만 </a:t>
            </a:r>
            <a:r>
              <a:rPr lang="ko-KR" altLang="en-US" dirty="0" err="1"/>
              <a:t>튜플은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로 쓸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22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E7CD-15B0-47DC-85C1-4C4CE0D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44313B-9BF3-49EA-B434-4788156F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Key </a:t>
            </a:r>
            <a:r>
              <a:rPr lang="ko-KR" altLang="en-US" b="1" dirty="0"/>
              <a:t>리스트 만들기</a:t>
            </a:r>
            <a:r>
              <a:rPr lang="en-US" altLang="ko-KR" b="1" dirty="0"/>
              <a:t>(keys)</a:t>
            </a:r>
          </a:p>
          <a:p>
            <a:pPr marL="457200" lvl="1" indent="0">
              <a:buNone/>
            </a:pPr>
            <a:r>
              <a:rPr lang="en-US" altLang="ko-KR" dirty="0" err="1"/>
              <a:t>a.keys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만을 모아서 </a:t>
            </a:r>
            <a:r>
              <a:rPr lang="en-US" altLang="ko-KR" dirty="0" err="1"/>
              <a:t>dict_keys</a:t>
            </a:r>
            <a:r>
              <a:rPr lang="en-US" altLang="ko-KR" dirty="0"/>
              <a:t> </a:t>
            </a:r>
            <a:r>
              <a:rPr lang="ko-KR" altLang="en-US" dirty="0"/>
              <a:t>객체를 돌려준다</a:t>
            </a:r>
            <a:r>
              <a:rPr lang="en-US" altLang="ko-KR" dirty="0"/>
              <a:t>.</a:t>
            </a:r>
            <a:r>
              <a:rPr lang="pt-BR" altLang="ko-KR" sz="3000" dirty="0"/>
              <a:t>	</a:t>
            </a:r>
            <a:r>
              <a:rPr lang="pt-BR" altLang="ko-KR" sz="2800" dirty="0"/>
              <a:t> 	</a:t>
            </a:r>
            <a:r>
              <a:rPr lang="en-US" altLang="ko-KR" sz="2800" dirty="0"/>
              <a:t>a = {'name': '</a:t>
            </a:r>
            <a:r>
              <a:rPr lang="en-US" altLang="ko-KR" sz="2800" dirty="0" err="1"/>
              <a:t>pey</a:t>
            </a:r>
            <a:r>
              <a:rPr lang="en-US" altLang="ko-KR" sz="2800" dirty="0"/>
              <a:t>', 'phone': '0119993323', 'birth': '1118’}</a:t>
            </a:r>
            <a:r>
              <a:rPr lang="pt-BR" altLang="ko-KR" sz="2800" dirty="0"/>
              <a:t>	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 err="1"/>
              <a:t>a.keys</a:t>
            </a:r>
            <a:r>
              <a:rPr lang="en-US" altLang="ko-KR" sz="2800" dirty="0"/>
              <a:t>()</a:t>
            </a:r>
            <a:r>
              <a:rPr lang="ko-KR" altLang="en-US" sz="2800" dirty="0"/>
              <a:t>는 </a:t>
            </a:r>
            <a:r>
              <a:rPr lang="en-US" altLang="ko-KR" sz="2800" dirty="0" err="1"/>
              <a:t>dict_keys</a:t>
            </a:r>
            <a:r>
              <a:rPr lang="en-US" altLang="ko-KR" sz="2800" dirty="0"/>
              <a:t>(['name', 'phone', 'birth’])</a:t>
            </a:r>
          </a:p>
          <a:p>
            <a:pPr marL="457200" lvl="1" indent="0">
              <a:buNone/>
            </a:pPr>
            <a:r>
              <a:rPr lang="pt-BR" altLang="ko-KR" sz="2800" dirty="0"/>
              <a:t>	list(a.keys()) </a:t>
            </a:r>
            <a:r>
              <a:rPr lang="ko-KR" altLang="en-US" sz="2800" dirty="0"/>
              <a:t>로 하면 리스트 형태가 됨</a:t>
            </a:r>
            <a:endParaRPr lang="en-US" altLang="ko-KR" sz="2800" dirty="0"/>
          </a:p>
          <a:p>
            <a:pPr marL="457200" lvl="1" indent="0">
              <a:buNone/>
            </a:pPr>
            <a:endParaRPr lang="pt-BR" altLang="ko-KR" sz="2800" dirty="0"/>
          </a:p>
          <a:p>
            <a:r>
              <a:rPr lang="en-US" altLang="ko-KR" b="1" dirty="0"/>
              <a:t>Value </a:t>
            </a:r>
            <a:r>
              <a:rPr lang="ko-KR" altLang="en-US" b="1" dirty="0"/>
              <a:t>리스트 만들기</a:t>
            </a:r>
            <a:r>
              <a:rPr lang="en-US" altLang="ko-KR" b="1" dirty="0"/>
              <a:t>(values)</a:t>
            </a:r>
          </a:p>
          <a:p>
            <a:pPr marL="457200" lvl="1" indent="0">
              <a:buNone/>
            </a:pPr>
            <a:r>
              <a:rPr lang="en-US" altLang="ko-KR" dirty="0"/>
              <a:t>values </a:t>
            </a:r>
            <a:r>
              <a:rPr lang="ko-KR" altLang="en-US" dirty="0"/>
              <a:t>함수를 호출하면 </a:t>
            </a:r>
            <a:r>
              <a:rPr lang="en-US" altLang="ko-KR" dirty="0" err="1"/>
              <a:t>dict_values</a:t>
            </a:r>
            <a:r>
              <a:rPr lang="en-US" altLang="ko-KR" dirty="0"/>
              <a:t> </a:t>
            </a:r>
            <a:r>
              <a:rPr lang="ko-KR" altLang="en-US" dirty="0"/>
              <a:t>객체를 돌려준다</a:t>
            </a:r>
            <a:r>
              <a:rPr lang="en-US" altLang="ko-KR" dirty="0"/>
              <a:t>.</a:t>
            </a:r>
            <a:r>
              <a:rPr lang="en-US" altLang="ko-KR" sz="2200" dirty="0"/>
              <a:t> 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a.values</a:t>
            </a:r>
            <a:r>
              <a:rPr lang="en-US" altLang="ko-KR" sz="2800" dirty="0"/>
              <a:t>() </a:t>
            </a:r>
            <a:r>
              <a:rPr lang="ko-KR" altLang="en-US" sz="2800" dirty="0"/>
              <a:t>는 </a:t>
            </a:r>
            <a:r>
              <a:rPr lang="en-US" altLang="ko-KR" sz="2800" dirty="0" err="1"/>
              <a:t>dict_values</a:t>
            </a:r>
            <a:r>
              <a:rPr lang="en-US" altLang="ko-KR" sz="2800" dirty="0"/>
              <a:t>(['</a:t>
            </a:r>
            <a:r>
              <a:rPr lang="en-US" altLang="ko-KR" sz="2800" dirty="0" err="1"/>
              <a:t>pey</a:t>
            </a:r>
            <a:r>
              <a:rPr lang="en-US" altLang="ko-KR" sz="2800" dirty="0"/>
              <a:t>', '0119993323', '1118’])</a:t>
            </a:r>
          </a:p>
          <a:p>
            <a:pPr marL="457200" lvl="1" indent="0">
              <a:buNone/>
            </a:pPr>
            <a:r>
              <a:rPr lang="en-US" altLang="ko-KR" sz="2800" dirty="0"/>
              <a:t>	list(</a:t>
            </a:r>
            <a:r>
              <a:rPr lang="en-US" altLang="ko-KR" sz="2800" dirty="0" err="1"/>
              <a:t>a.values</a:t>
            </a:r>
            <a:r>
              <a:rPr lang="en-US" altLang="ko-KR" sz="2800" dirty="0"/>
              <a:t>()) </a:t>
            </a:r>
            <a:r>
              <a:rPr lang="ko-KR" altLang="en-US" sz="2800" dirty="0"/>
              <a:t>로 하면 리스트 형태가 됨</a:t>
            </a:r>
          </a:p>
          <a:p>
            <a:pPr marL="45720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6438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ED62-CE77-4638-A997-7EF07E18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9E7FD5-5B11-4605-BF1B-0E440B32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8757" cy="4351338"/>
          </a:xfrm>
        </p:spPr>
        <p:txBody>
          <a:bodyPr>
            <a:normAutofit fontScale="92500"/>
          </a:bodyPr>
          <a:lstStyle/>
          <a:p>
            <a:r>
              <a:rPr lang="en-US" altLang="ko-KR" sz="3000" b="1" dirty="0"/>
              <a:t>Key, Value </a:t>
            </a:r>
            <a:r>
              <a:rPr lang="ko-KR" altLang="en-US" sz="3000" b="1" dirty="0"/>
              <a:t>쌍 얻기</a:t>
            </a:r>
            <a:r>
              <a:rPr lang="en-US" altLang="ko-KR" sz="3000" b="1" dirty="0"/>
              <a:t>(items)</a:t>
            </a:r>
          </a:p>
          <a:p>
            <a:pPr marL="457200" lvl="1" indent="0">
              <a:buNone/>
            </a:pPr>
            <a:r>
              <a:rPr lang="en-US" altLang="ko-KR" sz="2600" dirty="0"/>
              <a:t>items </a:t>
            </a:r>
            <a:r>
              <a:rPr lang="ko-KR" altLang="en-US" sz="2600" dirty="0"/>
              <a:t>함수는 </a:t>
            </a:r>
            <a:r>
              <a:rPr lang="en-US" altLang="ko-KR" sz="2600" dirty="0"/>
              <a:t>Key</a:t>
            </a:r>
            <a:r>
              <a:rPr lang="ko-KR" altLang="en-US" sz="2600" dirty="0"/>
              <a:t>와 </a:t>
            </a:r>
            <a:r>
              <a:rPr lang="en-US" altLang="ko-KR" sz="2600" dirty="0"/>
              <a:t>Value</a:t>
            </a:r>
            <a:r>
              <a:rPr lang="ko-KR" altLang="en-US" sz="2600" dirty="0"/>
              <a:t>의 쌍을 </a:t>
            </a:r>
            <a:r>
              <a:rPr lang="ko-KR" altLang="en-US" sz="2600" dirty="0" err="1"/>
              <a:t>튜플로</a:t>
            </a:r>
            <a:r>
              <a:rPr lang="ko-KR" altLang="en-US" sz="2600" dirty="0"/>
              <a:t> 묶은 값을 </a:t>
            </a:r>
            <a:r>
              <a:rPr lang="en-US" altLang="ko-KR" sz="2600" dirty="0" err="1"/>
              <a:t>dict_items</a:t>
            </a:r>
            <a:r>
              <a:rPr lang="en-US" altLang="ko-KR" sz="2600" dirty="0"/>
              <a:t> </a:t>
            </a:r>
            <a:r>
              <a:rPr lang="ko-KR" altLang="en-US" sz="2600" dirty="0"/>
              <a:t>객체로 돌려준다</a:t>
            </a:r>
            <a:r>
              <a:rPr lang="en-US" altLang="ko-KR" sz="2600" dirty="0"/>
              <a:t>.</a:t>
            </a:r>
            <a:r>
              <a:rPr lang="pt-BR" altLang="ko-KR" sz="3000" dirty="0"/>
              <a:t>	</a:t>
            </a:r>
            <a:r>
              <a:rPr lang="pt-BR" altLang="ko-KR" sz="2800" dirty="0"/>
              <a:t>	</a:t>
            </a:r>
          </a:p>
          <a:p>
            <a:pPr marL="457200" lvl="1" indent="0">
              <a:buNone/>
            </a:pPr>
            <a:r>
              <a:rPr lang="en-US" altLang="ko-KR" sz="3000" dirty="0"/>
              <a:t>	a = {'name':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', 'phone': '0119993323', 'birth': '1118’}</a:t>
            </a:r>
            <a:r>
              <a:rPr lang="pt-BR" altLang="ko-KR" sz="3000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 err="1"/>
              <a:t>a.items</a:t>
            </a:r>
            <a:r>
              <a:rPr lang="en-US" altLang="ko-KR" sz="3000" dirty="0"/>
              <a:t>()</a:t>
            </a:r>
            <a:r>
              <a:rPr lang="ko-KR" altLang="en-US" sz="3000" dirty="0"/>
              <a:t>는 </a:t>
            </a:r>
            <a:r>
              <a:rPr lang="en-US" altLang="ko-KR" sz="3000" dirty="0" err="1"/>
              <a:t>dict_items</a:t>
            </a:r>
            <a:r>
              <a:rPr lang="en-US" altLang="ko-KR" sz="3000" dirty="0"/>
              <a:t>([('name',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'), ('phone', '0119993323’), 						('birth', '1118')])</a:t>
            </a:r>
            <a:endParaRPr lang="pt-BR" altLang="ko-KR" sz="2800" dirty="0"/>
          </a:p>
          <a:p>
            <a:r>
              <a:rPr lang="en-US" altLang="ko-KR" sz="3000" b="1" dirty="0"/>
              <a:t>Key: Value </a:t>
            </a:r>
            <a:r>
              <a:rPr lang="ko-KR" altLang="en-US" sz="3000" b="1" dirty="0"/>
              <a:t>쌍 모두 지우기</a:t>
            </a:r>
            <a:r>
              <a:rPr lang="en-US" altLang="ko-KR" sz="3000" b="1" dirty="0"/>
              <a:t>(clear)</a:t>
            </a:r>
          </a:p>
          <a:p>
            <a:pPr marL="457200" lvl="1" indent="0">
              <a:buNone/>
            </a:pPr>
            <a:r>
              <a:rPr lang="en-US" altLang="ko-KR" sz="2600" dirty="0"/>
              <a:t>clear </a:t>
            </a:r>
            <a:r>
              <a:rPr lang="ko-KR" altLang="en-US" sz="2600" dirty="0"/>
              <a:t>함수는 </a:t>
            </a:r>
            <a:r>
              <a:rPr lang="ko-KR" altLang="en-US" sz="2600" dirty="0" err="1"/>
              <a:t>딕셔너리</a:t>
            </a:r>
            <a:r>
              <a:rPr lang="ko-KR" altLang="en-US" sz="2600" dirty="0"/>
              <a:t> 안의 모든 요소를 삭제한다</a:t>
            </a:r>
            <a:r>
              <a:rPr lang="en-US" altLang="ko-KR" sz="2600" dirty="0"/>
              <a:t>. 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 err="1"/>
              <a:t>a.clear</a:t>
            </a:r>
            <a:r>
              <a:rPr lang="en-US" altLang="ko-KR" sz="3000" dirty="0"/>
              <a:t>()</a:t>
            </a:r>
          </a:p>
          <a:p>
            <a:pPr marL="457200" lvl="1" indent="0">
              <a:buNone/>
            </a:pPr>
            <a:r>
              <a:rPr lang="en-US" altLang="ko-KR" sz="3000" dirty="0"/>
              <a:t>	a</a:t>
            </a:r>
            <a:r>
              <a:rPr lang="ko-KR" altLang="en-US" sz="3000" dirty="0"/>
              <a:t>는 </a:t>
            </a:r>
            <a:r>
              <a:rPr lang="en-US" altLang="ko-KR" sz="3000" dirty="0"/>
              <a:t>{}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42158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A94D0-5BD8-4F37-89ED-B695365C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여러 개의 데이터 값을 하나의 변수에 담을 수 있는 데이터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	</a:t>
            </a:r>
            <a:r>
              <a:rPr lang="en-US" altLang="ko-KR" sz="2800" dirty="0"/>
              <a:t>score = [90, 70, 60, 40]</a:t>
            </a:r>
          </a:p>
          <a:p>
            <a:pPr marL="457200" lvl="1" indent="0">
              <a:buNone/>
            </a:pPr>
            <a:r>
              <a:rPr lang="en-US" altLang="ko-KR" sz="2800" dirty="0"/>
              <a:t>	 	fruit = [‘apple’, ‘banana’, ‘orange’]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sz="2800" dirty="0"/>
              <a:t>score[2] </a:t>
            </a:r>
            <a:r>
              <a:rPr lang="ko-KR" altLang="en-US" sz="2800" dirty="0"/>
              <a:t>는 </a:t>
            </a:r>
            <a:r>
              <a:rPr lang="en-US" altLang="ko-KR" sz="2800" dirty="0"/>
              <a:t>60</a:t>
            </a:r>
          </a:p>
          <a:p>
            <a:pPr marL="457200" lvl="1" indent="0">
              <a:buNone/>
            </a:pPr>
            <a:r>
              <a:rPr lang="en-US" altLang="ko-KR" sz="2800" dirty="0"/>
              <a:t>		score[1:3] </a:t>
            </a:r>
            <a:r>
              <a:rPr lang="ko-KR" altLang="en-US" sz="2800" dirty="0"/>
              <a:t>은 </a:t>
            </a:r>
            <a:r>
              <a:rPr lang="en-US" altLang="ko-KR" sz="2800" dirty="0"/>
              <a:t>[ 70, 60 ]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CA3B5-3305-470D-9827-EFE5433E93EA}"/>
              </a:ext>
            </a:extLst>
          </p:cNvPr>
          <p:cNvSpPr txBox="1"/>
          <p:nvPr/>
        </p:nvSpPr>
        <p:spPr>
          <a:xfrm>
            <a:off x="1351720" y="2498943"/>
            <a:ext cx="8905461" cy="5847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리스트명 </a:t>
            </a:r>
            <a:r>
              <a:rPr lang="en-US" altLang="ko-KR" sz="3200" b="1" dirty="0"/>
              <a:t>= [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데이터</a:t>
            </a:r>
            <a:r>
              <a:rPr lang="en-US" altLang="ko-KR" sz="3200" b="1" dirty="0"/>
              <a:t>, …. ]</a:t>
            </a:r>
            <a:endParaRPr lang="ko-KR" altLang="en-US" sz="32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4ED791-C251-4AF6-9ABC-2287F7A5B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4537"/>
              </p:ext>
            </p:extLst>
          </p:nvPr>
        </p:nvGraphicFramePr>
        <p:xfrm>
          <a:off x="1351721" y="4341812"/>
          <a:ext cx="8905460" cy="98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92">
                  <a:extLst>
                    <a:ext uri="{9D8B030D-6E8A-4147-A177-3AD203B41FA5}">
                      <a16:colId xmlns:a16="http://schemas.microsoft.com/office/drawing/2014/main" val="1651054581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1893849400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81972455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343807922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617496051"/>
                    </a:ext>
                  </a:extLst>
                </a:gridCol>
              </a:tblGrid>
              <a:tr h="492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score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491239"/>
                  </a:ext>
                </a:extLst>
              </a:tr>
              <a:tr h="490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0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ED62-CE77-4638-A997-7EF07E18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9E7FD5-5B11-4605-BF1B-0E440B32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8757" cy="4351338"/>
          </a:xfrm>
        </p:spPr>
        <p:txBody>
          <a:bodyPr>
            <a:normAutofit fontScale="92500"/>
          </a:bodyPr>
          <a:lstStyle/>
          <a:p>
            <a:r>
              <a:rPr lang="en-US" altLang="ko-KR" sz="3000" b="1" dirty="0"/>
              <a:t>Key</a:t>
            </a:r>
            <a:r>
              <a:rPr lang="ko-KR" altLang="en-US" sz="3000" b="1" dirty="0"/>
              <a:t>로 </a:t>
            </a:r>
            <a:r>
              <a:rPr lang="en-US" altLang="ko-KR" sz="3000" b="1" dirty="0"/>
              <a:t>Value</a:t>
            </a:r>
            <a:r>
              <a:rPr lang="ko-KR" altLang="en-US" sz="3000" b="1" dirty="0"/>
              <a:t>얻기</a:t>
            </a:r>
            <a:r>
              <a:rPr lang="en-US" altLang="ko-KR" sz="3000" b="1" dirty="0"/>
              <a:t>(get)</a:t>
            </a:r>
          </a:p>
          <a:p>
            <a:pPr marL="457200" lvl="1" indent="0">
              <a:buNone/>
            </a:pPr>
            <a:r>
              <a:rPr lang="en-US" altLang="ko-KR" sz="2600" dirty="0"/>
              <a:t>items </a:t>
            </a:r>
            <a:r>
              <a:rPr lang="ko-KR" altLang="en-US" sz="2600" dirty="0"/>
              <a:t>함수는 </a:t>
            </a:r>
            <a:r>
              <a:rPr lang="en-US" altLang="ko-KR" sz="2600" dirty="0"/>
              <a:t>Key</a:t>
            </a:r>
            <a:r>
              <a:rPr lang="ko-KR" altLang="en-US" sz="2600" dirty="0"/>
              <a:t>와 </a:t>
            </a:r>
            <a:r>
              <a:rPr lang="en-US" altLang="ko-KR" sz="2600" dirty="0"/>
              <a:t>Value</a:t>
            </a:r>
            <a:r>
              <a:rPr lang="ko-KR" altLang="en-US" sz="2600" dirty="0"/>
              <a:t>의 쌍을 </a:t>
            </a:r>
            <a:r>
              <a:rPr lang="ko-KR" altLang="en-US" sz="2600" dirty="0" err="1"/>
              <a:t>튜플로</a:t>
            </a:r>
            <a:r>
              <a:rPr lang="ko-KR" altLang="en-US" sz="2600" dirty="0"/>
              <a:t> 묶은 값을 </a:t>
            </a:r>
            <a:r>
              <a:rPr lang="en-US" altLang="ko-KR" sz="2600" dirty="0" err="1"/>
              <a:t>dict_items</a:t>
            </a:r>
            <a:r>
              <a:rPr lang="en-US" altLang="ko-KR" sz="2600" dirty="0"/>
              <a:t> </a:t>
            </a:r>
            <a:r>
              <a:rPr lang="ko-KR" altLang="en-US" sz="2600" dirty="0"/>
              <a:t>객체로 돌려준다</a:t>
            </a:r>
            <a:r>
              <a:rPr lang="en-US" altLang="ko-KR" sz="2600" dirty="0"/>
              <a:t>.</a:t>
            </a:r>
            <a:endParaRPr lang="pt-BR" altLang="ko-KR" sz="2600" dirty="0"/>
          </a:p>
          <a:p>
            <a:pPr marL="457200" lvl="1" indent="0">
              <a:buNone/>
            </a:pPr>
            <a:r>
              <a:rPr lang="en-US" altLang="ko-KR" sz="3000" dirty="0"/>
              <a:t>	a = {'name': 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', 'phone': '0119993323', 'birth': '1118’}</a:t>
            </a:r>
            <a:endParaRPr lang="pt-BR" altLang="ko-KR" sz="3000" dirty="0"/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 err="1"/>
              <a:t>a.get</a:t>
            </a:r>
            <a:r>
              <a:rPr lang="en-US" altLang="ko-KR" sz="3000" dirty="0"/>
              <a:t>('name＇)</a:t>
            </a:r>
            <a:r>
              <a:rPr lang="ko-KR" altLang="en-US" sz="3000" dirty="0"/>
              <a:t>는 </a:t>
            </a:r>
            <a:r>
              <a:rPr lang="en-US" altLang="ko-KR" sz="3000" dirty="0"/>
              <a:t>'</a:t>
            </a:r>
            <a:r>
              <a:rPr lang="en-US" altLang="ko-KR" sz="3000" dirty="0" err="1"/>
              <a:t>pey</a:t>
            </a:r>
            <a:r>
              <a:rPr lang="en-US" altLang="ko-KR" sz="3000" dirty="0"/>
              <a:t>’</a:t>
            </a:r>
          </a:p>
          <a:p>
            <a:pPr marL="457200" lvl="1" indent="0">
              <a:buNone/>
            </a:pPr>
            <a:r>
              <a:rPr lang="pt-BR" altLang="ko-KR" sz="2600" dirty="0"/>
              <a:t>a[‘name’] </a:t>
            </a:r>
            <a:r>
              <a:rPr lang="ko-KR" altLang="en-US" sz="2600" dirty="0"/>
              <a:t>과 결과 값이 같지만 </a:t>
            </a:r>
            <a:r>
              <a:rPr lang="en-US" altLang="ko-KR" sz="2600" dirty="0"/>
              <a:t>a[Key </a:t>
            </a:r>
            <a:r>
              <a:rPr lang="ko-KR" altLang="en-US" sz="2600" dirty="0"/>
              <a:t>값</a:t>
            </a:r>
            <a:r>
              <a:rPr lang="en-US" altLang="ko-KR" sz="2600" dirty="0"/>
              <a:t>] </a:t>
            </a:r>
            <a:r>
              <a:rPr lang="ko-KR" altLang="en-US" sz="2600" dirty="0"/>
              <a:t>은 해당 </a:t>
            </a:r>
            <a:r>
              <a:rPr lang="en-US" altLang="ko-KR" sz="2600" dirty="0"/>
              <a:t>Key</a:t>
            </a:r>
            <a:r>
              <a:rPr lang="ko-KR" altLang="en-US" sz="2600" dirty="0"/>
              <a:t>값이 없는 </a:t>
            </a:r>
            <a:r>
              <a:rPr lang="en-US" altLang="ko-KR" sz="2600" dirty="0"/>
              <a:t>	</a:t>
            </a:r>
            <a:r>
              <a:rPr lang="ko-KR" altLang="en-US" sz="2600" dirty="0"/>
              <a:t>경우 </a:t>
            </a:r>
            <a:r>
              <a:rPr lang="ko-KR" altLang="en-US" sz="2600" u="sng" dirty="0"/>
              <a:t>오류를 </a:t>
            </a:r>
            <a:endParaRPr lang="en-US" altLang="ko-KR" sz="2600" u="sng" dirty="0"/>
          </a:p>
          <a:p>
            <a:pPr marL="457200" lvl="1" indent="0">
              <a:buNone/>
            </a:pPr>
            <a:r>
              <a:rPr lang="ko-KR" altLang="en-US" sz="2600" u="sng" dirty="0"/>
              <a:t>발생</a:t>
            </a:r>
            <a:r>
              <a:rPr lang="ko-KR" altLang="en-US" sz="2600" dirty="0"/>
              <a:t>시키지만</a:t>
            </a:r>
            <a:r>
              <a:rPr lang="en-US" altLang="ko-KR" sz="2600" dirty="0"/>
              <a:t>,</a:t>
            </a:r>
            <a:r>
              <a:rPr lang="ko-KR" altLang="en-US" sz="2600" dirty="0"/>
              <a:t> </a:t>
            </a:r>
            <a:r>
              <a:rPr lang="en-US" altLang="ko-KR" sz="2600" dirty="0"/>
              <a:t>get() </a:t>
            </a:r>
            <a:r>
              <a:rPr lang="ko-KR" altLang="en-US" sz="2600" dirty="0"/>
              <a:t>함수는 </a:t>
            </a:r>
            <a:r>
              <a:rPr lang="en-US" altLang="ko-KR" sz="2600" u="sng" dirty="0"/>
              <a:t>None</a:t>
            </a:r>
            <a:r>
              <a:rPr lang="ko-KR" altLang="en-US" sz="2600" u="sng" dirty="0"/>
              <a:t>을 돌려줌</a:t>
            </a:r>
            <a:endParaRPr lang="pt-BR" altLang="ko-KR" u="sng" dirty="0"/>
          </a:p>
          <a:p>
            <a:r>
              <a:rPr lang="ko-KR" altLang="en-US" sz="3000" b="1" dirty="0"/>
              <a:t>해당 </a:t>
            </a:r>
            <a:r>
              <a:rPr lang="en-US" altLang="ko-KR" sz="3000" b="1" dirty="0"/>
              <a:t>Key</a:t>
            </a:r>
            <a:r>
              <a:rPr lang="ko-KR" altLang="en-US" sz="3000" b="1" dirty="0"/>
              <a:t>가 </a:t>
            </a:r>
            <a:r>
              <a:rPr lang="ko-KR" altLang="en-US" sz="3000" b="1" dirty="0" err="1"/>
              <a:t>딕셔너리</a:t>
            </a:r>
            <a:r>
              <a:rPr lang="ko-KR" altLang="en-US" sz="3000" b="1" dirty="0"/>
              <a:t> 안에 있는지 조사하기</a:t>
            </a:r>
            <a:r>
              <a:rPr lang="en-US" altLang="ko-KR" sz="3000" b="1" dirty="0"/>
              <a:t>(in)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/>
              <a:t>'name' in a </a:t>
            </a:r>
            <a:r>
              <a:rPr lang="ko-KR" altLang="en-US" sz="3000" dirty="0"/>
              <a:t>은 </a:t>
            </a:r>
            <a:r>
              <a:rPr lang="en-US" altLang="ko-KR" sz="3000" dirty="0"/>
              <a:t>True</a:t>
            </a:r>
          </a:p>
          <a:p>
            <a:pPr marL="457200" lvl="1" indent="0">
              <a:buNone/>
            </a:pPr>
            <a:r>
              <a:rPr lang="en-US" altLang="ko-KR" sz="3000" dirty="0"/>
              <a:t>	'email' in a </a:t>
            </a:r>
            <a:r>
              <a:rPr lang="ko-KR" altLang="en-US" sz="3000" dirty="0"/>
              <a:t>은 </a:t>
            </a:r>
            <a:r>
              <a:rPr lang="en-US" altLang="ko-KR" sz="3000" dirty="0"/>
              <a:t>False</a:t>
            </a:r>
            <a:endParaRPr lang="en-US" altLang="ko-KR" sz="2600" b="1" dirty="0"/>
          </a:p>
        </p:txBody>
      </p:sp>
    </p:spTree>
    <p:extLst>
      <p:ext uri="{BB962C8B-B14F-4D97-AF65-F5344CB8AC3E}">
        <p14:creationId xmlns:p14="http://schemas.microsoft.com/office/powerpoint/2010/main" val="383080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['TH', 'JC', 'SW', 'JW']</a:t>
            </a:r>
          </a:p>
          <a:p>
            <a:pPr marL="0" indent="0">
              <a:buNone/>
            </a:pPr>
            <a:r>
              <a:rPr lang="en-US" altLang="ko-KR" sz="2400" dirty="0"/>
              <a:t>[99, 17, 18, [1, 2, 3]]</a:t>
            </a:r>
          </a:p>
          <a:p>
            <a:pPr marL="0" indent="0">
              <a:buNone/>
            </a:pPr>
            <a:r>
              <a:rPr lang="en-US" altLang="ko-KR" sz="2400" dirty="0"/>
              <a:t>[('TH', 99), ('JC', 17), ('SW', 18), ('JW', 20)]</a:t>
            </a:r>
          </a:p>
          <a:p>
            <a:pPr marL="0" indent="0">
              <a:buNone/>
            </a:pPr>
            <a:r>
              <a:rPr lang="en-US" altLang="ko-KR" sz="2400" dirty="0"/>
              <a:t>{}</a:t>
            </a:r>
            <a:endParaRPr lang="ko-KR" altLang="en-US" sz="2400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E896C19-E65A-4938-AD10-3256A8B2F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5181600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AE7-1E68-420D-8D42-E286B473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5005BAD-A943-4FB5-B107-B3BE9D50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87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[1, 2, 3, 4]</a:t>
            </a:r>
          </a:p>
          <a:p>
            <a:pPr marL="0" indent="0">
              <a:buNone/>
            </a:pPr>
            <a:r>
              <a:rPr lang="en-US" altLang="ko-KR" sz="2400" dirty="0"/>
              <a:t>[1, 2, 3, 4]</a:t>
            </a:r>
          </a:p>
          <a:p>
            <a:pPr marL="0" indent="0">
              <a:buNone/>
            </a:pPr>
            <a:r>
              <a:rPr lang="en-US" altLang="ko-KR" sz="2400" dirty="0"/>
              <a:t>None</a:t>
            </a:r>
          </a:p>
          <a:p>
            <a:pPr marL="0" indent="0">
              <a:buNone/>
            </a:pPr>
            <a:r>
              <a:rPr lang="en-US" altLang="ko-KR" sz="2400" dirty="0"/>
              <a:t>True</a:t>
            </a:r>
            <a:endParaRPr lang="ko-KR" alt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F6406-C931-4801-BBB5-7C3BC09FE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E085-0DD5-465D-9B1D-7391C35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5686-E1AE-4ACA-829C-052FC786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다음 중 오류가 발생하는 경우를 고르고</a:t>
            </a:r>
            <a:r>
              <a:rPr lang="en-US" altLang="ko-KR" dirty="0"/>
              <a:t>, </a:t>
            </a:r>
            <a:r>
              <a:rPr lang="ko-KR" altLang="en-US" dirty="0"/>
              <a:t>그 이유를 설명해 보자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a = </a:t>
            </a:r>
            <a:r>
              <a:rPr lang="en-US" altLang="ko-KR" sz="2400" dirty="0" err="1"/>
              <a:t>dict</a:t>
            </a:r>
            <a:r>
              <a:rPr lang="en-US" altLang="ko-KR" sz="2400" dirty="0"/>
              <a:t>()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① a[‘name’] = ‘python’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② a[('a',)] = 'python’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③ a[[1]] = 'python'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④ a[250] = 'python'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FA169F-8431-41A1-8B0B-A833331BFF38}"/>
              </a:ext>
            </a:extLst>
          </p:cNvPr>
          <p:cNvSpPr/>
          <p:nvPr/>
        </p:nvSpPr>
        <p:spPr>
          <a:xfrm>
            <a:off x="523460" y="4502426"/>
            <a:ext cx="7427844" cy="85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9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{'A':90, 'B':80, 'C':70}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40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['A', 'B', 'C']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에서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‘B’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40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으로 바꾸고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‘B’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값에 해당되는 값을 추출해서 출력해보자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또한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의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값들을 리스트 형식으로 출력해보자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7113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FBE420-1CEB-4361-B551-EADBB88A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4"/>
            <a:ext cx="6096000" cy="33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8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2243A-1806-4604-BE84-742CBB00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86F1A-F30A-446C-ACD6-CA3FCCC4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집합에 관련된 것을 쉽게 처리하기 위해 만든 자료형이다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집합 자료형은 다음과 같이 </a:t>
            </a:r>
            <a:r>
              <a:rPr lang="en-US" altLang="ko-KR" dirty="0"/>
              <a:t>set </a:t>
            </a:r>
            <a:r>
              <a:rPr lang="ko-KR" altLang="en-US" dirty="0"/>
              <a:t>키워드를 사용해 만들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예</a:t>
            </a:r>
            <a:r>
              <a:rPr lang="en-US" altLang="ko-KR" dirty="0"/>
              <a:t>) 	s1 = set([1,2,3])</a:t>
            </a:r>
          </a:p>
          <a:p>
            <a:pPr marL="0" indent="0">
              <a:buNone/>
            </a:pPr>
            <a:r>
              <a:rPr lang="en-US" altLang="ko-KR" dirty="0"/>
              <a:t>		s1 </a:t>
            </a:r>
            <a:r>
              <a:rPr lang="ko-KR" altLang="en-US" dirty="0"/>
              <a:t>은 </a:t>
            </a:r>
            <a:r>
              <a:rPr lang="en-US" altLang="ko-KR" dirty="0"/>
              <a:t>{1, 2, 3}</a:t>
            </a:r>
          </a:p>
          <a:p>
            <a:pPr marL="0" indent="0">
              <a:buNone/>
            </a:pPr>
            <a:r>
              <a:rPr lang="en-US" altLang="ko-KR" dirty="0"/>
              <a:t>		s2 = set("Hello")</a:t>
            </a:r>
          </a:p>
          <a:p>
            <a:pPr marL="0" indent="0">
              <a:buNone/>
            </a:pPr>
            <a:r>
              <a:rPr lang="en-US" altLang="ko-KR" dirty="0"/>
              <a:t>		s2 </a:t>
            </a:r>
            <a:r>
              <a:rPr lang="ko-KR" altLang="en-US" dirty="0"/>
              <a:t>는 </a:t>
            </a:r>
            <a:r>
              <a:rPr lang="en-US" altLang="ko-KR" dirty="0"/>
              <a:t>{'e', 'H', 'l', 'o'}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01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6C09-32B3-44E8-9A1C-FC0D1257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DFC7-EEE4-4B85-9C5D-498A9523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중복을 허용하지 않는다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순서가 없다</a:t>
            </a:r>
            <a:r>
              <a:rPr lang="en-US" altLang="ko-KR" b="1" dirty="0"/>
              <a:t>(Unordered).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리스트나 </a:t>
            </a:r>
            <a:r>
              <a:rPr lang="ko-KR" altLang="en-US" dirty="0" err="1"/>
              <a:t>튜플은</a:t>
            </a:r>
            <a:r>
              <a:rPr lang="ko-KR" altLang="en-US" dirty="0"/>
              <a:t> 순서가 있기</a:t>
            </a:r>
            <a:r>
              <a:rPr lang="en-US" altLang="ko-KR" dirty="0"/>
              <a:t>(ordered) </a:t>
            </a:r>
            <a:r>
              <a:rPr lang="ko-KR" altLang="en-US" dirty="0"/>
              <a:t>때문에 인덱싱을 통해 자료형의 값을 얻을 수 있지만</a:t>
            </a:r>
            <a:r>
              <a:rPr lang="en-US" altLang="ko-KR" dirty="0"/>
              <a:t>, set </a:t>
            </a:r>
            <a:r>
              <a:rPr lang="ko-KR" altLang="en-US" dirty="0"/>
              <a:t>자료형은 </a:t>
            </a:r>
            <a:r>
              <a:rPr lang="ko-KR" altLang="en-US" u="sng" dirty="0"/>
              <a:t>순서가 없기</a:t>
            </a:r>
            <a:r>
              <a:rPr lang="en-US" altLang="ko-KR" u="sng" dirty="0"/>
              <a:t>(unordered) </a:t>
            </a:r>
            <a:r>
              <a:rPr lang="ko-KR" altLang="en-US" dirty="0"/>
              <a:t>때문에 </a:t>
            </a:r>
            <a:r>
              <a:rPr lang="ko-KR" altLang="en-US" u="sng" dirty="0"/>
              <a:t>인덱싱으로 값을 얻을 수 없다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8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4DE-5DC5-4BAB-BF10-DE6648D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2A0329-9A03-43C9-8B17-5E68C434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37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b="1" dirty="0"/>
              <a:t>교집합</a:t>
            </a:r>
            <a:endParaRPr lang="en-US" altLang="ko-KR" sz="3000" b="1" dirty="0"/>
          </a:p>
          <a:p>
            <a:pPr marL="457200" lvl="1" indent="0">
              <a:buNone/>
            </a:pPr>
            <a:r>
              <a:rPr lang="pt-BR" altLang="ko-KR" dirty="0"/>
              <a:t>	</a:t>
            </a:r>
            <a:r>
              <a:rPr lang="en-US" altLang="ko-KR" sz="3000" dirty="0"/>
              <a:t>s1 = set([1, 2, 3, 4, 5, 6])</a:t>
            </a:r>
            <a:r>
              <a:rPr lang="pt-BR" altLang="ko-KR" sz="3000" dirty="0"/>
              <a:t>	</a:t>
            </a:r>
          </a:p>
          <a:p>
            <a:pPr marL="457200" lvl="1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/>
              <a:t>s2 = set([4, 5, 6, 7, 8, 9])</a:t>
            </a:r>
          </a:p>
          <a:p>
            <a:pPr marL="457200" lvl="1" indent="0">
              <a:buNone/>
            </a:pPr>
            <a:r>
              <a:rPr lang="en-US" altLang="ko-KR" sz="3000" dirty="0"/>
              <a:t>	s1 &amp; s2 </a:t>
            </a:r>
            <a:r>
              <a:rPr lang="ko-KR" altLang="en-US" sz="3000" dirty="0"/>
              <a:t>는 </a:t>
            </a:r>
            <a:r>
              <a:rPr lang="en-US" altLang="ko-KR" sz="3000" dirty="0"/>
              <a:t>{4, 5, 6}</a:t>
            </a:r>
          </a:p>
          <a:p>
            <a:pPr marL="457200" lvl="1" indent="0">
              <a:buNone/>
            </a:pPr>
            <a:r>
              <a:rPr lang="en-US" altLang="ko-KR" sz="3000" dirty="0"/>
              <a:t>	s1.intersection(s2)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{4, 5, 6}</a:t>
            </a:r>
          </a:p>
          <a:p>
            <a:r>
              <a:rPr lang="ko-KR" altLang="en-US" sz="3000" b="1" dirty="0"/>
              <a:t>합집합</a:t>
            </a:r>
            <a:r>
              <a:rPr lang="en-US" altLang="ko-KR" sz="2200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</a:t>
            </a:r>
            <a:r>
              <a:rPr lang="en-US" altLang="ko-KR" sz="3000" dirty="0"/>
              <a:t>s1 | s2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3, 4, 5, 6, 7, 8, 9}	</a:t>
            </a:r>
          </a:p>
          <a:p>
            <a:pPr marL="457200" lvl="1" indent="0">
              <a:buNone/>
            </a:pPr>
            <a:r>
              <a:rPr lang="en-US" altLang="ko-KR" sz="3000" dirty="0"/>
              <a:t>	s1.union(s2)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3, 4, 5, 6, 7, 8, 9}</a:t>
            </a:r>
            <a:r>
              <a:rPr lang="en-US" altLang="ko-KR" sz="2800" dirty="0"/>
              <a:t>	</a:t>
            </a:r>
          </a:p>
          <a:p>
            <a:r>
              <a:rPr lang="ko-KR" altLang="en-US" sz="3000" b="1" dirty="0" err="1"/>
              <a:t>차집합</a:t>
            </a:r>
            <a:endParaRPr lang="en-US" altLang="ko-KR" sz="3000" b="1" dirty="0"/>
          </a:p>
          <a:p>
            <a:pPr marL="0" indent="0">
              <a:buNone/>
            </a:pPr>
            <a:r>
              <a:rPr lang="en-US" altLang="ko-KR" sz="3000" b="1" dirty="0"/>
              <a:t>	</a:t>
            </a:r>
            <a:r>
              <a:rPr lang="en-US" altLang="ko-KR" sz="3000" dirty="0"/>
              <a:t>s1 - s2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3}</a:t>
            </a:r>
          </a:p>
          <a:p>
            <a:pPr marL="0" indent="0">
              <a:buNone/>
            </a:pPr>
            <a:r>
              <a:rPr lang="en-US" altLang="ko-KR" sz="3000" dirty="0"/>
              <a:t>	s1.difference(s2) </a:t>
            </a:r>
            <a:r>
              <a:rPr lang="ko-KR" altLang="en-US" sz="3000" dirty="0"/>
              <a:t>는 </a:t>
            </a:r>
            <a:r>
              <a:rPr lang="en-US" altLang="ko-KR" sz="3000" dirty="0"/>
              <a:t>{1, 2, 3}</a:t>
            </a:r>
          </a:p>
          <a:p>
            <a:pPr marL="0" indent="0">
              <a:buNone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60085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F4DE-5DC5-4BAB-BF10-DE6648D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 관련 함수들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2A0329-9A03-43C9-8B17-5E68C434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3715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값 </a:t>
            </a:r>
            <a:r>
              <a:rPr lang="en-US" altLang="ko-KR" b="1" dirty="0"/>
              <a:t>1</a:t>
            </a:r>
            <a:r>
              <a:rPr lang="ko-KR" altLang="en-US" b="1" dirty="0"/>
              <a:t>개 추가하기</a:t>
            </a:r>
            <a:r>
              <a:rPr lang="en-US" altLang="ko-KR" b="1" dirty="0"/>
              <a:t>(add)</a:t>
            </a:r>
          </a:p>
          <a:p>
            <a:pPr marL="457200" lvl="1" indent="0">
              <a:buNone/>
            </a:pPr>
            <a:r>
              <a:rPr lang="pt-BR" altLang="ko-KR" sz="2800" dirty="0"/>
              <a:t>	</a:t>
            </a:r>
            <a:r>
              <a:rPr lang="en-US" altLang="ko-KR" sz="2800" dirty="0"/>
              <a:t>s1 = set([1, 2, 3, 4, 5, 6])</a:t>
            </a:r>
          </a:p>
          <a:p>
            <a:pPr marL="457200" lvl="1" indent="0">
              <a:buNone/>
            </a:pPr>
            <a:r>
              <a:rPr lang="pt-BR" altLang="ko-KR" sz="2800" dirty="0"/>
              <a:t>	s1. add(4)	</a:t>
            </a:r>
          </a:p>
          <a:p>
            <a:pPr marL="457200" lvl="1" indent="0">
              <a:buNone/>
            </a:pPr>
            <a:r>
              <a:rPr lang="pt-BR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2, 3, 4}</a:t>
            </a:r>
            <a:endParaRPr lang="pt-BR" altLang="ko-KR" sz="2800" dirty="0"/>
          </a:p>
          <a:p>
            <a:r>
              <a:rPr lang="ko-KR" altLang="en-US" b="1" dirty="0"/>
              <a:t>값 여러 개 추가하기</a:t>
            </a:r>
            <a:r>
              <a:rPr lang="en-US" altLang="ko-KR" b="1" dirty="0"/>
              <a:t>(update)</a:t>
            </a:r>
            <a:r>
              <a:rPr lang="en-US" altLang="ko-KR" dirty="0"/>
              <a:t>	</a:t>
            </a:r>
          </a:p>
          <a:p>
            <a:pPr marL="457200" lvl="1" indent="0">
              <a:buNone/>
            </a:pPr>
            <a:r>
              <a:rPr lang="en-US" altLang="ko-KR" sz="2800" dirty="0"/>
              <a:t>	s1.update([4, 5, 6])	</a:t>
            </a:r>
          </a:p>
          <a:p>
            <a:pPr marL="457200" lvl="1" indent="0">
              <a:buNone/>
            </a:pPr>
            <a:r>
              <a:rPr lang="en-US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2, 3, 4, 5, 6}	</a:t>
            </a:r>
          </a:p>
          <a:p>
            <a:r>
              <a:rPr lang="ko-KR" altLang="en-US" b="1" dirty="0"/>
              <a:t>특정 값 제거하기</a:t>
            </a:r>
            <a:r>
              <a:rPr lang="en-US" altLang="ko-KR" b="1" dirty="0"/>
              <a:t>(remove)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s1.remove(2)	</a:t>
            </a:r>
          </a:p>
          <a:p>
            <a:pPr marL="457200" lvl="1" indent="0">
              <a:buNone/>
            </a:pPr>
            <a:r>
              <a:rPr lang="en-US" altLang="ko-KR" sz="2800" dirty="0"/>
              <a:t>	s1 </a:t>
            </a:r>
            <a:r>
              <a:rPr lang="ko-KR" altLang="en-US" sz="2800" dirty="0"/>
              <a:t>은 </a:t>
            </a:r>
            <a:r>
              <a:rPr lang="en-US" altLang="ko-KR" sz="2800" dirty="0"/>
              <a:t>{1, 3, 4, 5, 6}	</a:t>
            </a:r>
          </a:p>
          <a:p>
            <a:pPr marL="0" indent="0">
              <a:buNone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04171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생성과 요소 읽기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red</a:t>
            </a:r>
          </a:p>
          <a:p>
            <a:pPr marL="0" indent="0">
              <a:buNone/>
            </a:pPr>
            <a:r>
              <a:rPr lang="en-US" altLang="ko-KR" dirty="0"/>
              <a:t>white</a:t>
            </a:r>
          </a:p>
          <a:p>
            <a:pPr marL="0" indent="0">
              <a:buNone/>
            </a:pPr>
            <a:r>
              <a:rPr lang="en-US" altLang="ko-KR" dirty="0"/>
              <a:t>['green', 'blue', 'black']</a:t>
            </a:r>
            <a:endParaRPr lang="ko-KR" altLang="en-US" dirty="0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5CD6C168-F9A3-406B-AC52-416A5E0A1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014E-9BEC-4910-BB92-9054364D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자료형 관련 함수들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E5A81B-531B-44B1-9E86-FA4F782C5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262" y="1825625"/>
            <a:ext cx="4801476" cy="4351338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10B1DF7-2BED-4BC8-AC2A-7830B9C6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{8, 4, 5, 6}</a:t>
            </a:r>
          </a:p>
          <a:p>
            <a:pPr marL="0" indent="0">
              <a:buNone/>
            </a:pPr>
            <a:r>
              <a:rPr lang="en-US" altLang="ko-KR" sz="2400" dirty="0"/>
              <a:t>{2, 4, 5, 6, 8}</a:t>
            </a:r>
          </a:p>
          <a:p>
            <a:pPr marL="0" indent="0">
              <a:buNone/>
            </a:pPr>
            <a:r>
              <a:rPr lang="en-US" altLang="ko-KR" sz="2400" dirty="0"/>
              <a:t>{1, 2, 3, 4, 5}</a:t>
            </a:r>
          </a:p>
          <a:p>
            <a:pPr marL="0" indent="0">
              <a:buNone/>
            </a:pPr>
            <a:r>
              <a:rPr lang="en-US" altLang="ko-KR" sz="2400" dirty="0"/>
              <a:t>{1, 2, 3, 4, 5, 10, 54, 23}</a:t>
            </a:r>
          </a:p>
          <a:p>
            <a:pPr marL="0" indent="0">
              <a:buNone/>
            </a:pPr>
            <a:r>
              <a:rPr lang="en-US" altLang="ko-KR" sz="2400" dirty="0"/>
              <a:t>{2, 3, 4, 5, 10, 54, 23}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8164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dirty="0">
                <a:solidFill>
                  <a:srgbClr val="000000"/>
                </a:solidFill>
              </a:rPr>
              <a:t>a = [1, 1, 1, 2, 2, 3, 3, 3, 4, 4, 5]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3285067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[1,2,3,4,5]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리스트에서 중복 숫자를 제거해 보자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610242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3737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4BDD-88B7-41B9-AA29-87AF0B07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3-4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25FD0-CA42-4A39-9A8E-379B52DC780A}"/>
              </a:ext>
            </a:extLst>
          </p:cNvPr>
          <p:cNvSpPr txBox="1"/>
          <p:nvPr/>
        </p:nvSpPr>
        <p:spPr>
          <a:xfrm>
            <a:off x="1286934" y="1555512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</a:rPr>
              <a:t>모범 답안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9C981-97A2-47E1-AB49-9FCF1489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844"/>
            <a:ext cx="6096000" cy="33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1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BA367CB-E429-4FB5-BB48-2C9555FB5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85067"/>
            <a:ext cx="5181600" cy="28918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a = {'A':90, 'B':80}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print(a['C’])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</a:rPr>
              <a:t>KeyError</a:t>
            </a:r>
            <a:r>
              <a:rPr lang="en-US" altLang="ko-KR" dirty="0">
                <a:solidFill>
                  <a:srgbClr val="000000"/>
                </a:solidFill>
              </a:rPr>
              <a:t>: 'C'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20CDE-A15A-4699-BC21-E096D8F1C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576881"/>
            <a:ext cx="5731565" cy="2891896"/>
          </a:xfrm>
          <a:ln>
            <a:solidFill>
              <a:srgbClr val="00B0F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70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[90, 80]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딕셔너리에는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'C'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라는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가 없으므로 아래와 같은 오류가 발생한다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'C'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에 해당하는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key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값이 없을 경우 오류 대신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70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을 얻을 수 있도록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수정하시오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또한 그 이후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a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딕셔너리의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Open Sans"/>
              </a:rPr>
              <a:t>value </a:t>
            </a:r>
            <a:r>
              <a:rPr lang="ko-KR" altLang="en-US" sz="2400" dirty="0">
                <a:solidFill>
                  <a:srgbClr val="000000"/>
                </a:solidFill>
                <a:latin typeface="Open Sans"/>
              </a:rPr>
              <a:t>값들을 리스트 형태로 </a:t>
            </a:r>
            <a:r>
              <a:rPr lang="ko-KR" altLang="en-US" sz="2400" dirty="0" err="1">
                <a:solidFill>
                  <a:srgbClr val="000000"/>
                </a:solidFill>
                <a:latin typeface="Open Sans"/>
              </a:rPr>
              <a:t>출력하시오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EAEE87-F6A4-4AD6-AEAE-48BCA296A8C1}"/>
              </a:ext>
            </a:extLst>
          </p:cNvPr>
          <p:cNvSpPr/>
          <p:nvPr/>
        </p:nvSpPr>
        <p:spPr>
          <a:xfrm>
            <a:off x="6096000" y="2844225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F4BB08-BCD0-4D24-8D08-5277C2174246}"/>
              </a:ext>
            </a:extLst>
          </p:cNvPr>
          <p:cNvSpPr/>
          <p:nvPr/>
        </p:nvSpPr>
        <p:spPr>
          <a:xfrm>
            <a:off x="5181600" y="3892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힌트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딕셔너리의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get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함수를 사용하면 해당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key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없을 경우에는 두 번째 매개변수로 전달된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default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값을 대신 돌려준다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a.get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(‘R’, 60)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60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875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93AD31-FF12-4E65-B604-13A609D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FA1BD-0E73-4A10-BA65-3DF41305579A}"/>
              </a:ext>
            </a:extLst>
          </p:cNvPr>
          <p:cNvSpPr/>
          <p:nvPr/>
        </p:nvSpPr>
        <p:spPr>
          <a:xfrm>
            <a:off x="846666" y="1690688"/>
            <a:ext cx="105071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scores </a:t>
            </a:r>
            <a:r>
              <a:rPr lang="ko-KR" altLang="en-US" sz="2400" dirty="0">
                <a:solidFill>
                  <a:srgbClr val="000000"/>
                </a:solidFill>
              </a:rPr>
              <a:t>리스트에는 </a:t>
            </a:r>
            <a:r>
              <a:rPr lang="en-US" altLang="ko-KR" sz="2400" dirty="0">
                <a:solidFill>
                  <a:srgbClr val="000000"/>
                </a:solidFill>
              </a:rPr>
              <a:t>1</a:t>
            </a:r>
            <a:r>
              <a:rPr lang="ko-KR" altLang="en-US" sz="2400" dirty="0">
                <a:solidFill>
                  <a:srgbClr val="000000"/>
                </a:solidFill>
              </a:rPr>
              <a:t>번부터 </a:t>
            </a:r>
            <a:r>
              <a:rPr lang="en-US" altLang="ko-KR" sz="2400" dirty="0">
                <a:solidFill>
                  <a:srgbClr val="000000"/>
                </a:solidFill>
              </a:rPr>
              <a:t>5</a:t>
            </a:r>
            <a:r>
              <a:rPr lang="ko-KR" altLang="en-US" sz="2400" dirty="0">
                <a:solidFill>
                  <a:srgbClr val="000000"/>
                </a:solidFill>
              </a:rPr>
              <a:t>번 학생들의 각각의 </a:t>
            </a:r>
            <a:r>
              <a:rPr lang="en-US" altLang="ko-KR" sz="2400" dirty="0">
                <a:solidFill>
                  <a:srgbClr val="000000"/>
                </a:solidFill>
              </a:rPr>
              <a:t>[</a:t>
            </a:r>
            <a:r>
              <a:rPr lang="ko-KR" altLang="en-US" sz="2400" dirty="0">
                <a:solidFill>
                  <a:srgbClr val="000000"/>
                </a:solidFill>
              </a:rPr>
              <a:t>국어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영어</a:t>
            </a:r>
            <a:r>
              <a:rPr lang="en-US" altLang="ko-KR" sz="2400" dirty="0">
                <a:solidFill>
                  <a:srgbClr val="000000"/>
                </a:solidFill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</a:rPr>
              <a:t>수학</a:t>
            </a:r>
            <a:r>
              <a:rPr lang="en-US" altLang="ko-KR" sz="2400" dirty="0">
                <a:solidFill>
                  <a:srgbClr val="000000"/>
                </a:solidFill>
              </a:rPr>
              <a:t>] </a:t>
            </a:r>
            <a:r>
              <a:rPr lang="ko-KR" altLang="en-US" sz="2400" dirty="0">
                <a:solidFill>
                  <a:srgbClr val="000000"/>
                </a:solidFill>
              </a:rPr>
              <a:t>점수가 들어있다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예를 들어 </a:t>
            </a:r>
            <a:r>
              <a:rPr lang="en-US" altLang="ko-KR" sz="2400" dirty="0">
                <a:solidFill>
                  <a:srgbClr val="000000"/>
                </a:solidFill>
              </a:rPr>
              <a:t>2</a:t>
            </a:r>
            <a:r>
              <a:rPr lang="ko-KR" altLang="en-US" sz="2400" dirty="0">
                <a:solidFill>
                  <a:srgbClr val="000000"/>
                </a:solidFill>
              </a:rPr>
              <a:t>번 학생의 국어 점수는 </a:t>
            </a:r>
            <a:r>
              <a:rPr lang="en-US" altLang="ko-KR" sz="2400" dirty="0">
                <a:solidFill>
                  <a:srgbClr val="000000"/>
                </a:solidFill>
              </a:rPr>
              <a:t>86, </a:t>
            </a:r>
            <a:r>
              <a:rPr lang="ko-KR" altLang="en-US" sz="2400" dirty="0">
                <a:solidFill>
                  <a:srgbClr val="000000"/>
                </a:solidFill>
              </a:rPr>
              <a:t>영어 점수는 </a:t>
            </a:r>
            <a:r>
              <a:rPr lang="en-US" altLang="ko-KR" sz="2400" dirty="0">
                <a:solidFill>
                  <a:srgbClr val="000000"/>
                </a:solidFill>
              </a:rPr>
              <a:t>86, </a:t>
            </a:r>
            <a:r>
              <a:rPr lang="ko-KR" altLang="en-US" sz="2400" dirty="0">
                <a:solidFill>
                  <a:srgbClr val="000000"/>
                </a:solidFill>
              </a:rPr>
              <a:t>수학 점수는 </a:t>
            </a:r>
            <a:r>
              <a:rPr lang="en-US" altLang="ko-KR" sz="2400" dirty="0">
                <a:solidFill>
                  <a:srgbClr val="000000"/>
                </a:solidFill>
              </a:rPr>
              <a:t>73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6</a:t>
            </a:r>
            <a:r>
              <a:rPr lang="ko-KR" altLang="en-US" sz="2400" dirty="0">
                <a:solidFill>
                  <a:srgbClr val="000000"/>
                </a:solidFill>
              </a:rPr>
              <a:t>번 학생이 전학을 왔다</a:t>
            </a:r>
            <a:r>
              <a:rPr lang="en-US" altLang="ko-KR" sz="2400" dirty="0">
                <a:solidFill>
                  <a:srgbClr val="000000"/>
                </a:solidFill>
              </a:rPr>
              <a:t>. 6</a:t>
            </a:r>
            <a:r>
              <a:rPr lang="ko-KR" altLang="en-US" sz="2400" dirty="0">
                <a:solidFill>
                  <a:srgbClr val="000000"/>
                </a:solidFill>
              </a:rPr>
              <a:t>번학생의 성적은 </a:t>
            </a:r>
            <a:r>
              <a:rPr lang="en-US" altLang="ko-KR" sz="2400" dirty="0">
                <a:solidFill>
                  <a:srgbClr val="000000"/>
                </a:solidFill>
              </a:rPr>
              <a:t>[10, 100, 23]</a:t>
            </a:r>
            <a:r>
              <a:rPr lang="ko-KR" altLang="en-US" sz="2400" dirty="0">
                <a:solidFill>
                  <a:srgbClr val="000000"/>
                </a:solidFill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6</a:t>
            </a:r>
            <a:r>
              <a:rPr lang="ko-KR" altLang="en-US" sz="2400" dirty="0">
                <a:solidFill>
                  <a:srgbClr val="000000"/>
                </a:solidFill>
              </a:rPr>
              <a:t>번 학생의 성적을 </a:t>
            </a:r>
            <a:r>
              <a:rPr lang="en-US" altLang="ko-KR" sz="2400" dirty="0">
                <a:solidFill>
                  <a:srgbClr val="000000"/>
                </a:solidFill>
              </a:rPr>
              <a:t>scores </a:t>
            </a:r>
            <a:r>
              <a:rPr lang="ko-KR" altLang="en-US" sz="2400" dirty="0">
                <a:solidFill>
                  <a:srgbClr val="000000"/>
                </a:solidFill>
              </a:rPr>
              <a:t>리스트에 </a:t>
            </a:r>
            <a:r>
              <a:rPr lang="ko-KR" altLang="en-US" sz="2400" dirty="0">
                <a:solidFill>
                  <a:srgbClr val="FF0000"/>
                </a:solidFill>
              </a:rPr>
              <a:t>추가하고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scores</a:t>
            </a:r>
            <a:r>
              <a:rPr lang="ko-KR" altLang="en-US" sz="2400" dirty="0">
                <a:solidFill>
                  <a:srgbClr val="000000"/>
                </a:solidFill>
              </a:rPr>
              <a:t> 리스트를 출력하라</a:t>
            </a:r>
            <a:r>
              <a:rPr lang="en-US" altLang="ko-KR" sz="2400" dirty="0">
                <a:solidFill>
                  <a:srgbClr val="000000"/>
                </a:solidFill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</a:rPr>
              <a:t>또한 모든 학생들의 영어 점수의 합계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정수형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와 평균</a:t>
            </a:r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소수점 두번째 자리까지</a:t>
            </a:r>
            <a:r>
              <a:rPr lang="en-US" altLang="ko-KR" sz="2400" dirty="0">
                <a:solidFill>
                  <a:srgbClr val="000000"/>
                </a:solidFill>
              </a:rPr>
              <a:t>)</a:t>
            </a:r>
            <a:r>
              <a:rPr lang="ko-KR" altLang="en-US" sz="2400" dirty="0">
                <a:solidFill>
                  <a:srgbClr val="000000"/>
                </a:solidFill>
              </a:rPr>
              <a:t> 출력하라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(</a:t>
            </a:r>
            <a:r>
              <a:rPr lang="ko-KR" altLang="en-US" sz="2400" dirty="0">
                <a:solidFill>
                  <a:srgbClr val="000000"/>
                </a:solidFill>
              </a:rPr>
              <a:t>출력 예는 다음장에</a:t>
            </a:r>
            <a:r>
              <a:rPr lang="en-US" altLang="ko-KR" sz="2400" dirty="0">
                <a:solidFill>
                  <a:srgbClr val="000000"/>
                </a:solidFill>
              </a:rPr>
              <a:t>…)</a:t>
            </a:r>
          </a:p>
          <a:p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301FCD43-D3D1-4CDF-A4C0-9D422544A8D3}"/>
              </a:ext>
            </a:extLst>
          </p:cNvPr>
          <p:cNvSpPr txBox="1">
            <a:spLocks/>
          </p:cNvSpPr>
          <p:nvPr/>
        </p:nvSpPr>
        <p:spPr>
          <a:xfrm>
            <a:off x="983974" y="4986623"/>
            <a:ext cx="11208026" cy="28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scores = [[75, 83, 90], [86, 86, 73], [76, 95, 83], [89, 96, 69], [89, 76, 93]]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student6 = [10, 100, 23]</a:t>
            </a:r>
          </a:p>
        </p:txBody>
      </p:sp>
    </p:spTree>
    <p:extLst>
      <p:ext uri="{BB962C8B-B14F-4D97-AF65-F5344CB8AC3E}">
        <p14:creationId xmlns:p14="http://schemas.microsoft.com/office/powerpoint/2010/main" val="2083427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4A95-B5F8-44CF-BBFD-A4A6362D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6CFAD08-B472-49F9-90CA-86181C3010C7}"/>
              </a:ext>
            </a:extLst>
          </p:cNvPr>
          <p:cNvSpPr txBox="1">
            <a:spLocks/>
          </p:cNvSpPr>
          <p:nvPr/>
        </p:nvSpPr>
        <p:spPr>
          <a:xfrm>
            <a:off x="838200" y="2275416"/>
            <a:ext cx="11208026" cy="2891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scores = [[75, 83, 90], [86, 86, 73], [76, 95, 83], [89, 96, 69], [89, 76, 93]]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student6 = [10, 100, 23]</a:t>
            </a:r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6D35A880-60F8-4BA1-B6B3-6E5A43EEDF10}"/>
              </a:ext>
            </a:extLst>
          </p:cNvPr>
          <p:cNvSpPr txBox="1">
            <a:spLocks/>
          </p:cNvSpPr>
          <p:nvPr/>
        </p:nvSpPr>
        <p:spPr>
          <a:xfrm>
            <a:off x="838200" y="4582584"/>
            <a:ext cx="10810461" cy="10230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rgbClr val="000000"/>
                </a:solidFill>
              </a:rPr>
              <a:t>[[75, 83, 90], [86, 86, 73], [76, 95, 83], [89, 96, 69], [89, 76, 93], [10, 100, 23]]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rgbClr val="000000"/>
                </a:solidFill>
              </a:rPr>
              <a:t>합계 </a:t>
            </a:r>
            <a:r>
              <a:rPr lang="en-US" altLang="ko-KR" sz="2400" dirty="0">
                <a:solidFill>
                  <a:srgbClr val="000000"/>
                </a:solidFill>
              </a:rPr>
              <a:t>: 536  </a:t>
            </a:r>
            <a:r>
              <a:rPr lang="ko-KR" altLang="en-US" sz="2400" dirty="0">
                <a:solidFill>
                  <a:srgbClr val="000000"/>
                </a:solidFill>
              </a:rPr>
              <a:t>평균 </a:t>
            </a:r>
            <a:r>
              <a:rPr lang="en-US" altLang="ko-KR" sz="2400" dirty="0">
                <a:solidFill>
                  <a:srgbClr val="000000"/>
                </a:solidFill>
              </a:rPr>
              <a:t>: 89.33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5D67DE-E11D-4768-95E0-9E13B76E8577}"/>
              </a:ext>
            </a:extLst>
          </p:cNvPr>
          <p:cNvSpPr/>
          <p:nvPr/>
        </p:nvSpPr>
        <p:spPr>
          <a:xfrm>
            <a:off x="838200" y="3886261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출력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452998-B0F6-498B-9B22-7B1F91CCBA04}"/>
              </a:ext>
            </a:extLst>
          </p:cNvPr>
          <p:cNvSpPr/>
          <p:nvPr/>
        </p:nvSpPr>
        <p:spPr>
          <a:xfrm>
            <a:off x="838200" y="1690641"/>
            <a:ext cx="518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입력</a:t>
            </a:r>
            <a:r>
              <a:rPr lang="en-US" altLang="ko-KR" sz="3200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0417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802E4BC-0CFE-42AB-8552-F02FD2BA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26"/>
            <a:ext cx="10515600" cy="556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참조 </a:t>
            </a:r>
            <a:r>
              <a:rPr lang="en-US" altLang="ko-KR" b="1" dirty="0">
                <a:solidFill>
                  <a:srgbClr val="002060"/>
                </a:solidFill>
              </a:rPr>
              <a:t>: 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스타트 파이썬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http://codingschool.biz 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>
                <a:solidFill>
                  <a:srgbClr val="000000"/>
                </a:solidFill>
              </a:rPr>
              <a:t>점프 투 파이썬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https://wikidocs.net/book/1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4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81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다음은 리스트의 인덱스를 이용하여 리스트의 일부 요소를 화면에 출력하는 프로그램입니다</a:t>
            </a:r>
            <a:r>
              <a:rPr lang="en-US" altLang="ko-KR" dirty="0"/>
              <a:t>.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a = [1, 2, 3, ['a', 'b', 'c’]]</a:t>
            </a:r>
          </a:p>
          <a:p>
            <a:pPr marL="457200" lvl="1" indent="0">
              <a:buNone/>
            </a:pPr>
            <a:r>
              <a:rPr lang="en-US" altLang="ko-KR" dirty="0"/>
              <a:t>print( a[-1])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① ‘c’	② 3 	  ③ ['a', 'b', ‘c’]	④ error(</a:t>
            </a:r>
            <a:r>
              <a:rPr lang="ko-KR" altLang="en-US" dirty="0"/>
              <a:t>에러</a:t>
            </a:r>
            <a:r>
              <a:rPr lang="en-US" altLang="ko-KR" dirty="0"/>
              <a:t>)</a:t>
            </a:r>
            <a:r>
              <a:rPr lang="ko-KR" altLang="en-US" dirty="0"/>
              <a:t>가 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다음은 리스트의 인덱스를 이용하여 리스트의 일부 요소를 화면에 출력하는 프로그램입니다</a:t>
            </a:r>
            <a:r>
              <a:rPr lang="en-US" altLang="ko-KR" dirty="0"/>
              <a:t>.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a = [1, 2, 3, ['a', 'b', 'c’]]</a:t>
            </a:r>
          </a:p>
          <a:p>
            <a:pPr marL="457200" lvl="1" indent="0">
              <a:buNone/>
            </a:pPr>
            <a:r>
              <a:rPr lang="en-US" altLang="ko-KR" dirty="0"/>
              <a:t>print( a[-1][2:])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① ‘c’	② ‘b’ 	  ③ ['a', 'b', ‘c’]	④ [‘c’]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95D77-854C-4B63-8643-35B07351E8C8}"/>
              </a:ext>
            </a:extLst>
          </p:cNvPr>
          <p:cNvSpPr/>
          <p:nvPr/>
        </p:nvSpPr>
        <p:spPr>
          <a:xfrm>
            <a:off x="3823252" y="3429000"/>
            <a:ext cx="2082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261903-BE54-48B6-B502-281921AB159F}"/>
              </a:ext>
            </a:extLst>
          </p:cNvPr>
          <p:cNvSpPr/>
          <p:nvPr/>
        </p:nvSpPr>
        <p:spPr>
          <a:xfrm>
            <a:off x="6221895" y="6042991"/>
            <a:ext cx="1331844" cy="449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리스트 더하기</a:t>
            </a:r>
            <a:r>
              <a:rPr lang="en-US" altLang="ko-KR" b="1" dirty="0"/>
              <a:t>(+) </a:t>
            </a:r>
          </a:p>
          <a:p>
            <a:pPr marL="457200" lvl="1" indent="0">
              <a:buNone/>
            </a:pPr>
            <a:r>
              <a:rPr lang="ko-KR" altLang="en-US" dirty="0"/>
              <a:t>리스트 사이에서 </a:t>
            </a:r>
            <a:r>
              <a:rPr lang="en-US" altLang="ko-KR" dirty="0"/>
              <a:t>+ </a:t>
            </a:r>
            <a:r>
              <a:rPr lang="ko-KR" altLang="en-US" dirty="0"/>
              <a:t>기호는 </a:t>
            </a:r>
            <a:r>
              <a:rPr lang="en-US" altLang="ko-KR" dirty="0"/>
              <a:t>2</a:t>
            </a:r>
            <a:r>
              <a:rPr lang="ko-KR" altLang="en-US" dirty="0"/>
              <a:t>개의 리스트를 합치는 기능을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pt-BR" altLang="ko-KR" dirty="0"/>
              <a:t>	a = [1, 2, 3] </a:t>
            </a:r>
          </a:p>
          <a:p>
            <a:pPr marL="0" indent="0">
              <a:buNone/>
            </a:pPr>
            <a:r>
              <a:rPr lang="pt-BR" altLang="ko-KR" dirty="0"/>
              <a:t>	b = [4, 5, 6]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/>
              <a:t>a + b </a:t>
            </a:r>
            <a:r>
              <a:rPr lang="ko-KR" altLang="en-US" dirty="0"/>
              <a:t>는 </a:t>
            </a:r>
            <a:r>
              <a:rPr lang="en-US" altLang="ko-KR" dirty="0"/>
              <a:t>[1, 2, 3, 4, 5, 6]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리스트 반복하기</a:t>
            </a:r>
            <a:r>
              <a:rPr lang="en-US" altLang="ko-KR" b="1" dirty="0"/>
              <a:t>(*)</a:t>
            </a:r>
          </a:p>
          <a:p>
            <a:pPr marL="457200" lvl="1" indent="0">
              <a:buNone/>
            </a:pPr>
            <a:r>
              <a:rPr lang="ko-KR" altLang="en-US" dirty="0"/>
              <a:t>리스트가 반복되어 새로운 리스트를 만들어낸다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a * 3 </a:t>
            </a:r>
            <a:r>
              <a:rPr lang="ko-KR" altLang="en-US" dirty="0"/>
              <a:t>는 </a:t>
            </a:r>
            <a:r>
              <a:rPr lang="en-US" altLang="ko-KR" dirty="0"/>
              <a:t>[1, 2, 3, 1, 2, 3, 1, 2, 3]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6DEB30-D871-43F6-AA4B-68530A7D9F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48627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E56F72-8C29-46FC-9F2B-2A05AD9F0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[1, 2, 3, 4, 5, 6]</a:t>
            </a:r>
          </a:p>
          <a:p>
            <a:pPr marL="0" indent="0">
              <a:buNone/>
            </a:pPr>
            <a:r>
              <a:rPr lang="en-US" altLang="ko-KR" dirty="0"/>
              <a:t>['a', 'b', 'c', 'a', 'b', 'c']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리스트 길이 구하기</a:t>
            </a:r>
            <a:r>
              <a:rPr lang="en-US" altLang="ko-KR" b="1" dirty="0"/>
              <a:t>(</a:t>
            </a:r>
            <a:r>
              <a:rPr lang="en-US" altLang="ko-KR" b="1" dirty="0" err="1"/>
              <a:t>len</a:t>
            </a:r>
            <a:r>
              <a:rPr lang="en-US" altLang="ko-KR" b="1" dirty="0"/>
              <a:t>)</a:t>
            </a:r>
          </a:p>
          <a:p>
            <a:pPr marL="457200" lvl="1" indent="0">
              <a:buNone/>
            </a:pPr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리스트 길이를 구함</a:t>
            </a:r>
            <a:endParaRPr lang="en-US" altLang="ko-KR" dirty="0"/>
          </a:p>
          <a:p>
            <a:pPr marL="457200" lvl="1" indent="0">
              <a:buNone/>
            </a:pPr>
            <a:r>
              <a:rPr lang="pt-BR" altLang="ko-KR" dirty="0"/>
              <a:t>	a = [1, 2, 3] </a:t>
            </a:r>
          </a:p>
          <a:p>
            <a:pPr marL="0" indent="0">
              <a:buNone/>
            </a:pPr>
            <a:r>
              <a:rPr lang="pt-BR" altLang="ko-KR" dirty="0"/>
              <a:t>	</a:t>
            </a:r>
            <a:r>
              <a:rPr lang="en-US" altLang="ko-KR" dirty="0" err="1"/>
              <a:t>len</a:t>
            </a:r>
            <a:r>
              <a:rPr lang="en-US" altLang="ko-KR" dirty="0"/>
              <a:t>(a)</a:t>
            </a:r>
            <a:r>
              <a:rPr lang="ko-KR" altLang="en-US" dirty="0"/>
              <a:t> 는 </a:t>
            </a:r>
            <a:r>
              <a:rPr lang="en-US" altLang="ko-KR" dirty="0"/>
              <a:t>3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b="1" dirty="0"/>
              <a:t>리스트에 요소 추가</a:t>
            </a:r>
            <a:r>
              <a:rPr lang="en-US" altLang="ko-KR" b="1" dirty="0"/>
              <a:t>(append)</a:t>
            </a:r>
          </a:p>
          <a:p>
            <a:pPr marL="457200" lvl="1" indent="0">
              <a:buNone/>
            </a:pPr>
            <a:r>
              <a:rPr lang="en-US" altLang="ko-KR" dirty="0"/>
              <a:t>append(x)</a:t>
            </a:r>
            <a:r>
              <a:rPr lang="ko-KR" altLang="en-US" dirty="0"/>
              <a:t>는 리스트의 맨 마지막에 </a:t>
            </a:r>
            <a:r>
              <a:rPr lang="en-US" altLang="ko-KR" dirty="0"/>
              <a:t>x</a:t>
            </a:r>
            <a:r>
              <a:rPr lang="ko-KR" altLang="en-US" dirty="0"/>
              <a:t>를 추가하는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 err="1"/>
              <a:t>a.append</a:t>
            </a:r>
            <a:r>
              <a:rPr lang="en-US" altLang="ko-KR" dirty="0"/>
              <a:t>(4)</a:t>
            </a:r>
          </a:p>
          <a:p>
            <a:pPr marL="0" indent="0">
              <a:buNone/>
            </a:pPr>
            <a:r>
              <a:rPr lang="en-US" altLang="ko-KR" dirty="0"/>
              <a:t>	a </a:t>
            </a:r>
            <a:r>
              <a:rPr lang="ko-KR" altLang="en-US" dirty="0"/>
              <a:t>는 </a:t>
            </a:r>
            <a:r>
              <a:rPr lang="en-US" altLang="ko-KR" dirty="0"/>
              <a:t>[ 1, 2, 3, 4 ]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157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F2DAF-3093-417F-A39C-AA09601A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b="1" dirty="0"/>
              <a:t>리스트 정렬</a:t>
            </a:r>
            <a:r>
              <a:rPr lang="en-US" altLang="ko-KR" sz="3000" b="1" dirty="0"/>
              <a:t>(sort)</a:t>
            </a:r>
          </a:p>
          <a:p>
            <a:pPr marL="457200" lvl="1" indent="0">
              <a:buNone/>
            </a:pPr>
            <a:r>
              <a:rPr lang="en-US" altLang="ko-KR" sz="2600" dirty="0"/>
              <a:t>sort </a:t>
            </a:r>
            <a:r>
              <a:rPr lang="ko-KR" altLang="en-US" sz="2600" dirty="0"/>
              <a:t>함수는 리스트의 요소를 순서대로 정렬해 준다</a:t>
            </a:r>
            <a:r>
              <a:rPr lang="en-US" altLang="ko-KR" sz="2600" dirty="0"/>
              <a:t>.</a:t>
            </a:r>
          </a:p>
          <a:p>
            <a:pPr marL="457200" lvl="1" indent="0">
              <a:buNone/>
            </a:pPr>
            <a:r>
              <a:rPr lang="pt-BR" altLang="ko-KR" dirty="0"/>
              <a:t>	</a:t>
            </a:r>
            <a:r>
              <a:rPr lang="pt-BR" altLang="ko-KR" sz="3000" dirty="0"/>
              <a:t>a = [1, 2, 3, 4] </a:t>
            </a:r>
          </a:p>
          <a:p>
            <a:pPr marL="0" indent="0">
              <a:buNone/>
            </a:pPr>
            <a:r>
              <a:rPr lang="pt-BR" altLang="ko-KR" sz="3000" dirty="0"/>
              <a:t>	</a:t>
            </a:r>
            <a:r>
              <a:rPr lang="en-US" altLang="ko-KR" sz="3000" dirty="0" err="1"/>
              <a:t>a.sort</a:t>
            </a:r>
            <a:r>
              <a:rPr lang="en-US" altLang="ko-KR" sz="3000" dirty="0"/>
              <a:t>()</a:t>
            </a:r>
            <a:r>
              <a:rPr lang="ko-KR" altLang="en-US" sz="3000" dirty="0"/>
              <a:t> 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3000" dirty="0"/>
              <a:t>	a </a:t>
            </a:r>
            <a:r>
              <a:rPr lang="ko-KR" altLang="en-US" sz="3000" dirty="0"/>
              <a:t>는 </a:t>
            </a:r>
            <a:r>
              <a:rPr lang="en-US" altLang="ko-KR" sz="3000" dirty="0"/>
              <a:t>[1, 2, 3, 4]</a:t>
            </a:r>
          </a:p>
          <a:p>
            <a:pPr marL="0" indent="0">
              <a:buNone/>
            </a:pPr>
            <a:endParaRPr lang="pt-BR" altLang="ko-KR" dirty="0"/>
          </a:p>
          <a:p>
            <a:r>
              <a:rPr lang="ko-KR" altLang="en-US" sz="3000" b="1" dirty="0"/>
              <a:t>리스트 뒤집기</a:t>
            </a:r>
            <a:r>
              <a:rPr lang="en-US" altLang="ko-KR" sz="3000" b="1" dirty="0"/>
              <a:t>(reverse)</a:t>
            </a:r>
          </a:p>
          <a:p>
            <a:pPr marL="457200" lvl="1" indent="0">
              <a:buNone/>
            </a:pPr>
            <a:r>
              <a:rPr lang="en-US" altLang="ko-KR" sz="2600" dirty="0"/>
              <a:t>append(x)</a:t>
            </a:r>
            <a:r>
              <a:rPr lang="ko-KR" altLang="en-US" sz="2600" dirty="0"/>
              <a:t>는 리스트의 맨 마지막에 </a:t>
            </a:r>
            <a:r>
              <a:rPr lang="en-US" altLang="ko-KR" sz="2600" dirty="0"/>
              <a:t>x</a:t>
            </a:r>
            <a:r>
              <a:rPr lang="ko-KR" altLang="en-US" sz="2600" dirty="0"/>
              <a:t>를 추가하는 함수이다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sz="3000" dirty="0" err="1"/>
              <a:t>a.reverse</a:t>
            </a:r>
            <a:r>
              <a:rPr lang="en-US" altLang="ko-KR" sz="3000" dirty="0"/>
              <a:t>()</a:t>
            </a:r>
          </a:p>
          <a:p>
            <a:pPr marL="0" indent="0">
              <a:buNone/>
            </a:pPr>
            <a:r>
              <a:rPr lang="en-US" altLang="ko-KR" sz="3000" dirty="0"/>
              <a:t>	a </a:t>
            </a:r>
            <a:r>
              <a:rPr lang="ko-KR" altLang="en-US" sz="3000" dirty="0"/>
              <a:t>는 </a:t>
            </a:r>
            <a:r>
              <a:rPr lang="en-US" altLang="ko-KR" sz="3000" dirty="0"/>
              <a:t>[ 4, 3, 2, 1 ]</a:t>
            </a:r>
            <a:br>
              <a:rPr lang="en-US" altLang="ko-KR" dirty="0"/>
            </a:b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344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2954</Words>
  <Application>Microsoft Office PowerPoint</Application>
  <PresentationFormat>와이드스크린</PresentationFormat>
  <Paragraphs>365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Open Sans</vt:lpstr>
      <vt:lpstr>Malgun Gothic</vt:lpstr>
      <vt:lpstr>Malgun Gothic</vt:lpstr>
      <vt:lpstr>Arial</vt:lpstr>
      <vt:lpstr>Calibri</vt:lpstr>
      <vt:lpstr>Office 테마</vt:lpstr>
      <vt:lpstr>자료형</vt:lpstr>
      <vt:lpstr>목차</vt:lpstr>
      <vt:lpstr>리스트</vt:lpstr>
      <vt:lpstr>리스트 생성과 요소 읽기</vt:lpstr>
      <vt:lpstr>퀴즈</vt:lpstr>
      <vt:lpstr>리스트 연산하기</vt:lpstr>
      <vt:lpstr>리스트 연산하기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리스트 관련 함수들</vt:lpstr>
      <vt:lpstr>2차원 리스트</vt:lpstr>
      <vt:lpstr>실습 3-1</vt:lpstr>
      <vt:lpstr>실습 3-1</vt:lpstr>
      <vt:lpstr>튜플이란?</vt:lpstr>
      <vt:lpstr>튜플 인덱싱 &amp; 슬라이싱</vt:lpstr>
      <vt:lpstr>튜플 연산</vt:lpstr>
      <vt:lpstr>퀴즈</vt:lpstr>
      <vt:lpstr>실습 3-2</vt:lpstr>
      <vt:lpstr>실습 3-2</vt:lpstr>
      <vt:lpstr>딕셔너리</vt:lpstr>
      <vt:lpstr>딕셔너리 쌍 추가, 삭제하기</vt:lpstr>
      <vt:lpstr>딕셔너리에서 Key 사용해 Value 얻기</vt:lpstr>
      <vt:lpstr>딕셔너리 관련 함수들</vt:lpstr>
      <vt:lpstr>딕셔너리 관련 함수들</vt:lpstr>
      <vt:lpstr>딕셔너리 관련 함수들</vt:lpstr>
      <vt:lpstr>딕셔너리 관련 함수들</vt:lpstr>
      <vt:lpstr>딕셔너리 관련 함수들</vt:lpstr>
      <vt:lpstr>퀴즈</vt:lpstr>
      <vt:lpstr>실습 3-3</vt:lpstr>
      <vt:lpstr>실습 3-3</vt:lpstr>
      <vt:lpstr>집합 자료형</vt:lpstr>
      <vt:lpstr>집합 자료형의 특징</vt:lpstr>
      <vt:lpstr>교집합, 합집합, 차집합 구하기</vt:lpstr>
      <vt:lpstr>집합 자료형 관련 함수들</vt:lpstr>
      <vt:lpstr>집합 자료형 관련 함수들</vt:lpstr>
      <vt:lpstr>실습 3-4</vt:lpstr>
      <vt:lpstr>실습 3-4</vt:lpstr>
      <vt:lpstr>과제 3-1</vt:lpstr>
      <vt:lpstr>과제 3-2</vt:lpstr>
      <vt:lpstr>과제 3-2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69</cp:revision>
  <dcterms:created xsi:type="dcterms:W3CDTF">2020-11-03T10:59:29Z</dcterms:created>
  <dcterms:modified xsi:type="dcterms:W3CDTF">2021-05-13T13:17:35Z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