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01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02" r:id="rId13"/>
    <p:sldId id="304" r:id="rId14"/>
    <p:sldId id="30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139" y="3022527"/>
            <a:ext cx="4281443" cy="81294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1. </a:t>
            </a:r>
            <a:r>
              <a:rPr lang="ko-KR" altLang="en-US" sz="4800" dirty="0"/>
              <a:t>기본 입출력</a:t>
            </a:r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09E477-B909-4956-BD0D-CE959B06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1701"/>
            <a:ext cx="5257800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07F5B-F41F-4F90-97A3-864967A59E1B}"/>
              </a:ext>
            </a:extLst>
          </p:cNvPr>
          <p:cNvSpPr txBox="1"/>
          <p:nvPr/>
        </p:nvSpPr>
        <p:spPr>
          <a:xfrm>
            <a:off x="6416040" y="26894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FA131B-CE59-45A9-BFF6-A3601FD3878B}"/>
              </a:ext>
            </a:extLst>
          </p:cNvPr>
          <p:cNvSpPr/>
          <p:nvPr/>
        </p:nvSpPr>
        <p:spPr>
          <a:xfrm>
            <a:off x="6509273" y="3058786"/>
            <a:ext cx="4431254" cy="863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문자열을 입력해 주세요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 err="1">
                <a:solidFill>
                  <a:schemeClr val="tx1"/>
                </a:solidFill>
              </a:rPr>
              <a:t>파이썬조아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 err="1">
                <a:solidFill>
                  <a:schemeClr val="tx1"/>
                </a:solidFill>
              </a:rPr>
              <a:t>파이썬조아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이름을 입력 받아 다음과 같이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03E0D-9EFE-43D0-980A-B6C1E253E14C}"/>
              </a:ext>
            </a:extLst>
          </p:cNvPr>
          <p:cNvSpPr txBox="1"/>
          <p:nvPr/>
        </p:nvSpPr>
        <p:spPr>
          <a:xfrm>
            <a:off x="3520440" y="3429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예시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15FC34-5463-415B-989B-C684883A540E}"/>
              </a:ext>
            </a:extLst>
          </p:cNvPr>
          <p:cNvSpPr/>
          <p:nvPr/>
        </p:nvSpPr>
        <p:spPr>
          <a:xfrm>
            <a:off x="3613673" y="3798333"/>
            <a:ext cx="4431254" cy="7557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넌 이름이 </a:t>
            </a:r>
            <a:r>
              <a:rPr lang="ko-KR" altLang="en-US" sz="2000" dirty="0" err="1">
                <a:solidFill>
                  <a:schemeClr val="tx1"/>
                </a:solidFill>
              </a:rPr>
              <a:t>뭐야</a:t>
            </a:r>
            <a:r>
              <a:rPr lang="en-US" altLang="ko-KR" sz="2000" dirty="0">
                <a:solidFill>
                  <a:schemeClr val="tx1"/>
                </a:solidFill>
              </a:rPr>
              <a:t>? </a:t>
            </a:r>
            <a:r>
              <a:rPr lang="ko-KR" altLang="en-US" sz="2000" dirty="0">
                <a:solidFill>
                  <a:schemeClr val="tx1"/>
                </a:solidFill>
              </a:rPr>
              <a:t>서주원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안녕 서주원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print() </a:t>
            </a:r>
            <a:r>
              <a:rPr lang="ko-KR" altLang="en-US" dirty="0"/>
              <a:t>함수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사용자에게 변수나 자료형을 출력하는 함수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출력할 수 있는 것은 </a:t>
            </a:r>
            <a:r>
              <a:rPr lang="en-US" altLang="ko-KR" dirty="0"/>
              <a:t>int, str, float, bool, list, …</a:t>
            </a:r>
            <a:r>
              <a:rPr lang="ko-KR" altLang="en-US" dirty="0"/>
              <a:t>등 다른 언어에 비해 매우 다양함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출력하고자 하는 것을 </a:t>
            </a:r>
            <a:r>
              <a:rPr lang="en-US" altLang="ko-KR" dirty="0"/>
              <a:t>print() </a:t>
            </a:r>
            <a:r>
              <a:rPr lang="ko-KR" altLang="en-US" dirty="0"/>
              <a:t>함수의 인자로 전달함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예</a:t>
            </a:r>
            <a:r>
              <a:rPr lang="en-US" altLang="ko-KR" dirty="0"/>
              <a:t>) print(1), print(“Hello World!”), print(True)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5101409-87AB-4D40-A103-4F136883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37E6C1-DD5C-4274-AAED-B587D572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43175"/>
            <a:ext cx="6096000" cy="1771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B0E208-8032-4FD2-910D-368861958409}"/>
              </a:ext>
            </a:extLst>
          </p:cNvPr>
          <p:cNvSpPr txBox="1"/>
          <p:nvPr/>
        </p:nvSpPr>
        <p:spPr>
          <a:xfrm>
            <a:off x="6797040" y="21738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9002D-C6DC-4427-A5BB-9E101DBDDE4C}"/>
              </a:ext>
            </a:extLst>
          </p:cNvPr>
          <p:cNvSpPr/>
          <p:nvPr/>
        </p:nvSpPr>
        <p:spPr>
          <a:xfrm>
            <a:off x="6797040" y="2543175"/>
            <a:ext cx="4556760" cy="1771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Hello World!</a:t>
            </a: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2F916-2E19-469C-9A54-F662FA46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26CE4-D440-4BBD-AE41-46D4BC98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print() </a:t>
            </a:r>
            <a:r>
              <a:rPr lang="ko-KR" altLang="en-US" dirty="0"/>
              <a:t>함수에 여러 인자들을 </a:t>
            </a:r>
            <a:r>
              <a:rPr lang="en-US" altLang="ko-KR" dirty="0"/>
              <a:t>,</a:t>
            </a:r>
            <a:r>
              <a:rPr lang="ko-KR" altLang="en-US" dirty="0"/>
              <a:t>로 구분하여 넣으면 띄어쓰기로 구분되어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5EBD1-88CD-473D-BAF1-EA7CD9AF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4" y="3429000"/>
            <a:ext cx="5520266" cy="177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91192-6DBF-435F-B48A-79361C348528}"/>
              </a:ext>
            </a:extLst>
          </p:cNvPr>
          <p:cNvSpPr txBox="1"/>
          <p:nvPr/>
        </p:nvSpPr>
        <p:spPr>
          <a:xfrm>
            <a:off x="6797040" y="3059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97FDBE-2A67-44C1-9B3D-86BA79DAFCFD}"/>
              </a:ext>
            </a:extLst>
          </p:cNvPr>
          <p:cNvSpPr/>
          <p:nvPr/>
        </p:nvSpPr>
        <p:spPr>
          <a:xfrm>
            <a:off x="6797040" y="3429000"/>
            <a:ext cx="4556760" cy="1771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Hello World !</a:t>
            </a:r>
          </a:p>
          <a:p>
            <a:endParaRPr lang="en-US" altLang="ko-KR" sz="3200" dirty="0">
              <a:solidFill>
                <a:schemeClr val="tx1"/>
              </a:solidFill>
            </a:endParaRPr>
          </a:p>
          <a:p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7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A751-9265-4BED-B580-A2D0ED02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B9722-885C-47D0-B57F-A5BF2CD0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help() </a:t>
            </a:r>
            <a:r>
              <a:rPr lang="ko-KR" altLang="en-US" dirty="0"/>
              <a:t>함수에 인자로 사용법을 알고 싶은 함수명을 넣으면 해당 함수에 대한 설명이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BD2BC-6BAB-4ECA-9209-6C3B822D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556760" cy="177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2774E-689E-498D-9F15-FD1CFFAE2099}"/>
              </a:ext>
            </a:extLst>
          </p:cNvPr>
          <p:cNvSpPr txBox="1"/>
          <p:nvPr/>
        </p:nvSpPr>
        <p:spPr>
          <a:xfrm>
            <a:off x="6227781" y="25715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6A764A-CA84-454D-91EF-2B828649A830}"/>
              </a:ext>
            </a:extLst>
          </p:cNvPr>
          <p:cNvSpPr/>
          <p:nvPr/>
        </p:nvSpPr>
        <p:spPr>
          <a:xfrm>
            <a:off x="6227781" y="2940843"/>
            <a:ext cx="5126019" cy="2747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Help on built-in function print in module </a:t>
            </a:r>
            <a:r>
              <a:rPr lang="en-US" altLang="ko-KR" sz="1200" dirty="0" err="1">
                <a:solidFill>
                  <a:schemeClr val="tx1"/>
                </a:solidFill>
              </a:rPr>
              <a:t>builtins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print(...)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print(value, ..., </a:t>
            </a:r>
            <a:r>
              <a:rPr lang="en-US" altLang="ko-KR" sz="1200" dirty="0" err="1">
                <a:solidFill>
                  <a:schemeClr val="tx1"/>
                </a:solidFill>
              </a:rPr>
              <a:t>sep</a:t>
            </a:r>
            <a:r>
              <a:rPr lang="en-US" altLang="ko-KR" sz="1200" dirty="0">
                <a:solidFill>
                  <a:schemeClr val="tx1"/>
                </a:solidFill>
              </a:rPr>
              <a:t>=' ', end='\n', file=</a:t>
            </a:r>
            <a:r>
              <a:rPr lang="en-US" altLang="ko-KR" sz="1200" dirty="0" err="1">
                <a:solidFill>
                  <a:schemeClr val="tx1"/>
                </a:solidFill>
              </a:rPr>
              <a:t>sys.stdout</a:t>
            </a:r>
            <a:r>
              <a:rPr lang="en-US" altLang="ko-KR" sz="1200" dirty="0">
                <a:solidFill>
                  <a:schemeClr val="tx1"/>
                </a:solidFill>
              </a:rPr>
              <a:t>, flush=False)</a:t>
            </a:r>
          </a:p>
          <a:p>
            <a:pPr algn="just"/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Prints the values to a stream, or to </a:t>
            </a:r>
            <a:r>
              <a:rPr lang="en-US" altLang="ko-KR" sz="1200" dirty="0" err="1">
                <a:solidFill>
                  <a:schemeClr val="tx1"/>
                </a:solidFill>
              </a:rPr>
              <a:t>sys.stdout</a:t>
            </a:r>
            <a:r>
              <a:rPr lang="en-US" altLang="ko-KR" sz="1200" dirty="0">
                <a:solidFill>
                  <a:schemeClr val="tx1"/>
                </a:solidFill>
              </a:rPr>
              <a:t> by default.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Optional keyword arguments: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file:  a file-like object (stream); defaults to the current </a:t>
            </a:r>
            <a:r>
              <a:rPr lang="en-US" altLang="ko-KR" sz="1200" dirty="0" err="1">
                <a:solidFill>
                  <a:schemeClr val="tx1"/>
                </a:solidFill>
              </a:rPr>
              <a:t>sys.stdout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</a:rPr>
              <a:t>sep</a:t>
            </a:r>
            <a:r>
              <a:rPr lang="en-US" altLang="ko-KR" sz="1200" dirty="0">
                <a:solidFill>
                  <a:schemeClr val="tx1"/>
                </a:solidFill>
              </a:rPr>
              <a:t>:   string inserted between values, default a space.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end:   string appended after the last value, default a newline.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   flush: whether to forcibly flush the stream.</a:t>
            </a:r>
          </a:p>
        </p:txBody>
      </p:sp>
    </p:spTree>
    <p:extLst>
      <p:ext uri="{BB962C8B-B14F-4D97-AF65-F5344CB8AC3E}">
        <p14:creationId xmlns:p14="http://schemas.microsoft.com/office/powerpoint/2010/main" val="129331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1FEC-6865-42A0-B68D-B33DFE9E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help()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7EDC7-F047-44D0-AD4E-6128EA88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이를 이용해 함수의 매개변수와 특정 매개변수의 기본값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함수에 대한 설명 등을 확인할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매개변수의 기본 값은 해당 매개변수를 명시하지 않은 채 함수를 실행했을 때 함수 내부에서 취급되는 값이다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print() </a:t>
            </a:r>
            <a:r>
              <a:rPr lang="ko-KR" altLang="en-US" dirty="0"/>
              <a:t>함수의 경우</a:t>
            </a:r>
            <a:r>
              <a:rPr lang="en-US" altLang="ko-KR" dirty="0"/>
              <a:t>, </a:t>
            </a:r>
            <a:r>
              <a:rPr lang="en-US" altLang="ko-KR" dirty="0" err="1"/>
              <a:t>sep</a:t>
            </a:r>
            <a:r>
              <a:rPr lang="ko-KR" altLang="en-US" dirty="0"/>
              <a:t>이 </a:t>
            </a:r>
            <a:r>
              <a:rPr lang="en-US" altLang="ko-KR" dirty="0"/>
              <a:t>‘ ’(</a:t>
            </a:r>
            <a:r>
              <a:rPr lang="ko-KR" altLang="en-US" dirty="0"/>
              <a:t>공백</a:t>
            </a:r>
            <a:r>
              <a:rPr lang="en-US" altLang="ko-KR" dirty="0"/>
              <a:t>), end</a:t>
            </a:r>
            <a:r>
              <a:rPr lang="ko-KR" altLang="en-US" dirty="0"/>
              <a:t>가 </a:t>
            </a:r>
            <a:r>
              <a:rPr lang="en-US" altLang="ko-KR" dirty="0"/>
              <a:t>‘\n’(</a:t>
            </a:r>
            <a:r>
              <a:rPr lang="ko-KR" altLang="en-US" dirty="0"/>
              <a:t>줄 바꿈 문자</a:t>
            </a:r>
            <a:r>
              <a:rPr lang="en-US" altLang="ko-KR" dirty="0"/>
              <a:t>)</a:t>
            </a:r>
            <a:r>
              <a:rPr lang="ko-KR" altLang="en-US" dirty="0"/>
              <a:t>로 되어있는 것을 알 수 있다</a:t>
            </a:r>
            <a:r>
              <a:rPr lang="en-US" altLang="ko-KR" dirty="0"/>
              <a:t>. </a:t>
            </a:r>
            <a:r>
              <a:rPr lang="ko-KR" altLang="en-US" dirty="0"/>
              <a:t>이를 응용해보자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2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3B7EC-D91E-4C23-96DC-63550382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– </a:t>
            </a:r>
            <a:r>
              <a:rPr lang="ko-KR" altLang="en-US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57252-A23A-42B1-88E5-8295A8B9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출력의 결과를 비교해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B58AE4-A01F-4F93-856F-337F01A9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60327"/>
            <a:ext cx="52578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60FAC-6F26-4820-A67F-781E7555DB63}"/>
              </a:ext>
            </a:extLst>
          </p:cNvPr>
          <p:cNvSpPr txBox="1"/>
          <p:nvPr/>
        </p:nvSpPr>
        <p:spPr>
          <a:xfrm>
            <a:off x="6581887" y="3059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4930D0-698D-4C6C-A010-04337937B8A3}"/>
              </a:ext>
            </a:extLst>
          </p:cNvPr>
          <p:cNvSpPr/>
          <p:nvPr/>
        </p:nvSpPr>
        <p:spPr>
          <a:xfrm>
            <a:off x="6581887" y="3453886"/>
            <a:ext cx="5054301" cy="1094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아버지가 방에 들어가신다</a:t>
            </a:r>
            <a:r>
              <a:rPr lang="en-US" altLang="ko-KR" sz="3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3200" dirty="0" err="1">
                <a:solidFill>
                  <a:schemeClr val="tx1"/>
                </a:solidFill>
              </a:rPr>
              <a:t>아버지가방에들어가신다</a:t>
            </a:r>
            <a:r>
              <a:rPr lang="en-US" altLang="ko-KR" sz="3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72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DFD0-AEE6-4A86-83B3-3F1572DA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– </a:t>
            </a:r>
            <a:r>
              <a:rPr lang="ko-KR" altLang="en-US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0054-ED4D-4D61-9863-34833803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출력의 결과를 비교해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2893A-69BC-46A5-9F35-006D3E91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3896"/>
            <a:ext cx="4661647" cy="3496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80EF0-33E8-4082-BD01-8FFABF35DD94}"/>
              </a:ext>
            </a:extLst>
          </p:cNvPr>
          <p:cNvSpPr txBox="1"/>
          <p:nvPr/>
        </p:nvSpPr>
        <p:spPr>
          <a:xfrm>
            <a:off x="6096000" y="24052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B659D1-1D4D-45FA-AAB1-343715D6743D}"/>
              </a:ext>
            </a:extLst>
          </p:cNvPr>
          <p:cNvSpPr/>
          <p:nvPr/>
        </p:nvSpPr>
        <p:spPr>
          <a:xfrm>
            <a:off x="6096000" y="2799462"/>
            <a:ext cx="5054301" cy="30389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세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로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 err="1">
                <a:solidFill>
                  <a:schemeClr val="tx1"/>
                </a:solidFill>
              </a:rPr>
              <a:t>드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립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ko-KR" altLang="en-US" sz="3200" dirty="0">
                <a:solidFill>
                  <a:schemeClr val="tx1"/>
                </a:solidFill>
              </a:rPr>
              <a:t>가로드립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7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input()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사용자로부터 입력을 받는 함수</a:t>
            </a:r>
            <a:r>
              <a:rPr lang="en-US" altLang="ko-KR" dirty="0"/>
              <a:t>, </a:t>
            </a:r>
            <a:r>
              <a:rPr lang="ko-KR" altLang="en-US" dirty="0"/>
              <a:t>입력 받은 값은 </a:t>
            </a:r>
            <a:r>
              <a:rPr lang="ko-KR" altLang="en-US" b="1" u="sng" dirty="0"/>
              <a:t>문자열</a:t>
            </a:r>
            <a:r>
              <a:rPr lang="ko-KR" altLang="en-US" dirty="0"/>
              <a:t>로 취급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input() </a:t>
            </a:r>
            <a:r>
              <a:rPr lang="ko-KR" altLang="en-US" dirty="0"/>
              <a:t>함수에 문자열을 인자로 전달하면 입력을 받기 전에 해당 텍스트를 입력 받을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input(“</a:t>
            </a:r>
            <a:r>
              <a:rPr lang="ko-KR" altLang="en-US" dirty="0"/>
              <a:t>숫자를 입력해 주세요</a:t>
            </a:r>
            <a:r>
              <a:rPr lang="en-US" altLang="ko-KR" dirty="0"/>
              <a:t>: 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384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1. 기본 입출력</vt:lpstr>
      <vt:lpstr>출력</vt:lpstr>
      <vt:lpstr>출력</vt:lpstr>
      <vt:lpstr>출력</vt:lpstr>
      <vt:lpstr>help() 함수</vt:lpstr>
      <vt:lpstr>help() 함수</vt:lpstr>
      <vt:lpstr>출력 – 응용</vt:lpstr>
      <vt:lpstr>출력 – 응용</vt:lpstr>
      <vt:lpstr>입력</vt:lpstr>
      <vt:lpstr>입력</vt:lpstr>
      <vt:lpstr>과제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2017103994@office.khu.ac.kr</cp:lastModifiedBy>
  <cp:revision>55</cp:revision>
  <dcterms:created xsi:type="dcterms:W3CDTF">2020-11-03T10:59:29Z</dcterms:created>
  <dcterms:modified xsi:type="dcterms:W3CDTF">2021-05-13T00:55:28Z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