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301" r:id="rId5"/>
    <p:sldId id="355" r:id="rId6"/>
    <p:sldId id="302" r:id="rId7"/>
    <p:sldId id="306" r:id="rId8"/>
    <p:sldId id="303" r:id="rId9"/>
    <p:sldId id="307" r:id="rId10"/>
    <p:sldId id="304" r:id="rId11"/>
    <p:sldId id="305" r:id="rId12"/>
    <p:sldId id="308" r:id="rId13"/>
    <p:sldId id="309" r:id="rId14"/>
    <p:sldId id="310" r:id="rId15"/>
    <p:sldId id="311" r:id="rId16"/>
    <p:sldId id="312" r:id="rId17"/>
    <p:sldId id="313" r:id="rId18"/>
    <p:sldId id="315" r:id="rId19"/>
    <p:sldId id="316" r:id="rId20"/>
    <p:sldId id="317" r:id="rId21"/>
    <p:sldId id="314" r:id="rId22"/>
    <p:sldId id="318" r:id="rId23"/>
    <p:sldId id="319" r:id="rId24"/>
    <p:sldId id="320" r:id="rId25"/>
    <p:sldId id="322" r:id="rId26"/>
    <p:sldId id="321" r:id="rId27"/>
    <p:sldId id="323" r:id="rId28"/>
    <p:sldId id="324" r:id="rId29"/>
    <p:sldId id="325" r:id="rId30"/>
    <p:sldId id="327" r:id="rId31"/>
    <p:sldId id="326" r:id="rId32"/>
    <p:sldId id="328" r:id="rId33"/>
    <p:sldId id="329" r:id="rId34"/>
    <p:sldId id="331" r:id="rId35"/>
    <p:sldId id="332" r:id="rId36"/>
    <p:sldId id="334" r:id="rId37"/>
    <p:sldId id="335" r:id="rId38"/>
    <p:sldId id="336" r:id="rId39"/>
    <p:sldId id="337" r:id="rId40"/>
    <p:sldId id="339" r:id="rId41"/>
    <p:sldId id="340" r:id="rId42"/>
    <p:sldId id="341" r:id="rId43"/>
    <p:sldId id="338" r:id="rId44"/>
    <p:sldId id="342" r:id="rId45"/>
    <p:sldId id="343" r:id="rId46"/>
    <p:sldId id="344" r:id="rId47"/>
    <p:sldId id="346" r:id="rId48"/>
    <p:sldId id="349" r:id="rId49"/>
    <p:sldId id="347" r:id="rId50"/>
    <p:sldId id="350" r:id="rId51"/>
    <p:sldId id="351" r:id="rId52"/>
    <p:sldId id="352" r:id="rId53"/>
    <p:sldId id="353" r:id="rId54"/>
    <p:sldId id="354" r:id="rId55"/>
    <p:sldId id="333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ehoon" initials="t" lastIdx="1" clrIdx="0">
    <p:extLst>
      <p:ext uri="{19B8F6BF-5375-455C-9EA6-DF929625EA0E}">
        <p15:presenceInfo xmlns:p15="http://schemas.microsoft.com/office/powerpoint/2012/main" userId="79fb919f951b9a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67A03-45D1-4EAE-8DA0-F79B7BEE625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school.biz/" TargetMode="External"/><Relationship Id="rId2" Type="http://schemas.openxmlformats.org/officeDocument/2006/relationships/hyperlink" Target="http://codingschool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docs.net/1160" TargetMode="External"/><Relationship Id="rId4" Type="http://schemas.openxmlformats.org/officeDocument/2006/relationships/hyperlink" Target="https://wikidocs.net/book/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123" y="1359936"/>
            <a:ext cx="4281443" cy="2387600"/>
          </a:xfrm>
        </p:spPr>
        <p:txBody>
          <a:bodyPr/>
          <a:lstStyle/>
          <a:p>
            <a:r>
              <a:rPr lang="ko-KR" altLang="en-US" dirty="0"/>
              <a:t>변수형</a:t>
            </a:r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사칙 연산자 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더하기</a:t>
            </a:r>
            <a:r>
              <a:rPr lang="en-US" altLang="ko-KR" dirty="0">
                <a:solidFill>
                  <a:srgbClr val="000000"/>
                </a:solidFill>
              </a:rPr>
              <a:t>(+), </a:t>
            </a:r>
            <a:r>
              <a:rPr lang="ko-KR" altLang="en-US" dirty="0">
                <a:solidFill>
                  <a:srgbClr val="000000"/>
                </a:solidFill>
              </a:rPr>
              <a:t>빼기</a:t>
            </a:r>
            <a:r>
              <a:rPr lang="en-US" altLang="ko-KR" dirty="0">
                <a:solidFill>
                  <a:srgbClr val="000000"/>
                </a:solidFill>
              </a:rPr>
              <a:t>(-), </a:t>
            </a:r>
            <a:r>
              <a:rPr lang="ko-KR" altLang="en-US" dirty="0">
                <a:solidFill>
                  <a:srgbClr val="000000"/>
                </a:solidFill>
              </a:rPr>
              <a:t>곱하기</a:t>
            </a:r>
            <a:r>
              <a:rPr lang="en-US" altLang="ko-KR" dirty="0">
                <a:solidFill>
                  <a:srgbClr val="000000"/>
                </a:solidFill>
              </a:rPr>
              <a:t>(*), </a:t>
            </a:r>
            <a:r>
              <a:rPr lang="ko-KR" altLang="en-US" dirty="0">
                <a:solidFill>
                  <a:srgbClr val="000000"/>
                </a:solidFill>
              </a:rPr>
              <a:t>나누기</a:t>
            </a:r>
            <a:r>
              <a:rPr lang="en-US" altLang="ko-KR" dirty="0">
                <a:solidFill>
                  <a:srgbClr val="000000"/>
                </a:solidFill>
              </a:rPr>
              <a:t>(/) 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나머지 연산자</a:t>
            </a:r>
            <a:r>
              <a:rPr lang="en-US" altLang="ko-KR" dirty="0">
                <a:solidFill>
                  <a:srgbClr val="000000"/>
                </a:solidFill>
              </a:rPr>
              <a:t>(%) : </a:t>
            </a:r>
            <a:r>
              <a:rPr lang="ko-KR" altLang="en-US" dirty="0">
                <a:solidFill>
                  <a:srgbClr val="000000"/>
                </a:solidFill>
              </a:rPr>
              <a:t>어떤 수로 나눈 나머지를 계산 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소수점 절삭 연산자</a:t>
            </a:r>
            <a:r>
              <a:rPr lang="en-US" altLang="ko-KR" dirty="0">
                <a:solidFill>
                  <a:srgbClr val="000000"/>
                </a:solidFill>
              </a:rPr>
              <a:t>(//) : </a:t>
            </a:r>
            <a:r>
              <a:rPr lang="ko-KR" altLang="en-US" dirty="0">
                <a:solidFill>
                  <a:srgbClr val="000000"/>
                </a:solidFill>
              </a:rPr>
              <a:t>소수점 이하를 절삭 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제곱 연산자</a:t>
            </a:r>
            <a:r>
              <a:rPr lang="en-US" altLang="ko-KR" dirty="0">
                <a:solidFill>
                  <a:srgbClr val="000000"/>
                </a:solidFill>
              </a:rPr>
              <a:t>(**) : </a:t>
            </a:r>
            <a:r>
              <a:rPr lang="ko-KR" altLang="en-US" dirty="0">
                <a:solidFill>
                  <a:srgbClr val="000000"/>
                </a:solidFill>
              </a:rPr>
              <a:t>어떤 수의 제곱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4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827344-CF22-48F1-A2FA-DD169D73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36ABE6D-DCBC-4DB7-800C-F6E3F8F1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15 5 50 2.0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B9869B9-1D8C-404D-9BC1-3A2650862F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0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827344-CF22-48F1-A2FA-DD169D73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36ABE6D-DCBC-4DB7-800C-F6E3F8F1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1 125 3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A315F3F-ADFB-44E9-96D0-FAFFA11E6B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0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479E6-39B0-4BA9-9C93-BE51C6C6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 정리</a:t>
            </a:r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E4B42310-A89E-437D-AE8B-3E47B5DC8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690688"/>
            <a:ext cx="8690296" cy="4173063"/>
          </a:xfrm>
        </p:spPr>
      </p:pic>
    </p:spTree>
    <p:extLst>
      <p:ext uri="{BB962C8B-B14F-4D97-AF65-F5344CB8AC3E}">
        <p14:creationId xmlns:p14="http://schemas.microsoft.com/office/powerpoint/2010/main" val="287484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D81B-2267-415C-A940-15A2BDB3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BBCF0-D4FA-4405-89B8-D9FD07A1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다음에 나타난 파이썬 명령의 실행 결과는</a:t>
            </a:r>
            <a:r>
              <a:rPr lang="en-US" altLang="ko-KR" dirty="0">
                <a:solidFill>
                  <a:srgbClr val="000000"/>
                </a:solidFill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print(7 % 10) 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① 7 		② 10 		③ 3 		④ 5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2. </a:t>
            </a:r>
            <a:r>
              <a:rPr lang="ko-KR" altLang="en-US" dirty="0">
                <a:solidFill>
                  <a:srgbClr val="000000"/>
                </a:solidFill>
              </a:rPr>
              <a:t>다음에 나타난 파이썬 명령의 실행 결과는</a:t>
            </a:r>
            <a:r>
              <a:rPr lang="en-US" altLang="ko-KR" dirty="0">
                <a:solidFill>
                  <a:srgbClr val="000000"/>
                </a:solidFill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c = 10//4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d = 2**4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print(c + d)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ko-KR" altLang="en-US" dirty="0">
                <a:solidFill>
                  <a:srgbClr val="000000"/>
                </a:solidFill>
              </a:rPr>
              <a:t>① </a:t>
            </a:r>
            <a:r>
              <a:rPr lang="en-US" altLang="ko-KR" dirty="0">
                <a:solidFill>
                  <a:srgbClr val="000000"/>
                </a:solidFill>
              </a:rPr>
              <a:t>18.5 	② 18.0 	③ 10 		④ 18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454209-8052-49AC-A81E-808C8B43B59A}"/>
              </a:ext>
            </a:extLst>
          </p:cNvPr>
          <p:cNvSpPr/>
          <p:nvPr/>
        </p:nvSpPr>
        <p:spPr>
          <a:xfrm>
            <a:off x="1253067" y="2743200"/>
            <a:ext cx="2082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832A01-59EE-40D6-9312-982D3B37DFFE}"/>
              </a:ext>
            </a:extLst>
          </p:cNvPr>
          <p:cNvSpPr/>
          <p:nvPr/>
        </p:nvSpPr>
        <p:spPr>
          <a:xfrm>
            <a:off x="7010400" y="5491163"/>
            <a:ext cx="1439333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01C5F-CDA8-4530-9018-8B3ED7B2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할당연산자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1B7319-622D-4A7B-A7C1-F05B5300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6016"/>
            <a:ext cx="8712200" cy="1901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예</a:t>
            </a:r>
            <a:r>
              <a:rPr lang="en-US" altLang="ko-KR" dirty="0">
                <a:solidFill>
                  <a:srgbClr val="000000"/>
                </a:solidFill>
              </a:rPr>
              <a:t>)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-	a += b </a:t>
            </a:r>
            <a:r>
              <a:rPr lang="ko-KR" altLang="en-US" dirty="0">
                <a:solidFill>
                  <a:srgbClr val="000000"/>
                </a:solidFill>
              </a:rPr>
              <a:t>는 </a:t>
            </a:r>
            <a:r>
              <a:rPr lang="en-US" altLang="ko-KR" dirty="0">
                <a:solidFill>
                  <a:srgbClr val="000000"/>
                </a:solidFill>
              </a:rPr>
              <a:t>a = a + b</a:t>
            </a:r>
            <a:r>
              <a:rPr lang="ko-KR" altLang="en-US" dirty="0">
                <a:solidFill>
                  <a:srgbClr val="000000"/>
                </a:solidFill>
              </a:rPr>
              <a:t>와 같다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-	a *= b </a:t>
            </a:r>
            <a:r>
              <a:rPr lang="ko-KR" altLang="en-US" dirty="0">
                <a:solidFill>
                  <a:srgbClr val="000000"/>
                </a:solidFill>
              </a:rPr>
              <a:t>는 </a:t>
            </a:r>
            <a:r>
              <a:rPr lang="en-US" altLang="ko-KR" dirty="0">
                <a:solidFill>
                  <a:srgbClr val="000000"/>
                </a:solidFill>
              </a:rPr>
              <a:t>a = a * b</a:t>
            </a:r>
            <a:r>
              <a:rPr lang="ko-KR" altLang="en-US" dirty="0">
                <a:solidFill>
                  <a:srgbClr val="000000"/>
                </a:solidFill>
              </a:rPr>
              <a:t>와 같다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306813-F3DA-40FD-AE94-175A30DBDAE7}"/>
              </a:ext>
            </a:extLst>
          </p:cNvPr>
          <p:cNvSpPr/>
          <p:nvPr/>
        </p:nvSpPr>
        <p:spPr>
          <a:xfrm>
            <a:off x="838200" y="1690688"/>
            <a:ext cx="10354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</a:rPr>
              <a:t>왼쪽 변수에 오른쪽 값을 연산하고 결과를 왼쪽변수에 할당</a:t>
            </a:r>
          </a:p>
        </p:txBody>
      </p:sp>
    </p:spTree>
    <p:extLst>
      <p:ext uri="{BB962C8B-B14F-4D97-AF65-F5344CB8AC3E}">
        <p14:creationId xmlns:p14="http://schemas.microsoft.com/office/powerpoint/2010/main" val="302899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01C5F-CDA8-4530-9018-8B3ED7B2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할당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1B7319-622D-4A7B-A7C1-F05B5300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6016"/>
            <a:ext cx="8712200" cy="1901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예</a:t>
            </a:r>
            <a:r>
              <a:rPr lang="en-US" altLang="ko-KR" dirty="0">
                <a:solidFill>
                  <a:srgbClr val="000000"/>
                </a:solidFill>
              </a:rPr>
              <a:t>)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-	a = b = c = 1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-	a, b, c = 1, 2, "</a:t>
            </a:r>
            <a:r>
              <a:rPr lang="ko-KR" altLang="en-US" dirty="0">
                <a:solidFill>
                  <a:srgbClr val="000000"/>
                </a:solidFill>
              </a:rPr>
              <a:t>홍길동</a:t>
            </a:r>
            <a:r>
              <a:rPr lang="en-US" altLang="ko-KR" dirty="0">
                <a:solidFill>
                  <a:srgbClr val="000000"/>
                </a:solidFill>
              </a:rPr>
              <a:t>"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306813-F3DA-40FD-AE94-175A30DBDAE7}"/>
              </a:ext>
            </a:extLst>
          </p:cNvPr>
          <p:cNvSpPr/>
          <p:nvPr/>
        </p:nvSpPr>
        <p:spPr>
          <a:xfrm>
            <a:off x="838200" y="1690688"/>
            <a:ext cx="10354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rgbClr val="000000"/>
                </a:solidFill>
              </a:rPr>
              <a:t>파이썬은</a:t>
            </a:r>
            <a:r>
              <a:rPr lang="ko-KR" altLang="en-US" sz="2800" dirty="0">
                <a:solidFill>
                  <a:srgbClr val="000000"/>
                </a:solidFill>
              </a:rPr>
              <a:t> 동시에 여러 변수에 하나의 값을 할당 할 수 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55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827344-CF22-48F1-A2FA-DD169D73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36ABE6D-DCBC-4DB7-800C-F6E3F8F1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3 4 8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390A67A-DDD8-46DB-BC96-15112707C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0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01C5F-CDA8-4530-9018-8B3ED7B2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할당연산자 정리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1B7319-622D-4A7B-A7C1-F05B5300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EF6584-C80A-44C9-A5EC-F93A209B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04261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393157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11803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51619681"/>
                    </a:ext>
                  </a:extLst>
                </a:gridCol>
              </a:tblGrid>
              <a:tr h="27914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Operator</a:t>
                      </a:r>
                    </a:p>
                  </a:txBody>
                  <a:tcPr marL="72522" marR="72522" marT="48348" marB="48348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Example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53738"/>
                  </a:ext>
                </a:extLst>
              </a:tr>
              <a:tr h="45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=</a:t>
                      </a:r>
                    </a:p>
                  </a:txBody>
                  <a:tcPr marL="72522" marR="72522" marT="48348" marB="48348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왼쪽 변수에 오른쪽 값을 할당한다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c = a + b → c = a + b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28933"/>
                  </a:ext>
                </a:extLst>
              </a:tr>
              <a:tr h="45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+=</a:t>
                      </a:r>
                    </a:p>
                  </a:txBody>
                  <a:tcPr marL="72522" marR="72522" marT="48348" marB="48348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왼쪽 변수에 오른쪽 값을 더하고 결과를 왼쪽변수에 할당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c += a → c = c + a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52609"/>
                  </a:ext>
                </a:extLst>
              </a:tr>
              <a:tr h="45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-=</a:t>
                      </a:r>
                    </a:p>
                  </a:txBody>
                  <a:tcPr marL="72522" marR="72522" marT="48348" marB="48348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왼쪽 변수에서 오른쪽 값을 빼고 결과를 왼쪽변수에 할당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c -= a → c = c - a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75121"/>
                  </a:ext>
                </a:extLst>
              </a:tr>
              <a:tr h="4585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*</a:t>
                      </a:r>
                      <a:r>
                        <a:rPr lang="en-US" altLang="ko-KR" sz="1100" dirty="0">
                          <a:effectLst/>
                        </a:rPr>
                        <a:t>=</a:t>
                      </a:r>
                    </a:p>
                  </a:txBody>
                  <a:tcPr marL="72522" marR="72522" marT="48348" marB="48348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왼쪽 변수에 오른쪽 값을 곱하고 결과를 왼쪽변수에 할당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c *= a → c = c * a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028032"/>
                  </a:ext>
                </a:extLst>
              </a:tr>
              <a:tr h="45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/=</a:t>
                      </a:r>
                    </a:p>
                  </a:txBody>
                  <a:tcPr marL="72522" marR="72522" marT="48348" marB="48348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왼쪽 변수에서 오른쪽 값을 나누고 결과를 왼쪽변수에 할당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c /= a → c = c / a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45762"/>
                  </a:ext>
                </a:extLst>
              </a:tr>
              <a:tr h="638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%=</a:t>
                      </a:r>
                    </a:p>
                  </a:txBody>
                  <a:tcPr marL="72522" marR="72522" marT="48348" marB="48348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왼쪽 변수에서 오른쪽 값을 나눈 나머지의 결과를 왼쪽변수에 할당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c %= a → c = c % a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3422"/>
                  </a:ext>
                </a:extLst>
              </a:tr>
              <a:tr h="6380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**</a:t>
                      </a:r>
                      <a:r>
                        <a:rPr lang="en-US" altLang="ko-KR" sz="1100" dirty="0">
                          <a:effectLst/>
                        </a:rPr>
                        <a:t>=</a:t>
                      </a:r>
                    </a:p>
                  </a:txBody>
                  <a:tcPr marL="72522" marR="72522" marT="48348" marB="48348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왼쪽 변수에 오른쪽 값만큼 제곱을 하고 결과를 왼쪽변수에 할당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c **= a → c = c ** a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25269"/>
                  </a:ext>
                </a:extLst>
              </a:tr>
              <a:tr h="638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//=</a:t>
                      </a:r>
                    </a:p>
                  </a:txBody>
                  <a:tcPr marL="72522" marR="72522" marT="48348" marB="48348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왼쪽 변수에서 오른쪽 값을 나눈 몫의 결과를 왼쪽변수에 할당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 //= a → c = c // a</a:t>
                      </a:r>
                    </a:p>
                  </a:txBody>
                  <a:tcPr marL="72522" marR="72522" marT="48348" marB="48348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9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2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A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7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B = 3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285067"/>
            <a:ext cx="5181600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21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두 자연수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A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와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B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가 주어진다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이때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, A+B, A-B, A*B, A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나누기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B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의 몫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, A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나누기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B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의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나머지를 출력하는 프로그램을 </a:t>
            </a:r>
            <a:r>
              <a:rPr lang="ko-KR" altLang="en-US" sz="2000" dirty="0" err="1">
                <a:solidFill>
                  <a:srgbClr val="000000"/>
                </a:solidFill>
                <a:latin typeface="Open Sans"/>
              </a:rPr>
              <a:t>작성하시오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 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AEE87-F6A4-4AD6-AEAE-48BCA296A8C1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682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CB150-8EC5-4593-8616-93CC8BB4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42F9-7009-4A68-AA2A-889216A2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96774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변수란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변수란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변수명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변수 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숫자형 변수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정수형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실수형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숫자 연산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문자열 변수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문자열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문자열 연산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문자열 함수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454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4BDD-88B7-41B9-AA29-87AF0B07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49BECA-306B-4A6B-B14A-B3197F197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934" y="1924844"/>
            <a:ext cx="4809066" cy="415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25FD0-CA42-4A39-9A8E-379B52DC780A}"/>
              </a:ext>
            </a:extLst>
          </p:cNvPr>
          <p:cNvSpPr txBox="1"/>
          <p:nvPr/>
        </p:nvSpPr>
        <p:spPr>
          <a:xfrm>
            <a:off x="1286934" y="15555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모범 답안</a:t>
            </a:r>
          </a:p>
        </p:txBody>
      </p:sp>
    </p:spTree>
    <p:extLst>
      <p:ext uri="{BB962C8B-B14F-4D97-AF65-F5344CB8AC3E}">
        <p14:creationId xmlns:p14="http://schemas.microsoft.com/office/powerpoint/2010/main" val="30832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3DB4B-D1A9-4342-87AF-2363773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FFBC-0DDA-4B5F-9D10-34FB1203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문자열</a:t>
            </a:r>
            <a:r>
              <a:rPr lang="en-US" altLang="ko-KR" dirty="0">
                <a:solidFill>
                  <a:srgbClr val="000000"/>
                </a:solidFill>
              </a:rPr>
              <a:t>(String) : </a:t>
            </a:r>
            <a:r>
              <a:rPr lang="ko-KR" altLang="en-US" dirty="0">
                <a:solidFill>
                  <a:srgbClr val="000000"/>
                </a:solidFill>
              </a:rPr>
              <a:t>하나 또는 여러 개의 문자로 구성된 데이터형 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문자들의 앞과 뒤에 쌍 따옴표</a:t>
            </a:r>
            <a:r>
              <a:rPr lang="en-US" altLang="ko-KR" dirty="0">
                <a:solidFill>
                  <a:srgbClr val="000000"/>
                </a:solidFill>
              </a:rPr>
              <a:t>(") </a:t>
            </a:r>
            <a:r>
              <a:rPr lang="ko-KR" altLang="en-US" dirty="0">
                <a:solidFill>
                  <a:srgbClr val="000000"/>
                </a:solidFill>
              </a:rPr>
              <a:t>또는 단 따옴표</a:t>
            </a:r>
            <a:r>
              <a:rPr lang="en-US" altLang="ko-KR" dirty="0">
                <a:solidFill>
                  <a:srgbClr val="000000"/>
                </a:solidFill>
              </a:rPr>
              <a:t>(')</a:t>
            </a:r>
            <a:r>
              <a:rPr lang="ko-KR" altLang="en-US" dirty="0">
                <a:solidFill>
                  <a:srgbClr val="000000"/>
                </a:solidFill>
              </a:rPr>
              <a:t>를 붙임 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• "</a:t>
            </a:r>
            <a:r>
              <a:rPr lang="ko-KR" altLang="en-US" dirty="0">
                <a:solidFill>
                  <a:srgbClr val="000000"/>
                </a:solidFill>
              </a:rPr>
              <a:t>안녕하세요</a:t>
            </a:r>
            <a:r>
              <a:rPr lang="en-US" altLang="ko-KR" dirty="0">
                <a:solidFill>
                  <a:srgbClr val="000000"/>
                </a:solidFill>
              </a:rPr>
              <a:t>."</a:t>
            </a:r>
            <a:r>
              <a:rPr lang="ko-KR" altLang="en-US" dirty="0">
                <a:solidFill>
                  <a:srgbClr val="000000"/>
                </a:solidFill>
              </a:rPr>
              <a:t>와 </a:t>
            </a:r>
            <a:r>
              <a:rPr lang="en-US" altLang="ko-KR" dirty="0">
                <a:solidFill>
                  <a:srgbClr val="000000"/>
                </a:solidFill>
              </a:rPr>
              <a:t>'</a:t>
            </a:r>
            <a:r>
              <a:rPr lang="ko-KR" altLang="en-US" dirty="0">
                <a:solidFill>
                  <a:srgbClr val="000000"/>
                </a:solidFill>
              </a:rPr>
              <a:t>안녕하세요</a:t>
            </a:r>
            <a:r>
              <a:rPr lang="en-US" altLang="ko-KR" dirty="0">
                <a:solidFill>
                  <a:srgbClr val="000000"/>
                </a:solidFill>
              </a:rPr>
              <a:t>.'</a:t>
            </a:r>
            <a:r>
              <a:rPr lang="ko-KR" altLang="en-US" dirty="0">
                <a:solidFill>
                  <a:srgbClr val="000000"/>
                </a:solidFill>
              </a:rPr>
              <a:t>는 동일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또한 큰 따옴표</a:t>
            </a:r>
            <a:r>
              <a:rPr lang="en-US" altLang="ko-KR" dirty="0">
                <a:solidFill>
                  <a:srgbClr val="000000"/>
                </a:solidFill>
              </a:rPr>
              <a:t>(") </a:t>
            </a:r>
            <a:r>
              <a:rPr lang="ko-KR" altLang="en-US" dirty="0">
                <a:solidFill>
                  <a:srgbClr val="000000"/>
                </a:solidFill>
              </a:rPr>
              <a:t>이용하거나 작은 따옴표 </a:t>
            </a:r>
            <a:r>
              <a:rPr lang="en-US" altLang="ko-KR" dirty="0">
                <a:solidFill>
                  <a:srgbClr val="000000"/>
                </a:solidFill>
              </a:rPr>
              <a:t>3</a:t>
            </a:r>
            <a:r>
              <a:rPr lang="ko-KR" altLang="en-US" dirty="0">
                <a:solidFill>
                  <a:srgbClr val="000000"/>
                </a:solidFill>
              </a:rPr>
              <a:t>개</a:t>
            </a:r>
            <a:r>
              <a:rPr lang="en-US" altLang="ko-KR" dirty="0">
                <a:solidFill>
                  <a:srgbClr val="000000"/>
                </a:solidFill>
              </a:rPr>
              <a:t>(''') </a:t>
            </a:r>
            <a:r>
              <a:rPr lang="ko-KR" altLang="en-US" dirty="0">
                <a:solidFill>
                  <a:srgbClr val="000000"/>
                </a:solidFill>
              </a:rPr>
              <a:t>이용하여도 문자열을 만들 수 있음</a:t>
            </a:r>
          </a:p>
          <a:p>
            <a:endParaRPr lang="ko-KR" altLang="en-US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43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827344-CF22-48F1-A2FA-DD169D73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36ABE6D-DCBC-4DB7-800C-F6E3F8F1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Hello Python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this is python string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이것을 이용하면 </a:t>
            </a:r>
            <a:r>
              <a:rPr lang="en-US" altLang="ko-KR" dirty="0">
                <a:solidFill>
                  <a:srgbClr val="000000"/>
                </a:solidFill>
              </a:rPr>
              <a:t>"" </a:t>
            </a:r>
            <a:r>
              <a:rPr lang="ko-KR" altLang="en-US" dirty="0">
                <a:solidFill>
                  <a:srgbClr val="000000"/>
                </a:solidFill>
              </a:rPr>
              <a:t>따옴표나 </a:t>
            </a:r>
            <a:r>
              <a:rPr lang="en-US" altLang="ko-KR" dirty="0">
                <a:solidFill>
                  <a:srgbClr val="000000"/>
                </a:solidFill>
              </a:rPr>
              <a:t>''</a:t>
            </a:r>
            <a:r>
              <a:rPr lang="ko-KR" altLang="en-US" dirty="0">
                <a:solidFill>
                  <a:srgbClr val="000000"/>
                </a:solidFill>
              </a:rPr>
              <a:t>작은 따옴표를 넣거나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 줄을 바꿀 수 있어요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이것도 마찬가지로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"" </a:t>
            </a:r>
            <a:r>
              <a:rPr lang="ko-KR" altLang="en-US" dirty="0">
                <a:solidFill>
                  <a:srgbClr val="000000"/>
                </a:solidFill>
              </a:rPr>
              <a:t>따옴표를 넣을 수 있어요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C13D34E-43EC-4F48-8E7C-0AA6F57829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81600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9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C9D8D-03DB-41EE-9286-50800A0F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</a:t>
            </a:r>
            <a:r>
              <a:rPr lang="ko-KR" altLang="en-US" dirty="0" err="1"/>
              <a:t>코드란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0A079-63F8-4DB5-9FCB-60921DF8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73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프로그래밍할 때 사용할 수 있도록 미리 정의해 둔 </a:t>
            </a:r>
            <a:r>
              <a:rPr lang="en-US" altLang="ko-KR" dirty="0">
                <a:solidFill>
                  <a:srgbClr val="000000"/>
                </a:solidFill>
              </a:rPr>
              <a:t>"</a:t>
            </a:r>
            <a:r>
              <a:rPr lang="ko-KR" altLang="en-US" dirty="0">
                <a:solidFill>
                  <a:srgbClr val="000000"/>
                </a:solidFill>
              </a:rPr>
              <a:t>문자 조합</a:t>
            </a:r>
            <a:r>
              <a:rPr lang="en-US" altLang="ko-KR" dirty="0">
                <a:solidFill>
                  <a:srgbClr val="000000"/>
                </a:solidFill>
              </a:rPr>
              <a:t>"</a:t>
            </a:r>
            <a:r>
              <a:rPr lang="ko-KR" altLang="en-US" dirty="0">
                <a:solidFill>
                  <a:srgbClr val="000000"/>
                </a:solidFill>
              </a:rPr>
              <a:t>이다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주로 출력물을 보기 좋게 정렬하는 용도로 사용한다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</a:rPr>
              <a:t>) \n : </a:t>
            </a:r>
            <a:r>
              <a:rPr lang="ko-KR" altLang="en-US" sz="2000" dirty="0">
                <a:solidFill>
                  <a:srgbClr val="000000"/>
                </a:solidFill>
              </a:rPr>
              <a:t>문자열 내부에서 </a:t>
            </a:r>
            <a:r>
              <a:rPr lang="ko-KR" altLang="en-US" sz="2000" dirty="0" err="1">
                <a:solidFill>
                  <a:srgbClr val="000000"/>
                </a:solidFill>
              </a:rPr>
              <a:t>개행을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</a:rPr>
              <a:t>할때</a:t>
            </a:r>
            <a:r>
              <a:rPr lang="ko-KR" altLang="en-US" sz="2000" dirty="0">
                <a:solidFill>
                  <a:srgbClr val="000000"/>
                </a:solidFill>
              </a:rPr>
              <a:t> 사용합니다</a:t>
            </a:r>
            <a:r>
              <a:rPr lang="en-US" altLang="ko-KR" sz="2000" dirty="0">
                <a:solidFill>
                  <a:srgbClr val="000000"/>
                </a:solidFill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</a:rPr>
              <a:t>줄 바꿈 코드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* \</a:t>
            </a:r>
            <a:r>
              <a:rPr lang="ko-KR" altLang="en-US" sz="2000" dirty="0">
                <a:solidFill>
                  <a:srgbClr val="000000"/>
                </a:solidFill>
              </a:rPr>
              <a:t>은＼과 같음  </a:t>
            </a:r>
          </a:p>
        </p:txBody>
      </p:sp>
    </p:spTree>
    <p:extLst>
      <p:ext uri="{BB962C8B-B14F-4D97-AF65-F5344CB8AC3E}">
        <p14:creationId xmlns:p14="http://schemas.microsoft.com/office/powerpoint/2010/main" val="4118870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8371D-AEFB-4DB9-912A-3710CEA6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코드 정리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94A0125-301C-404F-B112-6F2D3F523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693610"/>
              </p:ext>
            </p:extLst>
          </p:nvPr>
        </p:nvGraphicFramePr>
        <p:xfrm>
          <a:off x="838200" y="1825625"/>
          <a:ext cx="10642600" cy="4287308"/>
        </p:xfrm>
        <a:graphic>
          <a:graphicData uri="http://schemas.openxmlformats.org/drawingml/2006/table">
            <a:tbl>
              <a:tblPr/>
              <a:tblGrid>
                <a:gridCol w="5017103">
                  <a:extLst>
                    <a:ext uri="{9D8B030D-6E8A-4147-A177-3AD203B41FA5}">
                      <a16:colId xmlns:a16="http://schemas.microsoft.com/office/drawing/2014/main" val="718429401"/>
                    </a:ext>
                  </a:extLst>
                </a:gridCol>
                <a:gridCol w="5625497">
                  <a:extLst>
                    <a:ext uri="{9D8B030D-6E8A-4147-A177-3AD203B41FA5}">
                      <a16:colId xmlns:a16="http://schemas.microsoft.com/office/drawing/2014/main" val="3673404661"/>
                    </a:ext>
                  </a:extLst>
                </a:gridCol>
              </a:tblGrid>
              <a:tr h="3546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코드</a:t>
                      </a:r>
                    </a:p>
                  </a:txBody>
                  <a:tcPr marL="90152" marR="90152" marT="60101" marB="60101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설명</a:t>
                      </a:r>
                    </a:p>
                  </a:txBody>
                  <a:tcPr marL="90152" marR="90152" marT="60101" marB="60101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80205"/>
                  </a:ext>
                </a:extLst>
              </a:tr>
              <a:tr h="3546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\n</a:t>
                      </a:r>
                    </a:p>
                  </a:txBody>
                  <a:tcPr marL="90152" marR="90152" marT="60101" marB="60101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문자열 안에서 줄을 바꿀 때 사용</a:t>
                      </a:r>
                    </a:p>
                  </a:txBody>
                  <a:tcPr marL="90152" marR="90152" marT="60101" marB="60101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70943"/>
                  </a:ext>
                </a:extLst>
              </a:tr>
              <a:tr h="3546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\t</a:t>
                      </a:r>
                    </a:p>
                  </a:txBody>
                  <a:tcPr marL="90152" marR="90152" marT="60101" marB="60101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문자열 사이에 탭 간격을 줄 때 사용</a:t>
                      </a:r>
                    </a:p>
                  </a:txBody>
                  <a:tcPr marL="90152" marR="90152" marT="60101" marB="60101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863392"/>
                  </a:ext>
                </a:extLst>
              </a:tr>
              <a:tr h="354659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\\</a:t>
                      </a:r>
                    </a:p>
                  </a:txBody>
                  <a:tcPr marL="90152" marR="90152" marT="60101" marB="60101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문자 </a:t>
                      </a:r>
                      <a:r>
                        <a:rPr lang="en-US" altLang="ko-KR" sz="1400" dirty="0">
                          <a:effectLst/>
                        </a:rPr>
                        <a:t>\</a:t>
                      </a:r>
                      <a:r>
                        <a:rPr lang="ko-KR" altLang="en-US" sz="1400" dirty="0">
                          <a:effectLst/>
                        </a:rPr>
                        <a:t>를 그대로 표현할 때 사용</a:t>
                      </a:r>
                    </a:p>
                  </a:txBody>
                  <a:tcPr marL="90152" marR="90152" marT="60101" marB="60101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602997"/>
                  </a:ext>
                </a:extLst>
              </a:tr>
              <a:tr h="354659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\'</a:t>
                      </a:r>
                    </a:p>
                  </a:txBody>
                  <a:tcPr marL="90152" marR="90152" marT="60101" marB="60101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작은따옴표</a:t>
                      </a:r>
                      <a:r>
                        <a:rPr lang="en-US" altLang="ko-KR" sz="1400" dirty="0">
                          <a:effectLst/>
                        </a:rPr>
                        <a:t>(')</a:t>
                      </a:r>
                      <a:r>
                        <a:rPr lang="ko-KR" altLang="en-US" sz="1400" dirty="0">
                          <a:effectLst/>
                        </a:rPr>
                        <a:t>를 그대로 표현할 때 사용</a:t>
                      </a:r>
                    </a:p>
                  </a:txBody>
                  <a:tcPr marL="90152" marR="90152" marT="60101" marB="60101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49670"/>
                  </a:ext>
                </a:extLst>
              </a:tr>
              <a:tr h="354659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\"</a:t>
                      </a:r>
                    </a:p>
                  </a:txBody>
                  <a:tcPr marL="90152" marR="90152" marT="60101" marB="60101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큰따옴표</a:t>
                      </a:r>
                      <a:r>
                        <a:rPr lang="en-US" altLang="ko-KR" sz="1400" dirty="0">
                          <a:effectLst/>
                        </a:rPr>
                        <a:t>(")</a:t>
                      </a:r>
                      <a:r>
                        <a:rPr lang="ko-KR" altLang="en-US" sz="1400" dirty="0">
                          <a:effectLst/>
                        </a:rPr>
                        <a:t>를 그대로 표현할 때 사용</a:t>
                      </a:r>
                    </a:p>
                  </a:txBody>
                  <a:tcPr marL="90152" marR="90152" marT="60101" marB="60101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69317"/>
                  </a:ext>
                </a:extLst>
              </a:tr>
              <a:tr h="58151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\r</a:t>
                      </a:r>
                    </a:p>
                  </a:txBody>
                  <a:tcPr marL="90152" marR="90152" marT="60101" marB="60101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effectLst/>
                        </a:rPr>
                        <a:t>캐리지</a:t>
                      </a:r>
                      <a:r>
                        <a:rPr lang="ko-KR" altLang="en-US" sz="1400" dirty="0">
                          <a:effectLst/>
                        </a:rPr>
                        <a:t> 리턴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줄 바꿈 문자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현재 커서를 가장 앞으로 이동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marL="90152" marR="90152" marT="60101" marB="60101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59613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\f</a:t>
                      </a:r>
                    </a:p>
                  </a:txBody>
                  <a:tcPr marL="90152" marR="90152" marT="60101" marB="60101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폼 피드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줄 바꿈 문자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현재 커서를 다음 줄로 이동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marL="90152" marR="90152" marT="60101" marB="60101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274763"/>
                  </a:ext>
                </a:extLst>
              </a:tr>
              <a:tr h="43426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\a</a:t>
                      </a:r>
                    </a:p>
                  </a:txBody>
                  <a:tcPr marL="90152" marR="90152" marT="60101" marB="60101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벨 소리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출력할 때 </a:t>
                      </a:r>
                      <a:r>
                        <a:rPr lang="en-US" altLang="ko-KR" sz="1400" dirty="0">
                          <a:effectLst/>
                        </a:rPr>
                        <a:t>PC </a:t>
                      </a:r>
                      <a:r>
                        <a:rPr lang="ko-KR" altLang="en-US" sz="1400" dirty="0">
                          <a:effectLst/>
                        </a:rPr>
                        <a:t>스피커에서 </a:t>
                      </a:r>
                      <a:r>
                        <a:rPr lang="en-US" altLang="ko-KR" sz="1400" dirty="0">
                          <a:effectLst/>
                        </a:rPr>
                        <a:t>'</a:t>
                      </a:r>
                      <a:r>
                        <a:rPr lang="ko-KR" altLang="en-US" sz="1400" dirty="0">
                          <a:effectLst/>
                        </a:rPr>
                        <a:t>삑</a:t>
                      </a:r>
                      <a:r>
                        <a:rPr lang="en-US" altLang="ko-KR" sz="1400" dirty="0">
                          <a:effectLst/>
                        </a:rPr>
                        <a:t>' </a:t>
                      </a:r>
                      <a:r>
                        <a:rPr lang="ko-KR" altLang="en-US" sz="1400" dirty="0">
                          <a:effectLst/>
                        </a:rPr>
                        <a:t>소리가 난다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marL="90152" marR="90152" marT="60101" marB="60101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15026"/>
                  </a:ext>
                </a:extLst>
              </a:tr>
              <a:tr h="3546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\b</a:t>
                      </a:r>
                    </a:p>
                  </a:txBody>
                  <a:tcPr marL="90152" marR="90152" marT="60101" marB="60101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백 스페이스</a:t>
                      </a:r>
                    </a:p>
                  </a:txBody>
                  <a:tcPr marL="90152" marR="90152" marT="60101" marB="60101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70184"/>
                  </a:ext>
                </a:extLst>
              </a:tr>
              <a:tr h="354659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\000</a:t>
                      </a:r>
                    </a:p>
                  </a:txBody>
                  <a:tcPr marL="90152" marR="90152" marT="60101" marB="60101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널 문자</a:t>
                      </a:r>
                    </a:p>
                  </a:txBody>
                  <a:tcPr marL="90152" marR="90152" marT="60101" marB="60101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0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208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827344-CF22-48F1-A2FA-DD169D73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코드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36ABE6D-DCBC-4DB7-800C-F6E3F8F1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1. </a:t>
            </a:r>
            <a:r>
              <a:rPr lang="ko-KR" altLang="en-US" dirty="0">
                <a:solidFill>
                  <a:srgbClr val="000000"/>
                </a:solidFill>
              </a:rPr>
              <a:t>이스케이프 코드 </a:t>
            </a:r>
            <a:r>
              <a:rPr lang="en-US" altLang="ko-KR" dirty="0">
                <a:solidFill>
                  <a:srgbClr val="000000"/>
                </a:solidFill>
              </a:rPr>
              <a:t>\ </a:t>
            </a:r>
            <a:r>
              <a:rPr lang="ko-KR" altLang="en-US" dirty="0" err="1">
                <a:solidFill>
                  <a:srgbClr val="000000"/>
                </a:solidFill>
              </a:rPr>
              <a:t>역슬래시</a:t>
            </a:r>
            <a:r>
              <a:rPr lang="ko-KR" altLang="en-US" dirty="0">
                <a:solidFill>
                  <a:srgbClr val="000000"/>
                </a:solidFill>
              </a:rPr>
              <a:t> 예제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000000"/>
                </a:solidFill>
              </a:rPr>
              <a:t>역슬래시는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\ </a:t>
            </a:r>
            <a:r>
              <a:rPr lang="ko-KR" altLang="en-US" dirty="0">
                <a:solidFill>
                  <a:srgbClr val="000000"/>
                </a:solidFill>
              </a:rPr>
              <a:t>이렇게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2. </a:t>
            </a:r>
            <a:r>
              <a:rPr lang="ko-KR" altLang="en-US" dirty="0">
                <a:solidFill>
                  <a:srgbClr val="000000"/>
                </a:solidFill>
              </a:rPr>
              <a:t>이스케이프 코드 </a:t>
            </a:r>
            <a:r>
              <a:rPr lang="en-US" altLang="ko-KR" dirty="0">
                <a:solidFill>
                  <a:srgbClr val="000000"/>
                </a:solidFill>
              </a:rPr>
              <a:t>', " </a:t>
            </a:r>
            <a:r>
              <a:rPr lang="ko-KR" altLang="en-US" dirty="0">
                <a:solidFill>
                  <a:srgbClr val="000000"/>
                </a:solidFill>
              </a:rPr>
              <a:t>따옴표 예제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BlockDMask's</a:t>
            </a:r>
            <a:r>
              <a:rPr lang="en-US" altLang="ko-KR" dirty="0">
                <a:solidFill>
                  <a:srgbClr val="000000"/>
                </a:solidFill>
              </a:rPr>
              <a:t> python example "ex02_08.py"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3. </a:t>
            </a:r>
            <a:r>
              <a:rPr lang="ko-KR" altLang="en-US" dirty="0">
                <a:solidFill>
                  <a:srgbClr val="000000"/>
                </a:solidFill>
              </a:rPr>
              <a:t>이스케이프 코드 </a:t>
            </a:r>
            <a:r>
              <a:rPr lang="en-US" altLang="ko-KR" dirty="0">
                <a:solidFill>
                  <a:srgbClr val="000000"/>
                </a:solidFill>
              </a:rPr>
              <a:t>\n </a:t>
            </a:r>
            <a:r>
              <a:rPr lang="ko-KR" altLang="en-US" dirty="0" err="1">
                <a:solidFill>
                  <a:srgbClr val="000000"/>
                </a:solidFill>
              </a:rPr>
              <a:t>개행</a:t>
            </a:r>
            <a:r>
              <a:rPr lang="ko-KR" altLang="en-US" dirty="0">
                <a:solidFill>
                  <a:srgbClr val="000000"/>
                </a:solidFill>
              </a:rPr>
              <a:t> 예제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김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이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91EB48F-8EA5-4A5B-A2E3-8FA5818DE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6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C9A0B-9105-4729-A275-9C7A262E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인덱싱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FEF5D27-989A-4C53-BEDE-587B55461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27130"/>
              </p:ext>
            </p:extLst>
          </p:nvPr>
        </p:nvGraphicFramePr>
        <p:xfrm>
          <a:off x="838200" y="3195418"/>
          <a:ext cx="10515600" cy="93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679810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089155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42246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203083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512252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5858690"/>
                    </a:ext>
                  </a:extLst>
                </a:gridCol>
              </a:tblGrid>
              <a:tr h="468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406987"/>
                  </a:ext>
                </a:extLst>
              </a:tr>
              <a:tr h="468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07218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EA28233-11A3-40B8-B440-B3D1F8BC18BD}"/>
              </a:ext>
            </a:extLst>
          </p:cNvPr>
          <p:cNvSpPr/>
          <p:nvPr/>
        </p:nvSpPr>
        <p:spPr>
          <a:xfrm>
            <a:off x="1007533" y="1690688"/>
            <a:ext cx="6934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인덱싱</a:t>
            </a:r>
            <a:r>
              <a:rPr lang="en-US" altLang="ko-KR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(Indexing)</a:t>
            </a:r>
            <a:r>
              <a:rPr lang="ko-KR" altLang="en-US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이란 무엇인가를 </a:t>
            </a:r>
            <a:r>
              <a:rPr lang="en-US" altLang="ko-KR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가리킨다</a:t>
            </a:r>
            <a:r>
              <a:rPr lang="en-US" altLang="ko-KR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의미이다</a:t>
            </a:r>
            <a:r>
              <a:rPr lang="en-US" altLang="ko-KR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CB355-E294-493E-BB14-F4AC7F804CFC}"/>
              </a:ext>
            </a:extLst>
          </p:cNvPr>
          <p:cNvSpPr txBox="1"/>
          <p:nvPr/>
        </p:nvSpPr>
        <p:spPr>
          <a:xfrm>
            <a:off x="838200" y="2646919"/>
            <a:ext cx="284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</a:rPr>
              <a:t>) </a:t>
            </a:r>
            <a:r>
              <a:rPr lang="ko-KR" altLang="en-US" sz="2000" dirty="0">
                <a:solidFill>
                  <a:srgbClr val="000000"/>
                </a:solidFill>
              </a:rPr>
              <a:t>문자열 </a:t>
            </a:r>
            <a:r>
              <a:rPr lang="en-US" altLang="ko-KR" sz="2000" dirty="0">
                <a:solidFill>
                  <a:srgbClr val="000000"/>
                </a:solidFill>
              </a:rPr>
              <a:t>S = “APPLE”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31E54-2746-4404-A06E-9FE8AC7E0B16}"/>
              </a:ext>
            </a:extLst>
          </p:cNvPr>
          <p:cNvSpPr/>
          <p:nvPr/>
        </p:nvSpPr>
        <p:spPr>
          <a:xfrm>
            <a:off x="838200" y="4280123"/>
            <a:ext cx="390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인덱스는 </a:t>
            </a:r>
            <a:r>
              <a:rPr lang="en-US" altLang="ko-KR" sz="2000" dirty="0">
                <a:solidFill>
                  <a:srgbClr val="000000"/>
                </a:solidFill>
              </a:rPr>
              <a:t>1</a:t>
            </a:r>
            <a:r>
              <a:rPr lang="ko-KR" altLang="en-US" sz="2000" dirty="0">
                <a:solidFill>
                  <a:srgbClr val="000000"/>
                </a:solidFill>
              </a:rPr>
              <a:t>이 아니라 </a:t>
            </a:r>
            <a:r>
              <a:rPr lang="en-US" altLang="ko-KR" sz="2000" dirty="0">
                <a:solidFill>
                  <a:srgbClr val="000000"/>
                </a:solidFill>
              </a:rPr>
              <a:t>0</a:t>
            </a:r>
            <a:r>
              <a:rPr lang="ko-KR" altLang="en-US" sz="2000" dirty="0">
                <a:solidFill>
                  <a:srgbClr val="000000"/>
                </a:solidFill>
              </a:rPr>
              <a:t>부터 시작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2057AE-21CF-4C01-AC44-BC133DECCEC8}"/>
              </a:ext>
            </a:extLst>
          </p:cNvPr>
          <p:cNvSpPr/>
          <p:nvPr/>
        </p:nvSpPr>
        <p:spPr>
          <a:xfrm>
            <a:off x="836138" y="4982646"/>
            <a:ext cx="4761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A[0] </a:t>
            </a:r>
            <a:r>
              <a:rPr lang="ko-KR" altLang="en-US" sz="2800" dirty="0">
                <a:solidFill>
                  <a:srgbClr val="000000"/>
                </a:solidFill>
              </a:rPr>
              <a:t>는 </a:t>
            </a:r>
            <a:r>
              <a:rPr lang="en-US" altLang="ko-KR" sz="2800" dirty="0">
                <a:solidFill>
                  <a:srgbClr val="000000"/>
                </a:solidFill>
              </a:rPr>
              <a:t>A</a:t>
            </a:r>
            <a:r>
              <a:rPr lang="ko-KR" altLang="en-US" sz="2800" dirty="0">
                <a:solidFill>
                  <a:srgbClr val="000000"/>
                </a:solidFill>
              </a:rPr>
              <a:t>이고 </a:t>
            </a:r>
            <a:r>
              <a:rPr lang="en-US" altLang="ko-KR" sz="2800" dirty="0">
                <a:solidFill>
                  <a:srgbClr val="000000"/>
                </a:solidFill>
              </a:rPr>
              <a:t>A[3] </a:t>
            </a:r>
            <a:r>
              <a:rPr lang="ko-KR" altLang="en-US" sz="2800" dirty="0">
                <a:solidFill>
                  <a:srgbClr val="000000"/>
                </a:solidFill>
              </a:rPr>
              <a:t>은 </a:t>
            </a:r>
            <a:r>
              <a:rPr lang="en-US" altLang="ko-KR" sz="2800" dirty="0">
                <a:solidFill>
                  <a:srgbClr val="000000"/>
                </a:solidFill>
              </a:rPr>
              <a:t>L</a:t>
            </a:r>
            <a:r>
              <a:rPr lang="ko-KR" altLang="en-US" sz="2800" dirty="0">
                <a:solidFill>
                  <a:srgbClr val="000000"/>
                </a:solidFill>
              </a:rPr>
              <a:t>이다</a:t>
            </a:r>
            <a:r>
              <a:rPr lang="en-US" altLang="ko-KR" sz="2800" dirty="0">
                <a:solidFill>
                  <a:srgbClr val="000000"/>
                </a:solidFill>
              </a:rPr>
              <a:t>.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2CA695-D380-4B64-9718-A239DC09E8DA}"/>
              </a:ext>
            </a:extLst>
          </p:cNvPr>
          <p:cNvSpPr/>
          <p:nvPr/>
        </p:nvSpPr>
        <p:spPr>
          <a:xfrm>
            <a:off x="836138" y="5805741"/>
            <a:ext cx="5006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A[-1] </a:t>
            </a:r>
            <a:r>
              <a:rPr lang="ko-KR" altLang="en-US" sz="2800" dirty="0">
                <a:solidFill>
                  <a:srgbClr val="000000"/>
                </a:solidFill>
              </a:rPr>
              <a:t>는 </a:t>
            </a:r>
            <a:r>
              <a:rPr lang="en-US" altLang="ko-KR" sz="2800" dirty="0">
                <a:solidFill>
                  <a:srgbClr val="000000"/>
                </a:solidFill>
              </a:rPr>
              <a:t>E</a:t>
            </a:r>
            <a:r>
              <a:rPr lang="ko-KR" altLang="en-US" sz="2800" dirty="0">
                <a:solidFill>
                  <a:srgbClr val="000000"/>
                </a:solidFill>
              </a:rPr>
              <a:t>이고 </a:t>
            </a:r>
            <a:r>
              <a:rPr lang="en-US" altLang="ko-KR" sz="2800" dirty="0">
                <a:solidFill>
                  <a:srgbClr val="000000"/>
                </a:solidFill>
              </a:rPr>
              <a:t>A[-3] </a:t>
            </a:r>
            <a:r>
              <a:rPr lang="ko-KR" altLang="en-US" sz="2800" dirty="0">
                <a:solidFill>
                  <a:srgbClr val="000000"/>
                </a:solidFill>
              </a:rPr>
              <a:t>은 </a:t>
            </a:r>
            <a:r>
              <a:rPr lang="en-US" altLang="ko-KR" sz="2800" dirty="0">
                <a:solidFill>
                  <a:srgbClr val="000000"/>
                </a:solidFill>
              </a:rPr>
              <a:t>P</a:t>
            </a:r>
            <a:r>
              <a:rPr lang="ko-KR" altLang="en-US" sz="2800" dirty="0">
                <a:solidFill>
                  <a:srgbClr val="000000"/>
                </a:solidFill>
              </a:rPr>
              <a:t>이다</a:t>
            </a:r>
            <a:r>
              <a:rPr lang="en-US" altLang="ko-KR" sz="2800" dirty="0">
                <a:solidFill>
                  <a:srgbClr val="000000"/>
                </a:solidFill>
              </a:rPr>
              <a:t>.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11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C9A0B-9105-4729-A275-9C7A262E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FEF5D27-989A-4C53-BEDE-587B55461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454464"/>
              </p:ext>
            </p:extLst>
          </p:nvPr>
        </p:nvGraphicFramePr>
        <p:xfrm>
          <a:off x="838200" y="3195418"/>
          <a:ext cx="10515600" cy="93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679810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089155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42246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203083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512252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5858690"/>
                    </a:ext>
                  </a:extLst>
                </a:gridCol>
              </a:tblGrid>
              <a:tr h="468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406987"/>
                  </a:ext>
                </a:extLst>
              </a:tr>
              <a:tr h="468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07218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EA28233-11A3-40B8-B440-B3D1F8BC18BD}"/>
              </a:ext>
            </a:extLst>
          </p:cNvPr>
          <p:cNvSpPr/>
          <p:nvPr/>
        </p:nvSpPr>
        <p:spPr>
          <a:xfrm>
            <a:off x="1007533" y="1690688"/>
            <a:ext cx="6934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</a:rPr>
              <a:t>슬라이싱</a:t>
            </a:r>
            <a:r>
              <a:rPr lang="en-US" altLang="ko-KR" sz="2000" dirty="0">
                <a:solidFill>
                  <a:srgbClr val="000000"/>
                </a:solidFill>
              </a:rPr>
              <a:t>(Slicing)</a:t>
            </a:r>
            <a:r>
              <a:rPr lang="ko-KR" altLang="en-US" sz="2000" dirty="0">
                <a:solidFill>
                  <a:srgbClr val="000000"/>
                </a:solidFill>
              </a:rPr>
              <a:t>은 무엇인가를 </a:t>
            </a:r>
            <a:r>
              <a:rPr lang="en-US" altLang="ko-KR" sz="2000" dirty="0">
                <a:solidFill>
                  <a:srgbClr val="000000"/>
                </a:solidFill>
              </a:rPr>
              <a:t>"</a:t>
            </a:r>
            <a:r>
              <a:rPr lang="ko-KR" altLang="en-US" sz="2000" dirty="0">
                <a:solidFill>
                  <a:srgbClr val="000000"/>
                </a:solidFill>
              </a:rPr>
              <a:t>잘라낸다</a:t>
            </a:r>
            <a:r>
              <a:rPr lang="en-US" altLang="ko-KR" sz="2000" dirty="0">
                <a:solidFill>
                  <a:srgbClr val="000000"/>
                </a:solidFill>
              </a:rPr>
              <a:t>"</a:t>
            </a:r>
            <a:r>
              <a:rPr lang="ko-KR" altLang="en-US" sz="2000" dirty="0">
                <a:solidFill>
                  <a:srgbClr val="000000"/>
                </a:solidFill>
              </a:rPr>
              <a:t>는 의미이다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CB355-E294-493E-BB14-F4AC7F804CFC}"/>
              </a:ext>
            </a:extLst>
          </p:cNvPr>
          <p:cNvSpPr txBox="1"/>
          <p:nvPr/>
        </p:nvSpPr>
        <p:spPr>
          <a:xfrm>
            <a:off x="838200" y="2646919"/>
            <a:ext cx="284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</a:rPr>
              <a:t>) </a:t>
            </a:r>
            <a:r>
              <a:rPr lang="ko-KR" altLang="en-US" sz="2000" dirty="0">
                <a:solidFill>
                  <a:srgbClr val="000000"/>
                </a:solidFill>
              </a:rPr>
              <a:t>문자열 </a:t>
            </a:r>
            <a:r>
              <a:rPr lang="en-US" altLang="ko-KR" sz="2000" dirty="0">
                <a:solidFill>
                  <a:srgbClr val="000000"/>
                </a:solidFill>
              </a:rPr>
              <a:t>S = “APPLE”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2057AE-21CF-4C01-AC44-BC133DECCEC8}"/>
              </a:ext>
            </a:extLst>
          </p:cNvPr>
          <p:cNvSpPr/>
          <p:nvPr/>
        </p:nvSpPr>
        <p:spPr>
          <a:xfrm>
            <a:off x="838200" y="4265835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A[0:3] </a:t>
            </a:r>
            <a:r>
              <a:rPr lang="ko-KR" altLang="en-US" sz="2400" dirty="0">
                <a:solidFill>
                  <a:srgbClr val="000000"/>
                </a:solidFill>
              </a:rPr>
              <a:t>는 </a:t>
            </a:r>
            <a:r>
              <a:rPr lang="en-US" altLang="ko-KR" sz="2400" dirty="0">
                <a:solidFill>
                  <a:srgbClr val="000000"/>
                </a:solidFill>
              </a:rPr>
              <a:t>APP</a:t>
            </a:r>
            <a:r>
              <a:rPr lang="ko-KR" altLang="en-US" sz="2400" dirty="0">
                <a:solidFill>
                  <a:srgbClr val="000000"/>
                </a:solidFill>
              </a:rPr>
              <a:t>이다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8ADC5B-1E0F-47C3-831D-8B40F98DCD52}"/>
              </a:ext>
            </a:extLst>
          </p:cNvPr>
          <p:cNvSpPr/>
          <p:nvPr/>
        </p:nvSpPr>
        <p:spPr>
          <a:xfrm>
            <a:off x="1933382" y="4774689"/>
            <a:ext cx="5811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즉</a:t>
            </a:r>
            <a:r>
              <a:rPr lang="en-US" altLang="ko-KR" sz="2400" dirty="0">
                <a:solidFill>
                  <a:srgbClr val="000000"/>
                </a:solidFill>
              </a:rPr>
              <a:t>, A[0]</a:t>
            </a:r>
            <a:r>
              <a:rPr lang="ko-KR" altLang="en-US" sz="2400" dirty="0">
                <a:solidFill>
                  <a:srgbClr val="000000"/>
                </a:solidFill>
              </a:rPr>
              <a:t>부터 </a:t>
            </a:r>
            <a:r>
              <a:rPr lang="en-US" altLang="ko-KR" sz="2400" dirty="0">
                <a:solidFill>
                  <a:srgbClr val="000000"/>
                </a:solidFill>
              </a:rPr>
              <a:t>A[2]</a:t>
            </a:r>
            <a:r>
              <a:rPr lang="ko-KR" altLang="en-US" sz="2400" dirty="0">
                <a:solidFill>
                  <a:srgbClr val="000000"/>
                </a:solidFill>
              </a:rPr>
              <a:t>까지의 문자열을 가리킴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C60B03-EE94-4353-B04E-462A6D8A9295}"/>
              </a:ext>
            </a:extLst>
          </p:cNvPr>
          <p:cNvSpPr/>
          <p:nvPr/>
        </p:nvSpPr>
        <p:spPr>
          <a:xfrm>
            <a:off x="838200" y="563535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A[3:4] </a:t>
            </a:r>
            <a:r>
              <a:rPr lang="ko-KR" altLang="en-US" sz="2400" dirty="0">
                <a:solidFill>
                  <a:srgbClr val="000000"/>
                </a:solidFill>
              </a:rPr>
              <a:t>는 </a:t>
            </a:r>
            <a:r>
              <a:rPr lang="en-US" altLang="ko-KR" sz="2400" dirty="0">
                <a:solidFill>
                  <a:srgbClr val="000000"/>
                </a:solidFill>
              </a:rPr>
              <a:t>L</a:t>
            </a:r>
            <a:r>
              <a:rPr lang="ko-KR" altLang="en-US" sz="2400" dirty="0">
                <a:solidFill>
                  <a:srgbClr val="000000"/>
                </a:solidFill>
              </a:rPr>
              <a:t>이다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F8C76B-0DDF-4DBD-BA28-C3783616BEFF}"/>
              </a:ext>
            </a:extLst>
          </p:cNvPr>
          <p:cNvSpPr/>
          <p:nvPr/>
        </p:nvSpPr>
        <p:spPr>
          <a:xfrm>
            <a:off x="2007751" y="6144209"/>
            <a:ext cx="5811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즉</a:t>
            </a:r>
            <a:r>
              <a:rPr lang="en-US" altLang="ko-KR" sz="2400" dirty="0">
                <a:solidFill>
                  <a:srgbClr val="000000"/>
                </a:solidFill>
              </a:rPr>
              <a:t>, A[3]</a:t>
            </a:r>
            <a:r>
              <a:rPr lang="ko-KR" altLang="en-US" sz="2400" dirty="0">
                <a:solidFill>
                  <a:srgbClr val="000000"/>
                </a:solidFill>
              </a:rPr>
              <a:t>부터 </a:t>
            </a:r>
            <a:r>
              <a:rPr lang="en-US" altLang="ko-KR" sz="2400" dirty="0">
                <a:solidFill>
                  <a:srgbClr val="000000"/>
                </a:solidFill>
              </a:rPr>
              <a:t>A[3]</a:t>
            </a:r>
            <a:r>
              <a:rPr lang="ko-KR" altLang="en-US" sz="2400" dirty="0">
                <a:solidFill>
                  <a:srgbClr val="000000"/>
                </a:solidFill>
              </a:rPr>
              <a:t>까지의 문자열을 가리킴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ADC7F9-1080-409C-98D9-9AC30023C203}"/>
              </a:ext>
            </a:extLst>
          </p:cNvPr>
          <p:cNvSpPr/>
          <p:nvPr/>
        </p:nvSpPr>
        <p:spPr>
          <a:xfrm>
            <a:off x="3687826" y="5235245"/>
            <a:ext cx="6856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</a:rPr>
              <a:t>* A[:3]</a:t>
            </a:r>
            <a:r>
              <a:rPr lang="ko-KR" altLang="en-US" sz="2000" dirty="0">
                <a:solidFill>
                  <a:srgbClr val="000000"/>
                </a:solidFill>
              </a:rPr>
              <a:t>과도 같다</a:t>
            </a:r>
            <a:r>
              <a:rPr lang="en-US" altLang="ko-KR" sz="2000" dirty="0">
                <a:solidFill>
                  <a:srgbClr val="000000"/>
                </a:solidFill>
              </a:rPr>
              <a:t>. [  : </a:t>
            </a:r>
            <a:r>
              <a:rPr lang="ko-KR" altLang="en-US" sz="2000" dirty="0">
                <a:solidFill>
                  <a:srgbClr val="000000"/>
                </a:solidFill>
              </a:rPr>
              <a:t>숫자</a:t>
            </a:r>
            <a:r>
              <a:rPr lang="en-US" altLang="ko-KR" sz="2000" dirty="0">
                <a:solidFill>
                  <a:srgbClr val="000000"/>
                </a:solidFill>
              </a:rPr>
              <a:t>]</a:t>
            </a:r>
            <a:r>
              <a:rPr lang="ko-KR" altLang="en-US" sz="2000" dirty="0">
                <a:solidFill>
                  <a:srgbClr val="000000"/>
                </a:solidFill>
              </a:rPr>
              <a:t>에서 </a:t>
            </a:r>
            <a:r>
              <a:rPr lang="ko-KR" altLang="en-US" sz="2000" dirty="0" err="1">
                <a:solidFill>
                  <a:srgbClr val="000000"/>
                </a:solidFill>
              </a:rPr>
              <a:t>비어있는</a:t>
            </a:r>
            <a:r>
              <a:rPr lang="ko-KR" altLang="en-US" sz="2000" dirty="0">
                <a:solidFill>
                  <a:srgbClr val="000000"/>
                </a:solidFill>
              </a:rPr>
              <a:t> 쪽은 끝을 </a:t>
            </a:r>
            <a:r>
              <a:rPr lang="ko-KR" altLang="en-US" sz="2000" dirty="0" err="1">
                <a:solidFill>
                  <a:srgbClr val="000000"/>
                </a:solidFill>
              </a:rPr>
              <a:t>가르킴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45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2174D-CA5D-4A5F-AD6E-DB33C06E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전화번호는 숫자일까</a:t>
            </a:r>
            <a:r>
              <a:rPr lang="en-US" altLang="ko-KR" dirty="0"/>
              <a:t>? </a:t>
            </a:r>
            <a:r>
              <a:rPr lang="ko-KR" altLang="en-US" dirty="0"/>
              <a:t>문자열일까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32DF0-185E-4EDC-9EBA-AE55E9C54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컴퓨터에서 </a:t>
            </a:r>
            <a:r>
              <a:rPr lang="ko-KR" altLang="en-US" dirty="0" err="1">
                <a:solidFill>
                  <a:srgbClr val="000000"/>
                </a:solidFill>
              </a:rPr>
              <a:t>숫자란</a:t>
            </a:r>
            <a:r>
              <a:rPr lang="ko-KR" altLang="en-US" dirty="0">
                <a:solidFill>
                  <a:srgbClr val="000000"/>
                </a:solidFill>
              </a:rPr>
              <a:t> 연산이 적용될 수 있는 수 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전화번호에다 값을 더하거나 빼거나 하는 연산을 하는 것이 아님 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전화번호는 문자열로 표현 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• '123-1234' </a:t>
            </a:r>
            <a:r>
              <a:rPr lang="ko-KR" altLang="en-US" dirty="0">
                <a:solidFill>
                  <a:srgbClr val="000000"/>
                </a:solidFill>
              </a:rPr>
              <a:t>또는 </a:t>
            </a:r>
            <a:r>
              <a:rPr lang="en-US" altLang="ko-KR" dirty="0">
                <a:solidFill>
                  <a:srgbClr val="000000"/>
                </a:solidFill>
              </a:rPr>
              <a:t>"123-1234"</a:t>
            </a:r>
            <a:r>
              <a:rPr lang="ko-KR" altLang="en-US" dirty="0">
                <a:solidFill>
                  <a:srgbClr val="000000"/>
                </a:solidFill>
              </a:rPr>
              <a:t>에서와 같이 전화번호 앞 뒤에 따옴표로 감싸야 함 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주소에서 사용되는 번지수나 동이나 호수도 문자열로 처리</a:t>
            </a:r>
          </a:p>
        </p:txBody>
      </p:sp>
    </p:spTree>
    <p:extLst>
      <p:ext uri="{BB962C8B-B14F-4D97-AF65-F5344CB8AC3E}">
        <p14:creationId xmlns:p14="http://schemas.microsoft.com/office/powerpoint/2010/main" val="1980840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1B9CC-77DC-4507-A7BB-A50DA22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9ACDC-1C5E-40B2-B886-E785CEDB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주민등록 번호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0000"/>
                </a:solidFill>
              </a:rPr>
              <a:t>xxxxxxx-xxxxxxx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r>
              <a:rPr lang="ko-KR" altLang="en-US" dirty="0">
                <a:solidFill>
                  <a:srgbClr val="000000"/>
                </a:solidFill>
              </a:rPr>
              <a:t>의 데이터 형으로 적합한 것은</a:t>
            </a:r>
            <a:r>
              <a:rPr lang="en-US" altLang="ko-KR" dirty="0">
                <a:solidFill>
                  <a:srgbClr val="000000"/>
                </a:solidFill>
              </a:rPr>
              <a:t>? 	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① </a:t>
            </a:r>
            <a:r>
              <a:rPr lang="ko-KR" altLang="en-US" dirty="0">
                <a:solidFill>
                  <a:srgbClr val="000000"/>
                </a:solidFill>
              </a:rPr>
              <a:t>정수형 </a:t>
            </a:r>
            <a:r>
              <a:rPr lang="en-US" altLang="ko-KR" dirty="0">
                <a:solidFill>
                  <a:srgbClr val="000000"/>
                </a:solidFill>
              </a:rPr>
              <a:t>		</a:t>
            </a:r>
            <a:r>
              <a:rPr lang="ko-KR" altLang="en-US" dirty="0">
                <a:solidFill>
                  <a:srgbClr val="000000"/>
                </a:solidFill>
              </a:rPr>
              <a:t>② 문자열 </a:t>
            </a:r>
            <a:r>
              <a:rPr lang="en-US" altLang="ko-KR" dirty="0">
                <a:solidFill>
                  <a:srgbClr val="000000"/>
                </a:solidFill>
              </a:rPr>
              <a:t>		</a:t>
            </a:r>
            <a:r>
              <a:rPr lang="ko-KR" altLang="en-US" dirty="0">
                <a:solidFill>
                  <a:srgbClr val="000000"/>
                </a:solidFill>
              </a:rPr>
              <a:t>③ 실수형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2. </a:t>
            </a:r>
            <a:r>
              <a:rPr lang="ko-KR" altLang="en-US" dirty="0">
                <a:solidFill>
                  <a:srgbClr val="000000"/>
                </a:solidFill>
              </a:rPr>
              <a:t>다음에 나타난 파이썬 명령의 실행 결과는</a:t>
            </a:r>
            <a:r>
              <a:rPr lang="en-US" altLang="ko-KR" dirty="0">
                <a:solidFill>
                  <a:srgbClr val="000000"/>
                </a:solidFill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sz="2400" dirty="0">
                <a:solidFill>
                  <a:srgbClr val="000000"/>
                </a:solidFill>
              </a:rPr>
              <a:t>fruits = 'orange’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	print(fruits[1:3])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00"/>
                </a:solidFill>
              </a:rPr>
              <a:t>① or 	② ra 	③ ran 	④ </a:t>
            </a:r>
            <a:r>
              <a:rPr lang="en-US" altLang="ko-KR" dirty="0" err="1">
                <a:solidFill>
                  <a:srgbClr val="000000"/>
                </a:solidFill>
              </a:rPr>
              <a:t>ora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8FA95A-695D-499A-ABA9-9FC73F782C04}"/>
              </a:ext>
            </a:extLst>
          </p:cNvPr>
          <p:cNvSpPr/>
          <p:nvPr/>
        </p:nvSpPr>
        <p:spPr>
          <a:xfrm>
            <a:off x="4402667" y="2540000"/>
            <a:ext cx="2082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EE289-C55E-42FC-A60C-1C01F944AF2D}"/>
              </a:ext>
            </a:extLst>
          </p:cNvPr>
          <p:cNvSpPr/>
          <p:nvPr/>
        </p:nvSpPr>
        <p:spPr>
          <a:xfrm>
            <a:off x="3031067" y="5626100"/>
            <a:ext cx="2082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9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변수</a:t>
            </a:r>
            <a:r>
              <a:rPr lang="en-US" altLang="ko-KR" dirty="0">
                <a:solidFill>
                  <a:srgbClr val="000000"/>
                </a:solidFill>
              </a:rPr>
              <a:t>(Variable)</a:t>
            </a:r>
            <a:r>
              <a:rPr lang="ko-KR" altLang="en-US" dirty="0">
                <a:solidFill>
                  <a:srgbClr val="000000"/>
                </a:solidFill>
              </a:rPr>
              <a:t>는 값을 저장하는 박스 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변수를 만든다는 것은 숫자나 문자열과 같은 데이터를 저장할 수 있는 공간을 마련하는 것 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수학의 방정식에서의 </a:t>
            </a:r>
            <a:r>
              <a:rPr lang="en-US" altLang="ko-KR" dirty="0">
                <a:solidFill>
                  <a:srgbClr val="000000"/>
                </a:solidFill>
              </a:rPr>
              <a:t>x + y = 3 </a:t>
            </a:r>
            <a:r>
              <a:rPr lang="ko-KR" altLang="en-US" dirty="0">
                <a:solidFill>
                  <a:srgbClr val="000000"/>
                </a:solidFill>
              </a:rPr>
              <a:t>에서 </a:t>
            </a:r>
            <a:r>
              <a:rPr lang="en-US" altLang="ko-KR" dirty="0">
                <a:solidFill>
                  <a:srgbClr val="000000"/>
                </a:solidFill>
              </a:rPr>
              <a:t>x</a:t>
            </a:r>
            <a:r>
              <a:rPr lang="ko-KR" altLang="en-US" dirty="0">
                <a:solidFill>
                  <a:srgbClr val="000000"/>
                </a:solidFill>
              </a:rPr>
              <a:t>와 </a:t>
            </a:r>
            <a:r>
              <a:rPr lang="en-US" altLang="ko-KR" dirty="0">
                <a:solidFill>
                  <a:srgbClr val="000000"/>
                </a:solidFill>
              </a:rPr>
              <a:t>y</a:t>
            </a:r>
            <a:r>
              <a:rPr lang="ko-KR" altLang="en-US" dirty="0">
                <a:solidFill>
                  <a:srgbClr val="000000"/>
                </a:solidFill>
              </a:rPr>
              <a:t>는 어떤 변하는 값을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가지게 되는 변수 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컴퓨터에서 변수도 수학 변수의 개념과 유사</a:t>
            </a:r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A2BBB-E68C-4132-9D9A-E592A129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523D9-7EA5-4C15-B66C-D64CE78D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문자열 더해서 연결하기</a:t>
            </a:r>
            <a:r>
              <a:rPr lang="en-US" altLang="ko-KR" dirty="0">
                <a:solidFill>
                  <a:srgbClr val="000000"/>
                </a:solidFill>
              </a:rPr>
              <a:t>(Concatenation)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rgbClr val="000000"/>
                </a:solidFill>
              </a:rPr>
              <a:t>예</a:t>
            </a:r>
            <a:r>
              <a:rPr lang="en-US" altLang="ko-KR" sz="2400" dirty="0">
                <a:solidFill>
                  <a:srgbClr val="000000"/>
                </a:solidFill>
              </a:rPr>
              <a:t>) 	head = "Python"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	tail = " is fun!"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	head + tail </a:t>
            </a:r>
            <a:r>
              <a:rPr lang="ko-KR" altLang="en-US" sz="2400" dirty="0">
                <a:solidFill>
                  <a:srgbClr val="000000"/>
                </a:solidFill>
              </a:rPr>
              <a:t>은 </a:t>
            </a:r>
            <a:r>
              <a:rPr lang="en-US" altLang="ko-KR" sz="2400" dirty="0">
                <a:solidFill>
                  <a:srgbClr val="000000"/>
                </a:solidFill>
              </a:rPr>
              <a:t>＇Python is fun!‘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문자열 곱하기 </a:t>
            </a:r>
            <a:r>
              <a:rPr lang="en-US" altLang="ko-KR" dirty="0">
                <a:solidFill>
                  <a:srgbClr val="000000"/>
                </a:solidFill>
              </a:rPr>
              <a:t>=&gt;</a:t>
            </a:r>
            <a:r>
              <a:rPr lang="ko-KR" altLang="en-US" dirty="0">
                <a:solidFill>
                  <a:srgbClr val="000000"/>
                </a:solidFill>
              </a:rPr>
              <a:t>문자열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반복 연산자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rgbClr val="000000"/>
                </a:solidFill>
              </a:rPr>
              <a:t>예</a:t>
            </a:r>
            <a:r>
              <a:rPr lang="en-US" altLang="ko-KR" sz="2400" dirty="0">
                <a:solidFill>
                  <a:srgbClr val="000000"/>
                </a:solidFill>
              </a:rPr>
              <a:t>) 	</a:t>
            </a:r>
            <a:r>
              <a:rPr lang="en-US" altLang="ko-KR" dirty="0">
                <a:solidFill>
                  <a:srgbClr val="000000"/>
                </a:solidFill>
              </a:rPr>
              <a:t>a = "python"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a * 2 </a:t>
            </a:r>
            <a:r>
              <a:rPr lang="ko-KR" altLang="en-US" dirty="0">
                <a:solidFill>
                  <a:srgbClr val="000000"/>
                </a:solidFill>
              </a:rPr>
              <a:t>는 </a:t>
            </a:r>
            <a:r>
              <a:rPr lang="en-US" altLang="ko-KR" dirty="0">
                <a:solidFill>
                  <a:srgbClr val="000000"/>
                </a:solidFill>
              </a:rPr>
              <a:t>＇</a:t>
            </a:r>
            <a:r>
              <a:rPr lang="en-US" altLang="ko-KR" dirty="0" err="1">
                <a:solidFill>
                  <a:srgbClr val="000000"/>
                </a:solidFill>
              </a:rPr>
              <a:t>pythonpython</a:t>
            </a:r>
            <a:r>
              <a:rPr lang="en-US" altLang="ko-KR" dirty="0">
                <a:solidFill>
                  <a:srgbClr val="000000"/>
                </a:solidFill>
              </a:rPr>
              <a:t>＇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3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827344-CF22-48F1-A2FA-DD169D73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36ABE6D-DCBC-4DB7-800C-F6E3F8F1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python is not easy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easyeasyeasyeasyeasy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D394351-6813-49C9-92A7-492A0E9787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81600" cy="40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6FF2B-C771-4D01-9E48-44463A53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r>
              <a:rPr lang="en-US" altLang="ko-KR" dirty="0"/>
              <a:t>(Formatting)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75CB81-7750-416B-BA72-BC7E608C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문자열 </a:t>
            </a:r>
            <a:r>
              <a:rPr lang="ko-KR" altLang="en-US" dirty="0" err="1">
                <a:solidFill>
                  <a:srgbClr val="000000"/>
                </a:solidFill>
              </a:rPr>
              <a:t>포매팅이란</a:t>
            </a:r>
            <a:r>
              <a:rPr lang="ko-KR" altLang="en-US" dirty="0">
                <a:solidFill>
                  <a:srgbClr val="000000"/>
                </a:solidFill>
              </a:rPr>
              <a:t> 문자열 안에 어떤 값을 삽입하는 방법이다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"I eat %d apples." % 3 </a:t>
            </a:r>
            <a:r>
              <a:rPr lang="ko-KR" altLang="en-US" sz="2000" dirty="0">
                <a:solidFill>
                  <a:srgbClr val="000000"/>
                </a:solidFill>
              </a:rPr>
              <a:t>는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	'I eat 3 apples.’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number = 3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"I eat %d apples." % number </a:t>
            </a:r>
            <a:r>
              <a:rPr lang="ko-KR" altLang="en-US" sz="2000" dirty="0">
                <a:solidFill>
                  <a:srgbClr val="000000"/>
                </a:solidFill>
              </a:rPr>
              <a:t>는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	'I eat 3 apples.'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A20432-93CA-403F-B587-5E1478C9F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19624"/>
              </p:ext>
            </p:extLst>
          </p:nvPr>
        </p:nvGraphicFramePr>
        <p:xfrm>
          <a:off x="5612294" y="2763203"/>
          <a:ext cx="5502966" cy="3413760"/>
        </p:xfrm>
        <a:graphic>
          <a:graphicData uri="http://schemas.openxmlformats.org/drawingml/2006/table">
            <a:tbl>
              <a:tblPr/>
              <a:tblGrid>
                <a:gridCol w="2751483">
                  <a:extLst>
                    <a:ext uri="{9D8B030D-6E8A-4147-A177-3AD203B41FA5}">
                      <a16:colId xmlns:a16="http://schemas.microsoft.com/office/drawing/2014/main" val="3555372686"/>
                    </a:ext>
                  </a:extLst>
                </a:gridCol>
                <a:gridCol w="2751483">
                  <a:extLst>
                    <a:ext uri="{9D8B030D-6E8A-4147-A177-3AD203B41FA5}">
                      <a16:colId xmlns:a16="http://schemas.microsoft.com/office/drawing/2014/main" val="2795395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코드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설명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%s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문자열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String)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5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%c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문자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개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character)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91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%d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정수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Integer)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40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%f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부동소수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floating-point)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1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%o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8</a:t>
                      </a:r>
                      <a:r>
                        <a:rPr lang="ko-KR" altLang="en-US" dirty="0">
                          <a:effectLst/>
                        </a:rPr>
                        <a:t>진수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%x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16</a:t>
                      </a:r>
                      <a:r>
                        <a:rPr lang="ko-KR" altLang="en-US" dirty="0">
                          <a:effectLst/>
                        </a:rPr>
                        <a:t>진수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2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%%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Literal % (</a:t>
                      </a:r>
                      <a:r>
                        <a:rPr lang="ko-KR" altLang="en-US" dirty="0">
                          <a:effectLst/>
                        </a:rPr>
                        <a:t>문자 </a:t>
                      </a:r>
                      <a:r>
                        <a:rPr lang="en-US" altLang="ko-KR" dirty="0">
                          <a:effectLst/>
                        </a:rPr>
                        <a:t>% </a:t>
                      </a:r>
                      <a:r>
                        <a:rPr lang="ko-KR" altLang="en-US" dirty="0">
                          <a:effectLst/>
                        </a:rPr>
                        <a:t>자체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1346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A8169591-F4CD-4100-9E7D-249F280F2110}"/>
              </a:ext>
            </a:extLst>
          </p:cNvPr>
          <p:cNvSpPr/>
          <p:nvPr/>
        </p:nvSpPr>
        <p:spPr>
          <a:xfrm>
            <a:off x="5612294" y="2280819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문자열 포맷 코드</a:t>
            </a:r>
            <a:endParaRPr lang="ko-KR" altLang="en-US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246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1F19D-C846-4EAD-92AD-89944D84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포맷 코드와 숫자 함께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18670-FE27-48E5-9749-EBF312DE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정렬과 공백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%10s</a:t>
            </a:r>
            <a:r>
              <a:rPr lang="ko-KR" altLang="en-US" dirty="0"/>
              <a:t>는 전체 길이가 </a:t>
            </a:r>
            <a:r>
              <a:rPr lang="en-US" altLang="ko-KR" dirty="0"/>
              <a:t>10</a:t>
            </a:r>
            <a:r>
              <a:rPr lang="ko-KR" altLang="en-US" dirty="0"/>
              <a:t>개인 문자열 공간에서 대입되는 값을 오른쪽으로 정렬하고 그 앞의 나머지는 공백으로 남겨 두라는 의미이다</a:t>
            </a:r>
            <a:r>
              <a:rPr lang="en-US" altLang="ko-KR" dirty="0"/>
              <a:t>. %-10s </a:t>
            </a:r>
            <a:r>
              <a:rPr lang="ko-KR" altLang="en-US" dirty="0"/>
              <a:t>는 왼쪽으로 정렬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소수점 표현하기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"%0.4f" % 3.42134234 </a:t>
            </a:r>
            <a:r>
              <a:rPr lang="ko-KR" altLang="en-US" dirty="0"/>
              <a:t>는 </a:t>
            </a:r>
            <a:r>
              <a:rPr lang="en-US" altLang="ko-KR" dirty="0"/>
              <a:t>3.42134234</a:t>
            </a:r>
            <a:r>
              <a:rPr lang="ko-KR" altLang="en-US" dirty="0"/>
              <a:t>에서 소수점 네 번째 </a:t>
            </a:r>
            <a:r>
              <a:rPr lang="ko-KR" altLang="en-US" dirty="0" err="1"/>
              <a:t>자리까지만</a:t>
            </a:r>
            <a:r>
              <a:rPr lang="ko-KR" altLang="en-US" dirty="0"/>
              <a:t> 나타내고 싶은 경우이다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/>
              <a:t>'.'</a:t>
            </a:r>
            <a:r>
              <a:rPr lang="ko-KR" altLang="en-US" dirty="0"/>
              <a:t>의 의미는 소수점 포인트를 말하고 그 뒤의 숫자 </a:t>
            </a:r>
            <a:r>
              <a:rPr lang="en-US" altLang="ko-KR" dirty="0"/>
              <a:t>4</a:t>
            </a:r>
            <a:r>
              <a:rPr lang="ko-KR" altLang="en-US" dirty="0"/>
              <a:t>는 소수점 뒤에 나올 숫자의 개수를 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301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7D8656-B375-449C-9566-DD7F11A2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포맷 코드와 숫자 함께 사용하기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C7FD0CA-DC23-4D06-BA9F-487AA658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국어 점수는         </a:t>
            </a:r>
            <a:r>
              <a:rPr lang="en-US" altLang="ko-KR" dirty="0">
                <a:solidFill>
                  <a:srgbClr val="000000"/>
                </a:solidFill>
              </a:rPr>
              <a:t>88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영어는 </a:t>
            </a:r>
            <a:r>
              <a:rPr lang="en-US" altLang="ko-KR" dirty="0">
                <a:solidFill>
                  <a:srgbClr val="000000"/>
                </a:solidFill>
              </a:rPr>
              <a:t>95   , </a:t>
            </a:r>
            <a:r>
              <a:rPr lang="ko-KR" altLang="en-US" dirty="0">
                <a:solidFill>
                  <a:srgbClr val="000000"/>
                </a:solidFill>
              </a:rPr>
              <a:t>수학은 </a:t>
            </a:r>
            <a:r>
              <a:rPr lang="en-US" altLang="ko-KR" dirty="0">
                <a:solidFill>
                  <a:srgbClr val="000000"/>
                </a:solidFill>
              </a:rPr>
              <a:t>97.12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9719E6D2-76E3-4E82-A0B2-3762535991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4A56D-BFAD-4943-9726-9899A1BA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</a:t>
            </a:r>
            <a:r>
              <a:rPr lang="ko-KR" altLang="en-US" dirty="0"/>
              <a:t>함수를 사용한 </a:t>
            </a:r>
            <a:r>
              <a:rPr lang="ko-KR" altLang="en-US" dirty="0" err="1"/>
              <a:t>포매팅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C39F06C-1F70-4722-9842-9F06D9BB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 </a:t>
            </a:r>
            <a:r>
              <a:rPr lang="ko-KR" altLang="en-US" dirty="0"/>
              <a:t>함수를 사용하면 좀 더 발전된 스타일로 문자열 포맷을 지정할 수 있다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r>
              <a:rPr lang="en-US" altLang="ko-KR" dirty="0" err="1"/>
              <a:t>str.format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047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79AAB-BE11-4149-AEDD-DBBAB6CD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</a:t>
            </a:r>
            <a:r>
              <a:rPr lang="ko-KR" altLang="en-US" dirty="0"/>
              <a:t>함수를 사용한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9D13D-DB67-46BB-A0CD-0F96093E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I eat 3 apples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I eat five apples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I eat 3 apples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F6CD562-65CC-42E1-9F0E-D53A82832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81600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79AAB-BE11-4149-AEDD-DBBAB6CD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</a:t>
            </a:r>
            <a:r>
              <a:rPr lang="ko-KR" altLang="en-US" dirty="0"/>
              <a:t>함수를 사용한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9D13D-DB67-46BB-A0CD-0F96093E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I ate 10 apples. three days.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I ate 10 apples. 3 days.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3D7AF5-3B57-4E90-8054-8B6F2FCABE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181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79AAB-BE11-4149-AEDD-DBBAB6CD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</a:t>
            </a:r>
            <a:r>
              <a:rPr lang="ko-KR" altLang="en-US" dirty="0"/>
              <a:t>함수를 사용한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9D13D-DB67-46BB-A0CD-0F96093E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hi        |    hi    |        hi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====hi====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2AA517-101D-44E5-9F0E-486B1C5404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79AAB-BE11-4149-AEDD-DBBAB6CD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</a:t>
            </a:r>
            <a:r>
              <a:rPr lang="ko-KR" altLang="en-US" dirty="0"/>
              <a:t>함수를 사용한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9D13D-DB67-46BB-A0CD-0F96093E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3.4213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{ and }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282C052-8F18-4E95-83B7-0594AD0E42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7275" y="1690687"/>
            <a:ext cx="47434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6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E1DB11-D5CA-449D-99C8-260695E0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값의 저장과 출력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139653-4E16-4C7B-81B1-20F5563B1F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10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BC0F0263-15DF-495B-95A0-D4C869A1C5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C6738-00FE-4995-87D3-E6613800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38053-6C2D-4AD7-9FB8-B9727242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문자열 길이 반환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len</a:t>
            </a:r>
            <a:r>
              <a:rPr lang="en-US" altLang="ko-KR" dirty="0"/>
              <a:t>(s1) : </a:t>
            </a:r>
            <a:r>
              <a:rPr lang="ko-KR" altLang="en-US" dirty="0"/>
              <a:t>문자열 </a:t>
            </a:r>
            <a:r>
              <a:rPr lang="en-US" altLang="ko-KR" dirty="0"/>
              <a:t>s1</a:t>
            </a:r>
            <a:r>
              <a:rPr lang="ko-KR" altLang="en-US" dirty="0"/>
              <a:t>의 길이 반환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err="1"/>
              <a:t>str.count</a:t>
            </a:r>
            <a:r>
              <a:rPr lang="en-US" altLang="ko-KR" dirty="0"/>
              <a:t>() : </a:t>
            </a:r>
            <a:r>
              <a:rPr lang="ko-KR" altLang="en-US" dirty="0"/>
              <a:t>문자 개수 세기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s1.count(‘b’) : </a:t>
            </a:r>
            <a:r>
              <a:rPr lang="ko-KR" altLang="en-US" dirty="0"/>
              <a:t>문자열 </a:t>
            </a:r>
            <a:r>
              <a:rPr lang="en-US" altLang="ko-KR" dirty="0"/>
              <a:t>s1 </a:t>
            </a:r>
            <a:r>
              <a:rPr lang="ko-KR" altLang="en-US" dirty="0"/>
              <a:t>중 </a:t>
            </a:r>
            <a:r>
              <a:rPr lang="en-US" altLang="ko-KR" dirty="0"/>
              <a:t>b</a:t>
            </a:r>
            <a:r>
              <a:rPr lang="ko-KR" altLang="en-US" dirty="0"/>
              <a:t>의 개수 반환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str.find</a:t>
            </a:r>
            <a:r>
              <a:rPr lang="en-US" altLang="ko-KR" dirty="0"/>
              <a:t>() : </a:t>
            </a:r>
            <a:r>
              <a:rPr lang="ko-KR" altLang="en-US" dirty="0"/>
              <a:t>문자가 처음으로 나온 위치를 반환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s1.find(‘b’)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 </a:t>
            </a:r>
            <a:r>
              <a:rPr lang="en-US" altLang="ko-KR" dirty="0"/>
              <a:t>s1 </a:t>
            </a:r>
            <a:r>
              <a:rPr lang="ko-KR" altLang="en-US" dirty="0"/>
              <a:t>중 </a:t>
            </a:r>
            <a:r>
              <a:rPr lang="en-US" altLang="ko-KR" dirty="0"/>
              <a:t>b</a:t>
            </a:r>
            <a:r>
              <a:rPr lang="ko-KR" altLang="en-US" dirty="0"/>
              <a:t>가 처음으로 나온 위치 반환</a:t>
            </a:r>
            <a:r>
              <a:rPr lang="en-US" altLang="ko-KR" dirty="0"/>
              <a:t>, b</a:t>
            </a:r>
            <a:r>
              <a:rPr lang="ko-KR" altLang="en-US" dirty="0"/>
              <a:t>가 없으면 </a:t>
            </a:r>
            <a:r>
              <a:rPr lang="en-US" altLang="ko-KR" dirty="0"/>
              <a:t>			-1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729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C6738-00FE-4995-87D3-E6613800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38053-6C2D-4AD7-9FB8-B9727242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str.join</a:t>
            </a:r>
            <a:r>
              <a:rPr lang="en-US" altLang="ko-KR" dirty="0"/>
              <a:t>(): </a:t>
            </a:r>
            <a:r>
              <a:rPr lang="ko-KR" altLang="en-US" dirty="0"/>
              <a:t>문자열 삽입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",".join('</a:t>
            </a:r>
            <a:r>
              <a:rPr lang="en-US" altLang="ko-KR" dirty="0" err="1"/>
              <a:t>abcd</a:t>
            </a:r>
            <a:r>
              <a:rPr lang="en-US" altLang="ko-KR" dirty="0"/>
              <a:t>'): </a:t>
            </a:r>
            <a:r>
              <a:rPr lang="ko-KR" altLang="en-US" dirty="0"/>
              <a:t>문자열 </a:t>
            </a:r>
            <a:r>
              <a:rPr lang="en-US" altLang="ko-KR" dirty="0"/>
              <a:t>‘</a:t>
            </a:r>
            <a:r>
              <a:rPr lang="en-US" altLang="ko-KR" dirty="0" err="1"/>
              <a:t>abcd</a:t>
            </a:r>
            <a:r>
              <a:rPr lang="en-US" altLang="ko-KR" dirty="0"/>
              <a:t>’ </a:t>
            </a:r>
            <a:r>
              <a:rPr lang="ko-KR" altLang="en-US" dirty="0"/>
              <a:t>각각의 문자 사이에 </a:t>
            </a:r>
            <a:r>
              <a:rPr lang="en-US" altLang="ko-KR" dirty="0"/>
              <a:t>‘,’ </a:t>
            </a:r>
            <a:r>
              <a:rPr lang="ko-KR" altLang="en-US" dirty="0"/>
              <a:t>삽입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en-US" altLang="ko-KR" dirty="0" err="1"/>
              <a:t>a,b,c,d</a:t>
            </a:r>
            <a:r>
              <a:rPr lang="en-US" altLang="ko-KR" dirty="0"/>
              <a:t>'</a:t>
            </a:r>
          </a:p>
          <a:p>
            <a:r>
              <a:rPr lang="en-US" altLang="ko-KR" dirty="0" err="1"/>
              <a:t>str.replace</a:t>
            </a:r>
            <a:r>
              <a:rPr lang="en-US" altLang="ko-KR" dirty="0"/>
              <a:t>() : </a:t>
            </a:r>
            <a:r>
              <a:rPr lang="ko-KR" altLang="en-US" dirty="0"/>
              <a:t>문자열 바꾸기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s1.replace(“life”, ”love”) : </a:t>
            </a:r>
            <a:r>
              <a:rPr lang="ko-KR" altLang="en-US" dirty="0"/>
              <a:t>문자열 </a:t>
            </a:r>
            <a:r>
              <a:rPr lang="en-US" altLang="ko-KR" dirty="0"/>
              <a:t>s1 </a:t>
            </a:r>
            <a:r>
              <a:rPr lang="ko-KR" altLang="en-US" dirty="0"/>
              <a:t>중 </a:t>
            </a:r>
            <a:r>
              <a:rPr lang="en-US" altLang="ko-KR" dirty="0"/>
              <a:t>“life”</a:t>
            </a:r>
            <a:r>
              <a:rPr lang="ko-KR" altLang="en-US" dirty="0"/>
              <a:t>를 </a:t>
            </a:r>
            <a:r>
              <a:rPr lang="en-US" altLang="ko-KR" dirty="0"/>
              <a:t>“love”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str.split</a:t>
            </a:r>
            <a:r>
              <a:rPr lang="en-US" altLang="ko-KR" dirty="0"/>
              <a:t>() : </a:t>
            </a:r>
            <a:r>
              <a:rPr lang="ko-KR" altLang="en-US" dirty="0"/>
              <a:t>문자열 나누기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s1.split(‘:’)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 </a:t>
            </a:r>
            <a:r>
              <a:rPr lang="en-US" altLang="ko-KR" dirty="0"/>
              <a:t>s1</a:t>
            </a:r>
            <a:r>
              <a:rPr lang="ko-KR" altLang="en-US" dirty="0"/>
              <a:t>를 </a:t>
            </a:r>
            <a:r>
              <a:rPr lang="en-US" altLang="ko-KR" dirty="0"/>
              <a:t>: </a:t>
            </a:r>
            <a:r>
              <a:rPr lang="ko-KR" altLang="en-US" dirty="0"/>
              <a:t>를 기준으로 나누어 준다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s1.split() : </a:t>
            </a:r>
            <a:r>
              <a:rPr lang="ko-KR" altLang="en-US" dirty="0"/>
              <a:t>괄호 안에 아무 값도 넣어 주지 않으면 공백</a:t>
            </a:r>
            <a:r>
              <a:rPr lang="en-US" altLang="ko-KR" dirty="0"/>
              <a:t>(</a:t>
            </a:r>
            <a:r>
              <a:rPr lang="ko-KR" altLang="en-US" dirty="0"/>
              <a:t>스페이스</a:t>
            </a:r>
            <a:r>
              <a:rPr lang="en-US" altLang="ko-KR" dirty="0"/>
              <a:t>, </a:t>
            </a:r>
            <a:r>
              <a:rPr lang="ko-KR" altLang="en-US" dirty="0"/>
              <a:t>탭</a:t>
            </a:r>
            <a:r>
              <a:rPr lang="en-US" altLang="ko-KR" dirty="0"/>
              <a:t>, 		    </a:t>
            </a:r>
            <a:r>
              <a:rPr lang="ko-KR" altLang="en-US" dirty="0" err="1"/>
              <a:t>엔터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을 기준으로 문자열을 나누어 준다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4695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79AAB-BE11-4149-AEDD-DBBAB6CD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9D13D-DB67-46BB-A0CD-0F96093E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25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14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17C7965-6FFC-4690-9C74-4271B71A0D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181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79AAB-BE11-4149-AEDD-DBBAB6CD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9D13D-DB67-46BB-A0CD-0F96093E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a:b:c:d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Love is too short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['Life', 'is', 'too', 'short']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121CEE-150F-4A3E-ADCD-8F438CE5BC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181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pin = "881120-1068234"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285067"/>
            <a:ext cx="5181600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“1988</a:t>
            </a:r>
            <a:r>
              <a:rPr lang="ko-KR" altLang="en-US" dirty="0">
                <a:solidFill>
                  <a:srgbClr val="000000"/>
                </a:solidFill>
              </a:rPr>
              <a:t>년 </a:t>
            </a:r>
            <a:r>
              <a:rPr lang="en-US" altLang="ko-KR" dirty="0">
                <a:solidFill>
                  <a:srgbClr val="000000"/>
                </a:solidFill>
              </a:rPr>
              <a:t>11</a:t>
            </a:r>
            <a:r>
              <a:rPr lang="ko-KR" altLang="en-US" dirty="0">
                <a:solidFill>
                  <a:srgbClr val="000000"/>
                </a:solidFill>
              </a:rPr>
              <a:t>월 </a:t>
            </a:r>
            <a:r>
              <a:rPr lang="en-US" altLang="ko-KR" dirty="0">
                <a:solidFill>
                  <a:srgbClr val="000000"/>
                </a:solidFill>
              </a:rPr>
              <a:t>20</a:t>
            </a:r>
            <a:r>
              <a:rPr lang="ko-KR" altLang="en-US" dirty="0">
                <a:solidFill>
                  <a:srgbClr val="000000"/>
                </a:solidFill>
              </a:rPr>
              <a:t>일</a:t>
            </a:r>
            <a:r>
              <a:rPr lang="en-US" altLang="ko-KR" dirty="0">
                <a:solidFill>
                  <a:srgbClr val="000000"/>
                </a:solidFill>
              </a:rPr>
              <a:t>＂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주민등록번호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pin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은 다음과 같다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주민등록번호를 보고 생년월일을 다음과 같이 출력해보자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주민등록번호의 주인은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1900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년대에 태어났다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6C0073-3B34-4B03-9666-C55E77215406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6105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4BDD-88B7-41B9-AA29-87AF0B07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25FD0-CA42-4A39-9A8E-379B52DC780A}"/>
              </a:ext>
            </a:extLst>
          </p:cNvPr>
          <p:cNvSpPr txBox="1"/>
          <p:nvPr/>
        </p:nvSpPr>
        <p:spPr>
          <a:xfrm>
            <a:off x="1286934" y="15555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모범 답안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5E569B0-4EFF-4DC1-9416-6CC4E2317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843"/>
            <a:ext cx="10515600" cy="409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9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2-3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dirty="0"/>
              <a:t>a = "a:b:c:d"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285067"/>
            <a:ext cx="5181600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Open Sans"/>
              </a:rPr>
              <a:t>a#b#c#d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다음과 같은 문자열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a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가 있다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문자열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a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를 </a:t>
            </a:r>
            <a:r>
              <a:rPr lang="en-US" altLang="ko-KR" sz="2000" dirty="0" err="1">
                <a:solidFill>
                  <a:srgbClr val="000000"/>
                </a:solidFill>
                <a:latin typeface="Open Sans"/>
              </a:rPr>
              <a:t>a#b#c#d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로 바꿔서 출력해 보자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843A43-29D9-4B99-9D3F-BEB5BD066384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2163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4BDD-88B7-41B9-AA29-87AF0B07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2-3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25FD0-CA42-4A39-9A8E-379B52DC780A}"/>
              </a:ext>
            </a:extLst>
          </p:cNvPr>
          <p:cNvSpPr txBox="1"/>
          <p:nvPr/>
        </p:nvSpPr>
        <p:spPr>
          <a:xfrm>
            <a:off x="1286934" y="15555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모범 답안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0A5CBB7-4A02-43A1-B746-D4C501EA9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67481"/>
            <a:ext cx="5045765" cy="28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7EF82-57D0-4E4C-80E3-E19A2C8B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0AF08-CCC6-4201-B6AD-3AF8D493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</a:t>
            </a:r>
            <a:r>
              <a:rPr lang="en-US" altLang="ko-KR" dirty="0"/>
              <a:t>(bool) </a:t>
            </a:r>
            <a:r>
              <a:rPr lang="ko-KR" altLang="en-US" dirty="0" err="1"/>
              <a:t>자료형이란</a:t>
            </a:r>
            <a:r>
              <a:rPr lang="ko-KR" altLang="en-US" dirty="0"/>
              <a:t> 참</a:t>
            </a:r>
            <a:r>
              <a:rPr lang="en-US" altLang="ko-KR" dirty="0"/>
              <a:t>(True)</a:t>
            </a:r>
            <a:r>
              <a:rPr lang="ko-KR" altLang="en-US" dirty="0"/>
              <a:t>과 거짓</a:t>
            </a:r>
            <a:r>
              <a:rPr lang="en-US" altLang="ko-KR" dirty="0"/>
              <a:t>(False)</a:t>
            </a:r>
            <a:r>
              <a:rPr lang="ko-KR" altLang="en-US" dirty="0"/>
              <a:t>을 나타내는 자료형이다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불 자료형은 다음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ko-KR" altLang="en-US" dirty="0" err="1"/>
              <a:t>값만을</a:t>
            </a:r>
            <a:r>
              <a:rPr lang="ko-KR" altLang="en-US" dirty="0"/>
              <a:t> 가질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True - </a:t>
            </a:r>
            <a:r>
              <a:rPr lang="ko-KR" altLang="en-US" dirty="0"/>
              <a:t>참</a:t>
            </a:r>
          </a:p>
          <a:p>
            <a:r>
              <a:rPr lang="en-US" altLang="ko-KR" dirty="0"/>
              <a:t>False - </a:t>
            </a:r>
            <a:r>
              <a:rPr lang="ko-KR" altLang="en-US" dirty="0"/>
              <a:t>거짓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407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1747A-EC42-41D7-88A2-0FF3EAD9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192A8-B21B-4C57-9957-931077C8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컴퓨터에 </a:t>
            </a:r>
            <a:r>
              <a:rPr lang="en-US" altLang="ko-KR" dirty="0"/>
              <a:t>NULL</a:t>
            </a:r>
            <a:r>
              <a:rPr lang="ko-KR" altLang="en-US" dirty="0"/>
              <a:t>은 값이 없는 것을 의미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• "" </a:t>
            </a:r>
            <a:r>
              <a:rPr lang="ko-KR" altLang="en-US" dirty="0"/>
              <a:t>또는 </a:t>
            </a:r>
            <a:r>
              <a:rPr lang="en-US" altLang="ko-KR" dirty="0"/>
              <a:t>''</a:t>
            </a:r>
            <a:r>
              <a:rPr lang="ko-KR" altLang="en-US" dirty="0"/>
              <a:t>와 같이 표기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• 0</a:t>
            </a:r>
            <a:r>
              <a:rPr lang="ko-KR" altLang="en-US" dirty="0"/>
              <a:t>은 정수의 </a:t>
            </a:r>
            <a:r>
              <a:rPr lang="en-US" altLang="ko-KR" dirty="0"/>
              <a:t>0 </a:t>
            </a:r>
            <a:r>
              <a:rPr lang="ko-KR" altLang="en-US" dirty="0"/>
              <a:t>값을 의미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공백 ＇ ＇은 따옴표</a:t>
            </a:r>
            <a:r>
              <a:rPr lang="en-US" altLang="ko-KR" dirty="0"/>
              <a:t>(</a:t>
            </a:r>
            <a:r>
              <a:rPr lang="ko-KR" altLang="en-US" dirty="0"/>
              <a:t>＇</a:t>
            </a:r>
            <a:r>
              <a:rPr lang="en-US" altLang="ko-KR" dirty="0"/>
              <a:t>) </a:t>
            </a:r>
            <a:r>
              <a:rPr lang="ko-KR" altLang="en-US" dirty="0"/>
              <a:t>사이에 하나의 공백 문자가 들어가 있음</a:t>
            </a:r>
          </a:p>
        </p:txBody>
      </p:sp>
    </p:spTree>
    <p:extLst>
      <p:ext uri="{BB962C8B-B14F-4D97-AF65-F5344CB8AC3E}">
        <p14:creationId xmlns:p14="http://schemas.microsoft.com/office/powerpoint/2010/main" val="308818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변수명의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변수명의 기본 규칙은 영문 대소문자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밑줄</a:t>
            </a:r>
            <a:r>
              <a:rPr lang="en-US" altLang="ko-KR" dirty="0">
                <a:solidFill>
                  <a:srgbClr val="000000"/>
                </a:solidFill>
              </a:rPr>
              <a:t>(_), </a:t>
            </a:r>
            <a:r>
              <a:rPr lang="ko-KR" altLang="en-US" dirty="0">
                <a:solidFill>
                  <a:srgbClr val="000000"/>
                </a:solidFill>
              </a:rPr>
              <a:t>숫자를 조합해서 사용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</a:rPr>
              <a:t>) a, b, x, y, </a:t>
            </a:r>
            <a:r>
              <a:rPr lang="en-US" altLang="ko-KR" sz="2000" dirty="0" err="1">
                <a:solidFill>
                  <a:srgbClr val="000000"/>
                </a:solidFill>
              </a:rPr>
              <a:t>i</a:t>
            </a:r>
            <a:r>
              <a:rPr lang="en-US" altLang="ko-KR" sz="2000" dirty="0">
                <a:solidFill>
                  <a:srgbClr val="000000"/>
                </a:solidFill>
              </a:rPr>
              <a:t>, j, str, animal, Computer, _age, sum, type1, type2, num1,num2 , _Fruit </a:t>
            </a:r>
            <a:r>
              <a:rPr lang="ko-KR" altLang="en-US" sz="2000" dirty="0">
                <a:solidFill>
                  <a:srgbClr val="000000"/>
                </a:solidFill>
              </a:rPr>
              <a:t>등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특수문자</a:t>
            </a:r>
            <a:r>
              <a:rPr lang="en-US" altLang="ko-KR" dirty="0">
                <a:solidFill>
                  <a:srgbClr val="000000"/>
                </a:solidFill>
              </a:rPr>
              <a:t>(!@#$%^&amp;*)</a:t>
            </a:r>
            <a:r>
              <a:rPr lang="ko-KR" altLang="en-US" dirty="0">
                <a:solidFill>
                  <a:srgbClr val="000000"/>
                </a:solidFill>
              </a:rPr>
              <a:t>나 공백‘ ‘은 변수명에 사용할 수 없음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변수명은 숫자로 시작하면 안됨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rgbClr val="000000"/>
                </a:solidFill>
              </a:rPr>
              <a:t>예</a:t>
            </a:r>
            <a:r>
              <a:rPr lang="en-US" altLang="ko-KR" sz="2200" dirty="0">
                <a:solidFill>
                  <a:srgbClr val="000000"/>
                </a:solidFill>
              </a:rPr>
              <a:t>) 7person : </a:t>
            </a:r>
            <a:r>
              <a:rPr lang="ko-KR" altLang="en-US" sz="2200" dirty="0">
                <a:solidFill>
                  <a:srgbClr val="000000"/>
                </a:solidFill>
              </a:rPr>
              <a:t>숫자로 시작했기 때문에 잘못된 </a:t>
            </a:r>
            <a:r>
              <a:rPr lang="ko-KR" altLang="en-US" sz="2200" dirty="0" err="1">
                <a:solidFill>
                  <a:srgbClr val="000000"/>
                </a:solidFill>
              </a:rPr>
              <a:t>변수명</a:t>
            </a:r>
            <a:endParaRPr lang="en-US" altLang="ko-KR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영문에서 대문자와 소문자는 서로 다름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rgbClr val="000000"/>
                </a:solidFill>
              </a:rPr>
              <a:t>예</a:t>
            </a:r>
            <a:r>
              <a:rPr lang="en-US" altLang="ko-KR" sz="2200" dirty="0">
                <a:solidFill>
                  <a:srgbClr val="000000"/>
                </a:solidFill>
              </a:rPr>
              <a:t>) </a:t>
            </a:r>
            <a:r>
              <a:rPr lang="ko-KR" altLang="en-US" sz="2200" dirty="0" err="1">
                <a:solidFill>
                  <a:srgbClr val="000000"/>
                </a:solidFill>
              </a:rPr>
              <a:t>변수명</a:t>
            </a:r>
            <a:r>
              <a:rPr lang="ko-KR" altLang="en-US" sz="2200" dirty="0">
                <a:solidFill>
                  <a:srgbClr val="000000"/>
                </a:solidFill>
              </a:rPr>
              <a:t> </a:t>
            </a:r>
            <a:r>
              <a:rPr lang="en-US" altLang="ko-KR" sz="2200" dirty="0">
                <a:solidFill>
                  <a:srgbClr val="000000"/>
                </a:solidFill>
              </a:rPr>
              <a:t>age</a:t>
            </a:r>
            <a:r>
              <a:rPr lang="ko-KR" altLang="en-US" sz="2200" dirty="0">
                <a:solidFill>
                  <a:srgbClr val="000000"/>
                </a:solidFill>
              </a:rPr>
              <a:t>와 </a:t>
            </a:r>
            <a:r>
              <a:rPr lang="en-US" altLang="ko-KR" sz="2200" dirty="0">
                <a:solidFill>
                  <a:srgbClr val="000000"/>
                </a:solidFill>
              </a:rPr>
              <a:t>Age</a:t>
            </a:r>
            <a:r>
              <a:rPr lang="ko-KR" altLang="en-US" sz="2200" dirty="0">
                <a:solidFill>
                  <a:srgbClr val="000000"/>
                </a:solidFill>
              </a:rPr>
              <a:t>는 서로 다른 변수임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C03FF-C975-4302-8BA3-7FDB6AFD20A0}"/>
              </a:ext>
            </a:extLst>
          </p:cNvPr>
          <p:cNvSpPr txBox="1"/>
          <p:nvPr/>
        </p:nvSpPr>
        <p:spPr>
          <a:xfrm>
            <a:off x="7128933" y="4199467"/>
            <a:ext cx="5063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</a:rPr>
              <a:t>추가 팁</a:t>
            </a:r>
            <a:r>
              <a:rPr lang="en-US" altLang="ko-KR" b="1" dirty="0">
                <a:solidFill>
                  <a:srgbClr val="000000"/>
                </a:solidFill>
              </a:rPr>
              <a:t>!!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변수명은 영문자 소문자로 시작하는 게 </a:t>
            </a:r>
            <a:r>
              <a:rPr lang="ko-KR" altLang="en-US" dirty="0" err="1">
                <a:solidFill>
                  <a:srgbClr val="000000"/>
                </a:solidFill>
              </a:rPr>
              <a:t>국룰</a:t>
            </a:r>
            <a:r>
              <a:rPr lang="en-US" altLang="ko-KR" dirty="0">
                <a:solidFill>
                  <a:srgbClr val="000000"/>
                </a:solidFill>
              </a:rPr>
              <a:t>!!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</a:t>
            </a:r>
            <a:r>
              <a:rPr lang="en-US" altLang="ko-KR" dirty="0">
                <a:solidFill>
                  <a:srgbClr val="000000"/>
                </a:solidFill>
              </a:rPr>
              <a:t>) </a:t>
            </a:r>
            <a:r>
              <a:rPr lang="en-US" altLang="ko-KR" dirty="0" err="1">
                <a:solidFill>
                  <a:srgbClr val="000000"/>
                </a:solidFill>
              </a:rPr>
              <a:t>myName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dirty="0" err="1">
                <a:solidFill>
                  <a:srgbClr val="000000"/>
                </a:solidFill>
              </a:rPr>
              <a:t>schoolName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이런 식으로 두번째 단어의 첫 글자는 대문자로 표기</a:t>
            </a:r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Open Sans"/>
              </a:rPr>
              <a:t>금액을 입력 </a:t>
            </a:r>
            <a:r>
              <a:rPr lang="en-US" altLang="ko-KR" dirty="0">
                <a:solidFill>
                  <a:srgbClr val="000000"/>
                </a:solidFill>
                <a:latin typeface="Open Sans"/>
              </a:rPr>
              <a:t>: 4387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Open Sans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Open Sans"/>
              </a:rPr>
              <a:t>동전 종류 </a:t>
            </a:r>
            <a:r>
              <a:rPr lang="en-US" altLang="ko-KR" dirty="0">
                <a:solidFill>
                  <a:srgbClr val="000000"/>
                </a:solidFill>
                <a:latin typeface="Open Sans"/>
              </a:rPr>
              <a:t>: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Open Sans"/>
              </a:rPr>
              <a:t>500  100  50  10  5  1.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285067"/>
            <a:ext cx="5181600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500</a:t>
            </a:r>
            <a:r>
              <a:rPr lang="ko-KR" altLang="en-US" sz="2000" dirty="0" err="1">
                <a:solidFill>
                  <a:srgbClr val="000000"/>
                </a:solidFill>
              </a:rPr>
              <a:t>원짜리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: 8, 100</a:t>
            </a:r>
            <a:r>
              <a:rPr lang="ko-KR" altLang="en-US" sz="2000" dirty="0" err="1">
                <a:solidFill>
                  <a:srgbClr val="000000"/>
                </a:solidFill>
              </a:rPr>
              <a:t>원짜리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: 3, 50</a:t>
            </a:r>
            <a:r>
              <a:rPr lang="ko-KR" altLang="en-US" sz="2000" dirty="0" err="1">
                <a:solidFill>
                  <a:srgbClr val="000000"/>
                </a:solidFill>
              </a:rPr>
              <a:t>원짜리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: 1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10</a:t>
            </a:r>
            <a:r>
              <a:rPr lang="ko-KR" altLang="en-US" sz="2000" dirty="0" err="1">
                <a:solidFill>
                  <a:srgbClr val="000000"/>
                </a:solidFill>
              </a:rPr>
              <a:t>원짜리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: 3, 5</a:t>
            </a:r>
            <a:r>
              <a:rPr lang="ko-KR" altLang="en-US" sz="2000" dirty="0" err="1">
                <a:solidFill>
                  <a:srgbClr val="000000"/>
                </a:solidFill>
              </a:rPr>
              <a:t>원짜리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: 1, 1</a:t>
            </a:r>
            <a:r>
              <a:rPr lang="ko-KR" altLang="en-US" sz="2000" dirty="0" err="1">
                <a:solidFill>
                  <a:srgbClr val="000000"/>
                </a:solidFill>
              </a:rPr>
              <a:t>원짜리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: 2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다음과 같은 금액에 해당하는 각 동전의 최소 개수를 계산하고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그 결과를 출력한다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단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동전의 종류는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500, 100, 50, 10, 5, 1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원이 있다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 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힌트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금액이 큰 동전부터 개수와 나머지를 먼저 구한다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나머지를 이용하여 이 과정을 반복한다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2E4B26-9EDD-40A5-8575-EA7B5D2B0551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94830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Open Sans"/>
              </a:rPr>
              <a:t>s = “But everything </a:t>
            </a:r>
            <a:r>
              <a:rPr lang="en-US" altLang="ko-KR" dirty="0" err="1">
                <a:solidFill>
                  <a:srgbClr val="000000"/>
                </a:solidFill>
                <a:latin typeface="Open Sans"/>
              </a:rPr>
              <a:t>gon</a:t>
            </a:r>
            <a:r>
              <a:rPr lang="en-US" altLang="ko-KR" dirty="0">
                <a:solidFill>
                  <a:srgbClr val="000000"/>
                </a:solidFill>
                <a:latin typeface="Open Sans"/>
              </a:rPr>
              <a:t>' be alright” </a:t>
            </a:r>
          </a:p>
          <a:p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285067"/>
            <a:ext cx="5612296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['But', 'everything', 'going', 'to', 'be’, 'alright']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다음 문자열에서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“</a:t>
            </a:r>
            <a:r>
              <a:rPr lang="en-US" altLang="ko-KR" sz="2000" dirty="0" err="1">
                <a:solidFill>
                  <a:srgbClr val="000000"/>
                </a:solidFill>
                <a:latin typeface="Open Sans"/>
              </a:rPr>
              <a:t>gon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’”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을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“going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to＂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로 변경하고 띄어쓰기를 기준으로 나누는 프로그램을 작성하라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C3BDA-FA59-42F8-8EB4-D3C4BC1942DA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50560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6802E4BC-0CFE-42AB-8552-F02FD2BA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226"/>
            <a:ext cx="10515600" cy="5560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2060"/>
                </a:solidFill>
              </a:rPr>
              <a:t>참조 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파이썬 입문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http://codingschool.info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스타트 파이썬 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http://codingschool.biz 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점프 투 파이썬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https://wikidocs.net/book/1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Python 3.4 </a:t>
            </a:r>
            <a:r>
              <a:rPr lang="ko-KR" altLang="en-US" dirty="0">
                <a:solidFill>
                  <a:srgbClr val="000000"/>
                </a:solidFill>
              </a:rPr>
              <a:t>공부 좀 해볼까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https://wikidocs.net/1160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4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E1DB11-D5CA-449D-99C8-260695E0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변수명의 규칙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139653-4E16-4C7B-81B1-20F5563B1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610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20 Mac 30 80 </a:t>
            </a:r>
            <a:r>
              <a:rPr lang="ko-KR" altLang="en-US" dirty="0">
                <a:solidFill>
                  <a:srgbClr val="000000"/>
                </a:solidFill>
              </a:rPr>
              <a:t>홍길동 </a:t>
            </a:r>
            <a:r>
              <a:rPr lang="en-US" altLang="ko-KR" dirty="0">
                <a:solidFill>
                  <a:srgbClr val="000000"/>
                </a:solidFill>
              </a:rPr>
              <a:t>1997 20.3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E27C723-2147-4171-B7AC-DFB0DD4D28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8073" y="1825625"/>
            <a:ext cx="50818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4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다음 중 변수명으로 적합한 것은</a:t>
            </a:r>
            <a:r>
              <a:rPr lang="en-US" altLang="ko-KR" dirty="0">
                <a:solidFill>
                  <a:srgbClr val="000000"/>
                </a:solidFill>
              </a:rPr>
              <a:t>? 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① </a:t>
            </a:r>
            <a:r>
              <a:rPr lang="ko-KR" altLang="en-US" dirty="0">
                <a:solidFill>
                  <a:srgbClr val="000000"/>
                </a:solidFill>
              </a:rPr>
              <a:t>컴퓨터 ② </a:t>
            </a:r>
            <a:r>
              <a:rPr lang="en-US" altLang="ko-KR" dirty="0">
                <a:solidFill>
                  <a:srgbClr val="000000"/>
                </a:solidFill>
              </a:rPr>
              <a:t>63building ③ </a:t>
            </a:r>
            <a:r>
              <a:rPr lang="en-US" altLang="ko-KR" dirty="0" err="1">
                <a:solidFill>
                  <a:srgbClr val="000000"/>
                </a:solidFill>
              </a:rPr>
              <a:t>file_name</a:t>
            </a:r>
            <a:r>
              <a:rPr lang="en-US" altLang="ko-KR" dirty="0">
                <a:solidFill>
                  <a:srgbClr val="000000"/>
                </a:solidFill>
              </a:rPr>
              <a:t> ④ font&amp; 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2. </a:t>
            </a:r>
            <a:r>
              <a:rPr lang="ko-KR" altLang="en-US" dirty="0">
                <a:solidFill>
                  <a:srgbClr val="000000"/>
                </a:solidFill>
              </a:rPr>
              <a:t>다음 중 변수명으로 적합하지 않은 것은</a:t>
            </a:r>
            <a:r>
              <a:rPr lang="en-US" altLang="ko-KR" dirty="0">
                <a:solidFill>
                  <a:srgbClr val="000000"/>
                </a:solidFill>
              </a:rPr>
              <a:t>? 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① </a:t>
            </a:r>
            <a:r>
              <a:rPr lang="en-US" altLang="ko-KR" dirty="0" err="1">
                <a:solidFill>
                  <a:srgbClr val="000000"/>
                </a:solidFill>
              </a:rPr>
              <a:t>eng_score</a:t>
            </a:r>
            <a:r>
              <a:rPr lang="en-US" altLang="ko-KR" dirty="0">
                <a:solidFill>
                  <a:srgbClr val="000000"/>
                </a:solidFill>
              </a:rPr>
              <a:t> ② font1 ③ </a:t>
            </a:r>
            <a:r>
              <a:rPr lang="en-US" altLang="ko-KR" dirty="0" err="1">
                <a:solidFill>
                  <a:srgbClr val="000000"/>
                </a:solidFill>
              </a:rPr>
              <a:t>studentName</a:t>
            </a:r>
            <a:r>
              <a:rPr lang="en-US" altLang="ko-KR" dirty="0">
                <a:solidFill>
                  <a:srgbClr val="000000"/>
                </a:solidFill>
              </a:rPr>
              <a:t> ④ file name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0B1DA3-C1AF-40DF-8709-02C0683EE168}"/>
              </a:ext>
            </a:extLst>
          </p:cNvPr>
          <p:cNvSpPr/>
          <p:nvPr/>
        </p:nvSpPr>
        <p:spPr>
          <a:xfrm>
            <a:off x="5791200" y="2743200"/>
            <a:ext cx="2082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167F01-1434-4931-9E72-0198F3564CFE}"/>
              </a:ext>
            </a:extLst>
          </p:cNvPr>
          <p:cNvSpPr/>
          <p:nvPr/>
        </p:nvSpPr>
        <p:spPr>
          <a:xfrm>
            <a:off x="8195733" y="4741333"/>
            <a:ext cx="2184400" cy="728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정수형</a:t>
            </a:r>
            <a:r>
              <a:rPr lang="en-US" altLang="ko-KR" dirty="0">
                <a:solidFill>
                  <a:srgbClr val="000000"/>
                </a:solidFill>
              </a:rPr>
              <a:t>(Integer): </a:t>
            </a:r>
            <a:r>
              <a:rPr lang="ko-KR" altLang="en-US" dirty="0">
                <a:solidFill>
                  <a:srgbClr val="000000"/>
                </a:solidFill>
              </a:rPr>
              <a:t>음수</a:t>
            </a:r>
            <a:r>
              <a:rPr lang="en-US" altLang="ko-KR" dirty="0">
                <a:solidFill>
                  <a:srgbClr val="000000"/>
                </a:solidFill>
              </a:rPr>
              <a:t>, 0, </a:t>
            </a:r>
            <a:r>
              <a:rPr lang="ko-KR" altLang="en-US" dirty="0">
                <a:solidFill>
                  <a:srgbClr val="000000"/>
                </a:solidFill>
              </a:rPr>
              <a:t>양수로 구성된 숫자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</a:rPr>
              <a:t>) 33, -44, -3, 0, 7, 88, 38378 </a:t>
            </a:r>
            <a:r>
              <a:rPr lang="ko-KR" altLang="en-US" sz="2000" dirty="0">
                <a:solidFill>
                  <a:srgbClr val="000000"/>
                </a:solidFill>
              </a:rPr>
              <a:t>등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- int </a:t>
            </a:r>
            <a:r>
              <a:rPr lang="ko-KR" altLang="en-US" sz="2000" dirty="0">
                <a:solidFill>
                  <a:srgbClr val="000000"/>
                </a:solidFill>
              </a:rPr>
              <a:t>라고 표현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실수형</a:t>
            </a:r>
            <a:r>
              <a:rPr lang="en-US" altLang="ko-KR" dirty="0">
                <a:solidFill>
                  <a:srgbClr val="000000"/>
                </a:solidFill>
              </a:rPr>
              <a:t>(Floating Point, </a:t>
            </a:r>
            <a:r>
              <a:rPr lang="ko-KR" altLang="en-US" dirty="0">
                <a:solidFill>
                  <a:srgbClr val="000000"/>
                </a:solidFill>
              </a:rPr>
              <a:t>부동소수점</a:t>
            </a:r>
            <a:r>
              <a:rPr lang="en-US" altLang="ko-KR" dirty="0">
                <a:solidFill>
                  <a:srgbClr val="000000"/>
                </a:solidFill>
              </a:rPr>
              <a:t>) : </a:t>
            </a:r>
            <a:r>
              <a:rPr lang="ko-KR" altLang="en-US" dirty="0">
                <a:solidFill>
                  <a:srgbClr val="000000"/>
                </a:solidFill>
              </a:rPr>
              <a:t>소수점이 있는 숫자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</a:rPr>
              <a:t>) -333.44, -38.333, 0.0, 3.14, 3663.373 </a:t>
            </a:r>
            <a:r>
              <a:rPr lang="ko-KR" altLang="en-US" sz="2000" dirty="0">
                <a:solidFill>
                  <a:srgbClr val="000000"/>
                </a:solidFill>
              </a:rPr>
              <a:t>등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- float </a:t>
            </a:r>
            <a:r>
              <a:rPr lang="ko-KR" altLang="en-US" sz="2000" dirty="0">
                <a:solidFill>
                  <a:srgbClr val="000000"/>
                </a:solidFill>
              </a:rPr>
              <a:t>이라고 표현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0F7857-BD0E-4BD5-BE19-BDAF61BF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C904C2D-86EA-44F8-9B4C-B1236F1BD7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8133"/>
            <a:ext cx="5181600" cy="3897683"/>
          </a:xfrm>
          <a:prstGeom prst="rect">
            <a:avLst/>
          </a:prstGeom>
        </p:spPr>
      </p:pic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50388F0D-1F8E-469B-9D36-400345217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30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&lt;class 'int'&gt;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3.3764 3.0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&lt;class 'float'&gt; &lt;class 'float'&gt;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7B8650-F0EB-4C0E-A8B7-6721229D3F76}"/>
              </a:ext>
            </a:extLst>
          </p:cNvPr>
          <p:cNvSpPr/>
          <p:nvPr/>
        </p:nvSpPr>
        <p:spPr>
          <a:xfrm>
            <a:off x="838199" y="5957540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93840"/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type() </a:t>
            </a:r>
            <a:r>
              <a:rPr lang="ko-KR" altLang="en-US" sz="2400" dirty="0">
                <a:solidFill>
                  <a:srgbClr val="000000"/>
                </a:solidFill>
                <a:latin typeface="맑은"/>
              </a:rPr>
              <a:t>함수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맑은"/>
              </a:rPr>
              <a:t>데이터형을 구하는 기능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C7FAF7-70B6-465D-B31F-9D33A7F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8133"/>
            <a:ext cx="5181599" cy="37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8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2208</Words>
  <Application>Microsoft Office PowerPoint</Application>
  <PresentationFormat>와이드스크린</PresentationFormat>
  <Paragraphs>442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Open Sans</vt:lpstr>
      <vt:lpstr>맑은</vt:lpstr>
      <vt:lpstr>맑은 고딕</vt:lpstr>
      <vt:lpstr>맑은 고딕</vt:lpstr>
      <vt:lpstr>Arial</vt:lpstr>
      <vt:lpstr>Calibri</vt:lpstr>
      <vt:lpstr>Office 테마</vt:lpstr>
      <vt:lpstr>변수형</vt:lpstr>
      <vt:lpstr>목차</vt:lpstr>
      <vt:lpstr>변수란?</vt:lpstr>
      <vt:lpstr>변수 값의 저장과 출력 </vt:lpstr>
      <vt:lpstr>변수명의 규칙</vt:lpstr>
      <vt:lpstr>변수명의 규칙</vt:lpstr>
      <vt:lpstr>퀴즈</vt:lpstr>
      <vt:lpstr>숫자</vt:lpstr>
      <vt:lpstr>숫자</vt:lpstr>
      <vt:lpstr>숫자 연산자</vt:lpstr>
      <vt:lpstr>숫자 연산자</vt:lpstr>
      <vt:lpstr>숫자 연산자</vt:lpstr>
      <vt:lpstr>숫자 연산자 정리</vt:lpstr>
      <vt:lpstr>퀴즈</vt:lpstr>
      <vt:lpstr>할당연산자</vt:lpstr>
      <vt:lpstr>다중 할당</vt:lpstr>
      <vt:lpstr>숫자 연산자</vt:lpstr>
      <vt:lpstr>할당연산자 정리</vt:lpstr>
      <vt:lpstr>실습 2-1</vt:lpstr>
      <vt:lpstr>실습 2-1</vt:lpstr>
      <vt:lpstr>문자열</vt:lpstr>
      <vt:lpstr>문자열</vt:lpstr>
      <vt:lpstr>이스케이프 코드란</vt:lpstr>
      <vt:lpstr>이스케이프 코드 정리</vt:lpstr>
      <vt:lpstr>이스케이프 코드</vt:lpstr>
      <vt:lpstr>문자열 인덱싱</vt:lpstr>
      <vt:lpstr>문자열 슬라이싱</vt:lpstr>
      <vt:lpstr>전화번호는 숫자일까? 문자열일까?</vt:lpstr>
      <vt:lpstr>퀴즈</vt:lpstr>
      <vt:lpstr>문자열 연산자</vt:lpstr>
      <vt:lpstr>문자열 연산자</vt:lpstr>
      <vt:lpstr>문자열 포매팅(Formatting)</vt:lpstr>
      <vt:lpstr>포맷 코드와 숫자 함께 사용하기</vt:lpstr>
      <vt:lpstr>포맷 코드와 숫자 함께 사용하기</vt:lpstr>
      <vt:lpstr>format 함수를 사용한 포매팅 </vt:lpstr>
      <vt:lpstr>format 함수를 사용한 포매팅</vt:lpstr>
      <vt:lpstr>format 함수를 사용한 포매팅</vt:lpstr>
      <vt:lpstr>format 함수를 사용한 포매팅</vt:lpstr>
      <vt:lpstr>format 함수를 사용한 포매팅</vt:lpstr>
      <vt:lpstr>문자열 관련 함수들</vt:lpstr>
      <vt:lpstr>문자열 관련 함수들</vt:lpstr>
      <vt:lpstr>문자열 관련 함수들</vt:lpstr>
      <vt:lpstr>문자열 관련 함수들</vt:lpstr>
      <vt:lpstr>실습 2-2</vt:lpstr>
      <vt:lpstr>실습 2-2</vt:lpstr>
      <vt:lpstr>실습 2-3</vt:lpstr>
      <vt:lpstr>실습 2-3</vt:lpstr>
      <vt:lpstr>불 자료형</vt:lpstr>
      <vt:lpstr>NULL이란?</vt:lpstr>
      <vt:lpstr>과제 2-1</vt:lpstr>
      <vt:lpstr>과제 2-2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taehoon</cp:lastModifiedBy>
  <cp:revision>83</cp:revision>
  <dcterms:created xsi:type="dcterms:W3CDTF">2020-11-03T10:59:29Z</dcterms:created>
  <dcterms:modified xsi:type="dcterms:W3CDTF">2021-05-11T11:45:57Z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