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301" r:id="rId5"/>
    <p:sldId id="302" r:id="rId6"/>
    <p:sldId id="303" r:id="rId7"/>
    <p:sldId id="304" r:id="rId8"/>
    <p:sldId id="305" r:id="rId9"/>
    <p:sldId id="309" r:id="rId10"/>
    <p:sldId id="306" r:id="rId11"/>
    <p:sldId id="308" r:id="rId12"/>
    <p:sldId id="310" r:id="rId13"/>
    <p:sldId id="319" r:id="rId14"/>
    <p:sldId id="320" r:id="rId15"/>
    <p:sldId id="321" r:id="rId16"/>
    <p:sldId id="322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23" r:id="rId26"/>
    <p:sldId id="324" r:id="rId27"/>
    <p:sldId id="325" r:id="rId28"/>
    <p:sldId id="32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20EA2-0A90-4552-B184-34457A5F35E2}" v="159" dt="2020-11-17T08:58:22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5" autoAdjust="0"/>
    <p:restoredTop sz="94660"/>
  </p:normalViewPr>
  <p:slideViewPr>
    <p:cSldViewPr snapToGrid="0">
      <p:cViewPr>
        <p:scale>
          <a:sx n="80" d="100"/>
          <a:sy n="80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파트</a:t>
            </a:r>
            <a:r>
              <a:rPr lang="en-US" altLang="ko-KR" dirty="0"/>
              <a:t>1 </a:t>
            </a:r>
            <a:r>
              <a:rPr lang="ko-KR" altLang="en-US" dirty="0"/>
              <a:t>오리엔테이션을 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AC316-6613-4524-A62E-81CD3AE2E6A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2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AC316-6613-4524-A62E-81CD3AE2E6A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07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동아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AC316-6613-4524-A62E-81CD3AE2E6A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8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" TargetMode="External"/><Relationship Id="rId2" Type="http://schemas.openxmlformats.org/officeDocument/2006/relationships/hyperlink" Target="https://acmicpc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force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322" y="2235200"/>
            <a:ext cx="4281443" cy="2387600"/>
          </a:xfrm>
        </p:spPr>
        <p:txBody>
          <a:bodyPr/>
          <a:lstStyle/>
          <a:p>
            <a:r>
              <a:rPr lang="en-US" altLang="ko-KR" dirty="0"/>
              <a:t>Part1</a:t>
            </a:r>
            <a:br>
              <a:rPr lang="en-US" altLang="ko-KR" dirty="0"/>
            </a:br>
            <a:r>
              <a:rPr lang="en-US" altLang="ko-KR" dirty="0"/>
              <a:t>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FB458-EF23-4E58-ACBC-0BF71356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분야 소개에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FBF47-4258-4B43-B24D-8831F3A9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필수</a:t>
            </a:r>
            <a:r>
              <a:rPr lang="en-US" altLang="ko-KR" dirty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영어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Git,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Problem Solving(PS) </a:t>
            </a:r>
            <a:r>
              <a:rPr lang="ko-KR" altLang="en-US" dirty="0"/>
              <a:t>연습</a:t>
            </a:r>
          </a:p>
        </p:txBody>
      </p:sp>
    </p:spTree>
    <p:extLst>
      <p:ext uri="{BB962C8B-B14F-4D97-AF65-F5344CB8AC3E}">
        <p14:creationId xmlns:p14="http://schemas.microsoft.com/office/powerpoint/2010/main" val="34662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AFFAB-CD7F-42B2-B6B3-13CE7A27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분야 소개에 앞서 </a:t>
            </a:r>
            <a:r>
              <a:rPr lang="en-US" altLang="ko-KR" dirty="0"/>
              <a:t>- </a:t>
            </a:r>
            <a:r>
              <a:rPr lang="ko-KR" altLang="en-US" dirty="0"/>
              <a:t>영어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60727-2A8F-48DC-96C4-7AF6D883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검색은 무조건 </a:t>
            </a:r>
            <a:r>
              <a:rPr lang="en-US" altLang="ko-KR" b="1" dirty="0"/>
              <a:t>Google</a:t>
            </a:r>
            <a:r>
              <a:rPr lang="ko-KR" altLang="en-US" dirty="0"/>
              <a:t>에 </a:t>
            </a:r>
            <a:r>
              <a:rPr lang="ko-KR" altLang="en-US" b="1" dirty="0"/>
              <a:t>영어</a:t>
            </a:r>
            <a:r>
              <a:rPr lang="ko-KR" altLang="en-US" dirty="0"/>
              <a:t>로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한글로 검색했을 때 보다</a:t>
            </a:r>
            <a:r>
              <a:rPr lang="en-US" altLang="ko-KR" dirty="0"/>
              <a:t> </a:t>
            </a:r>
            <a:r>
              <a:rPr lang="ko-KR" altLang="en-US" dirty="0"/>
              <a:t>영어로 검색했을 때</a:t>
            </a:r>
            <a:br>
              <a:rPr lang="en-US" altLang="ko-KR" dirty="0"/>
            </a:br>
            <a:r>
              <a:rPr lang="ko-KR" altLang="en-US" dirty="0"/>
              <a:t>얻을 수 있는 정보가 훨씬 많음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높은 수준의 영어가 요구되는게 아니라 단순히 내가 검색할 것을 영어로 작성할 수 있고</a:t>
            </a:r>
            <a:r>
              <a:rPr lang="en-US" altLang="ko-KR" dirty="0"/>
              <a:t>, </a:t>
            </a:r>
            <a:r>
              <a:rPr lang="ko-KR" altLang="en-US" dirty="0"/>
              <a:t>결과를 해석만 할 줄 알면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영어로 검색해서 한국어 검색결과가 나온다면 </a:t>
            </a:r>
            <a:r>
              <a:rPr lang="en-US" altLang="ko-KR" dirty="0"/>
              <a:t>Best!</a:t>
            </a:r>
          </a:p>
          <a:p>
            <a:r>
              <a:rPr lang="ko-KR" altLang="en-US" dirty="0"/>
              <a:t>검색을 잘하는 것도 능력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Google</a:t>
            </a:r>
            <a:r>
              <a:rPr lang="ko-KR" altLang="en-US" dirty="0"/>
              <a:t>과 </a:t>
            </a:r>
            <a:r>
              <a:rPr lang="en-US" altLang="ko-KR" b="1" dirty="0" err="1"/>
              <a:t>Stackoverflow</a:t>
            </a:r>
            <a:r>
              <a:rPr lang="en-US" altLang="ko-KR" dirty="0"/>
              <a:t> </a:t>
            </a:r>
            <a:r>
              <a:rPr lang="ko-KR" altLang="en-US" dirty="0"/>
              <a:t>없으면 개발 못함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Picture 2" descr="Google PNG">
            <a:extLst>
              <a:ext uri="{FF2B5EF4-FFF2-40B4-BE49-F238E27FC236}">
                <a16:creationId xmlns:a16="http://schemas.microsoft.com/office/drawing/2014/main" id="{3C093D33-85FB-49DB-922F-3EDBA814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15" y="5847860"/>
            <a:ext cx="1081745" cy="108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Stack Overflow 의 개발자 환경조사 보고서가 출시되었습니다. : hackYa Korea">
            <a:extLst>
              <a:ext uri="{FF2B5EF4-FFF2-40B4-BE49-F238E27FC236}">
                <a16:creationId xmlns:a16="http://schemas.microsoft.com/office/drawing/2014/main" id="{1719FD6D-4BA9-4DD7-B4F8-B723C536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89" y="5548480"/>
            <a:ext cx="426243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66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0372-E5BD-4B1E-AE34-6B592B52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분야 소개에 앞서 </a:t>
            </a:r>
            <a:r>
              <a:rPr lang="en-US" altLang="ko-KR" dirty="0"/>
              <a:t>– Git, 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F008A-5537-4DCD-BC47-F9BAB972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</a:t>
            </a:r>
            <a:r>
              <a:rPr lang="ko-KR" altLang="en-US" dirty="0"/>
              <a:t>은 소스 코드 버전 관리 도구이자 협업 도구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학교에서의 많은 프로젝트와 실무에서</a:t>
            </a:r>
            <a:br>
              <a:rPr lang="en-US" altLang="ko-KR" dirty="0"/>
            </a:br>
            <a:r>
              <a:rPr lang="ko-KR" altLang="en-US" dirty="0"/>
              <a:t>프로젝트 진행이 </a:t>
            </a:r>
            <a:r>
              <a:rPr lang="en-US" altLang="ko-KR" b="1" dirty="0"/>
              <a:t>Git</a:t>
            </a:r>
            <a:r>
              <a:rPr lang="ko-KR" altLang="en-US" dirty="0"/>
              <a:t>을 통해서 이루어지고</a:t>
            </a:r>
            <a:r>
              <a:rPr lang="en-US" altLang="ko-KR" dirty="0"/>
              <a:t>, </a:t>
            </a:r>
            <a:r>
              <a:rPr lang="ko-KR" altLang="en-US" dirty="0"/>
              <a:t>취준 시 이력서에</a:t>
            </a:r>
            <a:br>
              <a:rPr lang="en-US" altLang="ko-KR" dirty="0"/>
            </a:br>
            <a:r>
              <a:rPr lang="en-US" altLang="ko-KR" b="1" dirty="0"/>
              <a:t>GitHub</a:t>
            </a:r>
            <a:r>
              <a:rPr lang="ko-KR" altLang="en-US" dirty="0"/>
              <a:t>라는 자신의 소스코드 저장소를 기재하게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b="1" dirty="0"/>
              <a:t>GitHub</a:t>
            </a:r>
            <a:r>
              <a:rPr lang="ko-KR" altLang="en-US" dirty="0"/>
              <a:t>는 소스코드 저장소이며</a:t>
            </a:r>
            <a:r>
              <a:rPr lang="en-US" altLang="ko-KR" dirty="0"/>
              <a:t>, </a:t>
            </a:r>
            <a:r>
              <a:rPr lang="ko-KR" altLang="en-US" dirty="0"/>
              <a:t>많은 오픈소스 프로젝트가 업로드 되어있고</a:t>
            </a:r>
            <a:r>
              <a:rPr lang="en-US" altLang="ko-KR" dirty="0"/>
              <a:t>, </a:t>
            </a:r>
            <a:r>
              <a:rPr lang="ko-KR" altLang="en-US" dirty="0"/>
              <a:t>학생들에게는 포트폴리오로 활용됨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Git</a:t>
            </a:r>
            <a:r>
              <a:rPr lang="ko-KR" altLang="en-US" dirty="0"/>
              <a:t>을 익히고 </a:t>
            </a:r>
            <a:r>
              <a:rPr lang="en-US" altLang="ko-KR" b="1" dirty="0"/>
              <a:t>GitHub</a:t>
            </a:r>
            <a:r>
              <a:rPr lang="ko-KR" altLang="en-US" dirty="0"/>
              <a:t>를 관리하는 것은 빠르면 빠를수록 좋음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314" name="Picture 2" descr="Git 개념 총정리 2부">
            <a:extLst>
              <a:ext uri="{FF2B5EF4-FFF2-40B4-BE49-F238E27FC236}">
                <a16:creationId xmlns:a16="http://schemas.microsoft.com/office/drawing/2014/main" id="{82C6DEEF-2B5F-4A0F-9B0E-48C8CD58E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41" y="5405157"/>
            <a:ext cx="3083859" cy="128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GitHub Logo | Symbol, History, PNG (3840*2160)">
            <a:extLst>
              <a:ext uri="{FF2B5EF4-FFF2-40B4-BE49-F238E27FC236}">
                <a16:creationId xmlns:a16="http://schemas.microsoft.com/office/drawing/2014/main" id="{00C26861-A538-416A-9121-8A0122F3E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85" y="5405157"/>
            <a:ext cx="2002300" cy="11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9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C7C2B-D847-4886-B2BA-B053E845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분야 소개에 앞서 </a:t>
            </a:r>
            <a:r>
              <a:rPr lang="en-US" altLang="ko-KR" dirty="0"/>
              <a:t>– 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5848D-2A39-45BB-9670-46894119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6576" cy="5032376"/>
          </a:xfrm>
        </p:spPr>
        <p:txBody>
          <a:bodyPr>
            <a:normAutofit/>
          </a:bodyPr>
          <a:lstStyle/>
          <a:p>
            <a:r>
              <a:rPr lang="ko-KR" altLang="en-US" dirty="0"/>
              <a:t>개발 </a:t>
            </a:r>
            <a:r>
              <a:rPr lang="ko-KR" altLang="en-US" dirty="0" err="1"/>
              <a:t>직군의</a:t>
            </a:r>
            <a:r>
              <a:rPr lang="ko-KR" altLang="en-US" dirty="0"/>
              <a:t> 경우 거의 모든 기업에서 채용 절차에 코딩 테스트를 포함하고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최근에는 각종 대외활동이나 대회에 참가하는데 요구되기도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PS</a:t>
            </a:r>
            <a:r>
              <a:rPr lang="ko-KR" altLang="en-US" dirty="0"/>
              <a:t> 스킬을 어느정도 확보하면 할 수 있는 일이 </a:t>
            </a:r>
            <a:r>
              <a:rPr lang="ko-KR" altLang="en-US" dirty="0" err="1"/>
              <a:t>많아짐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관련 전공과목을 이수해야 풀 수준도 있지만 단순히 두 수의 합을 출력하는 등 쉬운 문제도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백준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https://acmicpc.net</a:t>
            </a:r>
            <a:r>
              <a:rPr lang="en-US" altLang="ko-KR" dirty="0"/>
              <a:t>),</a:t>
            </a:r>
            <a:br>
              <a:rPr lang="en-US" altLang="ko-KR" dirty="0"/>
            </a:br>
            <a:r>
              <a:rPr lang="ko-KR" altLang="en-US" dirty="0" err="1"/>
              <a:t>프로그래머스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https://programmers.co.kr</a:t>
            </a:r>
            <a:r>
              <a:rPr lang="en-US" altLang="ko-KR" dirty="0"/>
              <a:t>), </a:t>
            </a:r>
            <a:r>
              <a:rPr lang="en-US" altLang="ko-KR" dirty="0" err="1"/>
              <a:t>Codeforces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https://codeforces.com/</a:t>
            </a:r>
            <a:r>
              <a:rPr lang="en-US" altLang="ko-KR" dirty="0"/>
              <a:t>) </a:t>
            </a:r>
            <a:r>
              <a:rPr lang="ko-KR" altLang="en-US" dirty="0"/>
              <a:t>등에서 많은 문제를 지원함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54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EA599-3051-4918-B02A-C56888DF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분야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FF12C-090B-4547-B4F6-498928A18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웹 </a:t>
            </a:r>
            <a:r>
              <a:rPr lang="ko-KR" altLang="en-US" dirty="0" err="1"/>
              <a:t>프론트엔드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안드로이드</a:t>
            </a:r>
            <a:r>
              <a:rPr lang="en-US" altLang="ko-KR" dirty="0"/>
              <a:t>/iOS </a:t>
            </a:r>
            <a:r>
              <a:rPr lang="ko-KR" altLang="en-US" dirty="0"/>
              <a:t>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백엔드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빅데이터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인공지능</a:t>
            </a:r>
            <a:r>
              <a:rPr lang="en-US" altLang="ko-KR" dirty="0"/>
              <a:t>/</a:t>
            </a:r>
            <a:r>
              <a:rPr lang="ko-KR" altLang="en-US" dirty="0" err="1"/>
              <a:t>머신러닝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사물 인터넷</a:t>
            </a:r>
          </a:p>
        </p:txBody>
      </p:sp>
    </p:spTree>
    <p:extLst>
      <p:ext uri="{BB962C8B-B14F-4D97-AF65-F5344CB8AC3E}">
        <p14:creationId xmlns:p14="http://schemas.microsoft.com/office/powerpoint/2010/main" val="38834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2A0C3-EBC8-41AF-A6A6-45F34A04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분야 소개 </a:t>
            </a:r>
            <a:r>
              <a:rPr lang="en-US" altLang="ko-KR" dirty="0"/>
              <a:t>– </a:t>
            </a:r>
            <a:r>
              <a:rPr lang="ko-KR" altLang="en-US" dirty="0"/>
              <a:t>웹 </a:t>
            </a:r>
            <a:r>
              <a:rPr lang="ko-KR" altLang="en-US" dirty="0" err="1"/>
              <a:t>프론트엔드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9EBFC-7F03-405E-94C7-76F086E4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사용자 인터페이스</a:t>
            </a:r>
            <a:r>
              <a:rPr lang="en-US" altLang="ko-KR" b="1" dirty="0"/>
              <a:t>(UI) </a:t>
            </a:r>
            <a:r>
              <a:rPr lang="ko-KR" altLang="en-US" b="1" dirty="0"/>
              <a:t>구성</a:t>
            </a:r>
            <a:r>
              <a:rPr lang="ko-KR" altLang="en-US" dirty="0"/>
              <a:t>이나</a:t>
            </a:r>
            <a:r>
              <a:rPr lang="en-US" altLang="ko-KR" dirty="0"/>
              <a:t> </a:t>
            </a:r>
            <a:r>
              <a:rPr lang="ko-KR" altLang="en-US" b="1" dirty="0"/>
              <a:t>서버와의 통신</a:t>
            </a:r>
            <a:r>
              <a:rPr lang="en-US" altLang="ko-KR" dirty="0"/>
              <a:t>, </a:t>
            </a:r>
            <a:r>
              <a:rPr lang="ko-KR" altLang="en-US" b="1" dirty="0"/>
              <a:t>웹페이지 조작</a:t>
            </a:r>
            <a:br>
              <a:rPr lang="en-US" altLang="ko-KR" dirty="0"/>
            </a:br>
            <a:r>
              <a:rPr lang="ko-KR" altLang="en-US" dirty="0"/>
              <a:t>등을 눈에 보이는 부분을 개발하는 분야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고전적으로 </a:t>
            </a:r>
            <a:r>
              <a:rPr lang="en-US" altLang="ko-KR" dirty="0"/>
              <a:t>HTML, CSS, </a:t>
            </a:r>
            <a:r>
              <a:rPr lang="en-US" altLang="ko-KR" dirty="0" err="1"/>
              <a:t>Javascript</a:t>
            </a:r>
            <a:r>
              <a:rPr lang="ko-KR" altLang="en-US" dirty="0"/>
              <a:t>가 주를 이룸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최근에는 </a:t>
            </a:r>
            <a:r>
              <a:rPr lang="en-US" altLang="ko-KR" dirty="0"/>
              <a:t>SPA(Single Page Application)</a:t>
            </a:r>
            <a:r>
              <a:rPr lang="ko-KR" altLang="en-US" dirty="0"/>
              <a:t>를 위해</a:t>
            </a:r>
            <a:br>
              <a:rPr lang="en-US" altLang="ko-KR" dirty="0"/>
            </a:br>
            <a:r>
              <a:rPr lang="en-US" altLang="ko-KR" dirty="0"/>
              <a:t>React, Angular.js, Vue.js</a:t>
            </a:r>
            <a:r>
              <a:rPr lang="ko-KR" altLang="en-US" dirty="0"/>
              <a:t>도 많이 사용됨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구급 상자, 표지판이(가) 표시된 사진&#10;&#10;자동 생성된 설명">
            <a:extLst>
              <a:ext uri="{FF2B5EF4-FFF2-40B4-BE49-F238E27FC236}">
                <a16:creationId xmlns:a16="http://schemas.microsoft.com/office/drawing/2014/main" id="{5160D0CD-CD22-422A-9641-14F1C45C3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836" y="2447790"/>
            <a:ext cx="2711181" cy="22043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6FA844-1C35-47E5-B5D0-79A0B01D1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3" y="4147995"/>
            <a:ext cx="5544767" cy="2710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9DBA3C-FE52-481F-A31D-24ED22FEADA6}"/>
              </a:ext>
            </a:extLst>
          </p:cNvPr>
          <p:cNvSpPr txBox="1"/>
          <p:nvPr/>
        </p:nvSpPr>
        <p:spPr>
          <a:xfrm>
            <a:off x="5496128" y="5318331"/>
            <a:ext cx="22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모두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기반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8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2A0C3-EBC8-41AF-A6A6-45F34A04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분야 소개 </a:t>
            </a:r>
            <a:r>
              <a:rPr lang="en-US" altLang="ko-KR" dirty="0"/>
              <a:t>– </a:t>
            </a:r>
            <a:r>
              <a:rPr lang="ko-KR" altLang="en-US" dirty="0"/>
              <a:t>안드로이드</a:t>
            </a:r>
            <a:r>
              <a:rPr lang="en-US" altLang="ko-KR" dirty="0"/>
              <a:t>/iOS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9EBFC-7F03-405E-94C7-76F086E4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애플리케이션 개발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안드로이드의 경우 </a:t>
            </a:r>
            <a:r>
              <a:rPr lang="en-US" altLang="ko-KR" dirty="0"/>
              <a:t>Kotlin</a:t>
            </a:r>
            <a:r>
              <a:rPr lang="ko-KR" altLang="en-US" dirty="0"/>
              <a:t>으로 개발되고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iOS</a:t>
            </a:r>
            <a:r>
              <a:rPr lang="ko-KR" altLang="en-US" dirty="0"/>
              <a:t>는 </a:t>
            </a:r>
            <a:r>
              <a:rPr lang="en-US" altLang="ko-KR" dirty="0"/>
              <a:t>Swift</a:t>
            </a:r>
            <a:r>
              <a:rPr lang="ko-KR" altLang="en-US" dirty="0"/>
              <a:t>로 개발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최근에는 </a:t>
            </a:r>
            <a:r>
              <a:rPr lang="en-US" altLang="ko-KR" dirty="0"/>
              <a:t>OS</a:t>
            </a:r>
            <a:r>
              <a:rPr lang="ko-KR" altLang="en-US" dirty="0"/>
              <a:t>에 구애 받지 않는 하이브리드 앱</a:t>
            </a:r>
            <a:br>
              <a:rPr lang="en-US" altLang="ko-KR" dirty="0"/>
            </a:br>
            <a:r>
              <a:rPr lang="ko-KR" altLang="en-US" dirty="0"/>
              <a:t>개발 프레임워크로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기반의 </a:t>
            </a:r>
            <a:r>
              <a:rPr lang="en-US" altLang="ko-KR" dirty="0"/>
              <a:t>React,</a:t>
            </a:r>
            <a:br>
              <a:rPr lang="en-US" altLang="ko-KR" dirty="0"/>
            </a:br>
            <a:r>
              <a:rPr lang="en-US" altLang="ko-KR" dirty="0"/>
              <a:t>Dart </a:t>
            </a:r>
            <a:r>
              <a:rPr lang="ko-KR" altLang="en-US" dirty="0"/>
              <a:t>기반의 </a:t>
            </a:r>
            <a:r>
              <a:rPr lang="en-US" altLang="ko-KR" dirty="0"/>
              <a:t>Flutter, C# </a:t>
            </a:r>
            <a:r>
              <a:rPr lang="ko-KR" altLang="en-US" dirty="0"/>
              <a:t>기반의 </a:t>
            </a:r>
            <a:r>
              <a:rPr lang="en-US" altLang="ko-KR" dirty="0"/>
              <a:t>Xamarin</a:t>
            </a:r>
            <a:r>
              <a:rPr lang="ko-KR" altLang="en-US" dirty="0"/>
              <a:t>이 사용됨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BA9EEA-F642-41C8-989D-BB90B1CE7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356" y="1027906"/>
            <a:ext cx="3268494" cy="21789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D5078A-009C-439E-9690-9B3EBF5EB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17" y="2353469"/>
            <a:ext cx="3822971" cy="25486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3E90D4-9FB4-43D3-A8B8-5C9446130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512" y="4933382"/>
            <a:ext cx="1271063" cy="14591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CE97AC-3948-4B19-8448-3E5AF4030C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6" r="27695"/>
          <a:stretch/>
        </p:blipFill>
        <p:spPr>
          <a:xfrm>
            <a:off x="3722839" y="4857746"/>
            <a:ext cx="946439" cy="12978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18D317-7D42-4F94-BB9A-D980E71B05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1" t="10386" r="26481" b="19643"/>
          <a:stretch/>
        </p:blipFill>
        <p:spPr>
          <a:xfrm>
            <a:off x="5067947" y="5014012"/>
            <a:ext cx="1468764" cy="129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1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2A0C3-EBC8-41AF-A6A6-45F34A04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분야 소개 </a:t>
            </a:r>
            <a:r>
              <a:rPr lang="en-US" altLang="ko-KR" dirty="0"/>
              <a:t>– </a:t>
            </a:r>
            <a:r>
              <a:rPr lang="ko-KR" altLang="en-US" dirty="0" err="1"/>
              <a:t>백엔드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9EBFC-7F03-405E-94C7-76F086E4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API</a:t>
            </a:r>
            <a:r>
              <a:rPr lang="ko-KR" altLang="en-US" dirty="0"/>
              <a:t>와 </a:t>
            </a:r>
            <a:r>
              <a:rPr lang="en-US" altLang="ko-KR" b="1" dirty="0"/>
              <a:t>DB </a:t>
            </a:r>
            <a:r>
              <a:rPr lang="ko-KR" altLang="en-US" b="1" dirty="0"/>
              <a:t>설계</a:t>
            </a:r>
            <a:r>
              <a:rPr lang="ko-KR" altLang="en-US" dirty="0"/>
              <a:t>하는 등 사용자 입장에서 눈에 보이지 않는 부분을 개발하는 분야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대개 큰 규모에서는 </a:t>
            </a:r>
            <a:r>
              <a:rPr lang="en-US" altLang="ko-KR" dirty="0"/>
              <a:t>Java </a:t>
            </a:r>
            <a:r>
              <a:rPr lang="ko-KR" altLang="en-US" dirty="0"/>
              <a:t>기반의 </a:t>
            </a:r>
            <a:r>
              <a:rPr lang="en-US" altLang="ko-KR" dirty="0"/>
              <a:t>Spring</a:t>
            </a:r>
            <a:r>
              <a:rPr lang="ko-KR" altLang="en-US" dirty="0"/>
              <a:t>이 지배</a:t>
            </a:r>
            <a:br>
              <a:rPr lang="en-US" altLang="ko-KR" dirty="0"/>
            </a:br>
            <a:r>
              <a:rPr lang="ko-KR" altLang="en-US" dirty="0"/>
              <a:t>적으로 사용되며</a:t>
            </a:r>
            <a:r>
              <a:rPr lang="en-US" altLang="ko-KR" dirty="0"/>
              <a:t>,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기반의 </a:t>
            </a:r>
            <a:r>
              <a:rPr lang="en-US" altLang="ko-KR" dirty="0"/>
              <a:t>Express,</a:t>
            </a:r>
            <a:br>
              <a:rPr lang="en-US" altLang="ko-KR" dirty="0"/>
            </a:br>
            <a:r>
              <a:rPr lang="en-US" altLang="ko-KR" dirty="0"/>
              <a:t>Python </a:t>
            </a:r>
            <a:r>
              <a:rPr lang="ko-KR" altLang="en-US" dirty="0"/>
              <a:t>기반의 </a:t>
            </a:r>
            <a:r>
              <a:rPr lang="en-US" altLang="ko-KR" dirty="0"/>
              <a:t>Django, Flask</a:t>
            </a:r>
            <a:r>
              <a:rPr lang="ko-KR" altLang="en-US" dirty="0"/>
              <a:t>도 널리 사용됨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최근에는 </a:t>
            </a:r>
            <a:r>
              <a:rPr lang="en-US" altLang="ko-KR" dirty="0"/>
              <a:t>Go </a:t>
            </a:r>
            <a:r>
              <a:rPr lang="ko-KR" altLang="en-US" dirty="0"/>
              <a:t>기반의 </a:t>
            </a:r>
            <a:r>
              <a:rPr lang="en-US" altLang="ko-KR" dirty="0"/>
              <a:t>Echo</a:t>
            </a:r>
            <a:r>
              <a:rPr lang="ko-KR" altLang="en-US" dirty="0"/>
              <a:t>도 배우는 사람이 늘고 있음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6D6E53-E17D-4357-BCE6-49F0CD99B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274" y="1965209"/>
            <a:ext cx="2036085" cy="2036085"/>
          </a:xfrm>
          <a:prstGeom prst="rect">
            <a:avLst/>
          </a:prstGeom>
        </p:spPr>
      </p:pic>
      <p:pic>
        <p:nvPicPr>
          <p:cNvPr id="7" name="그림 6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CED60AB-0536-47F4-A142-851CD62918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5" t="26184" r="985" b="27867"/>
          <a:stretch/>
        </p:blipFill>
        <p:spPr>
          <a:xfrm>
            <a:off x="3621722" y="4889499"/>
            <a:ext cx="3095625" cy="1422401"/>
          </a:xfrm>
          <a:prstGeom prst="rect">
            <a:avLst/>
          </a:prstGeom>
        </p:spPr>
      </p:pic>
      <p:pic>
        <p:nvPicPr>
          <p:cNvPr id="1026" name="Picture 2" descr="Express Logo">
            <a:extLst>
              <a:ext uri="{FF2B5EF4-FFF2-40B4-BE49-F238E27FC236}">
                <a16:creationId xmlns:a16="http://schemas.microsoft.com/office/drawing/2014/main" id="{E69C5A83-3403-4D2B-840A-CF2621B9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7" y="5139972"/>
            <a:ext cx="2783522" cy="8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921C48-7F62-474C-A239-2542C53E7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85" y="5040769"/>
            <a:ext cx="1030584" cy="1324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02D937-92A5-4225-B66A-09B068AC3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6034" y="5211385"/>
            <a:ext cx="1676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4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2A0C3-EBC8-41AF-A6A6-45F34A04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분야 소개 </a:t>
            </a:r>
            <a:r>
              <a:rPr lang="en-US" altLang="ko-KR" dirty="0"/>
              <a:t>– </a:t>
            </a:r>
            <a:r>
              <a:rPr lang="ko-KR" altLang="en-US" dirty="0"/>
              <a:t>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9EBFC-7F03-405E-94C7-76F086E4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게임을 개발</a:t>
            </a:r>
            <a:r>
              <a:rPr lang="ko-KR" altLang="en-US" dirty="0"/>
              <a:t>하는 분야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 </a:t>
            </a:r>
            <a:r>
              <a:rPr lang="ko-KR" altLang="en-US" dirty="0"/>
              <a:t>기반의 </a:t>
            </a:r>
            <a:r>
              <a:rPr lang="en-US" altLang="ko-KR" dirty="0"/>
              <a:t>unreal</a:t>
            </a:r>
            <a:r>
              <a:rPr lang="ko-KR" altLang="en-US" dirty="0"/>
              <a:t> 엔진과</a:t>
            </a:r>
            <a:r>
              <a:rPr lang="en-US" altLang="ko-KR" dirty="0"/>
              <a:t>, C# </a:t>
            </a:r>
            <a:r>
              <a:rPr lang="ko-KR" altLang="en-US" dirty="0"/>
              <a:t>기반의 </a:t>
            </a:r>
            <a:r>
              <a:rPr lang="en-US" altLang="ko-KR" dirty="0"/>
              <a:t>unity</a:t>
            </a:r>
            <a:r>
              <a:rPr lang="ko-KR" altLang="en-US" dirty="0"/>
              <a:t> 엔진을 이용하여 거의 모든 게임이 제작됨</a:t>
            </a:r>
            <a:r>
              <a:rPr lang="en-US" altLang="ko-KR" dirty="0"/>
              <a:t>. </a:t>
            </a:r>
            <a:r>
              <a:rPr lang="ko-KR" altLang="en-US" dirty="0"/>
              <a:t>그 중에</a:t>
            </a:r>
            <a:r>
              <a:rPr lang="en-US" altLang="ko-KR" dirty="0"/>
              <a:t> unreal </a:t>
            </a:r>
            <a:r>
              <a:rPr lang="ko-KR" altLang="en-US" dirty="0"/>
              <a:t>엔진이 큰 규모에 더 적합하고</a:t>
            </a:r>
            <a:r>
              <a:rPr lang="en-US" altLang="ko-KR" dirty="0"/>
              <a:t>, unity </a:t>
            </a:r>
            <a:r>
              <a:rPr lang="ko-KR" altLang="en-US" dirty="0"/>
              <a:t>엔진은 상대적으로 작은 규모에 적합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AR</a:t>
            </a:r>
            <a:r>
              <a:rPr lang="ko-KR" altLang="en-US" dirty="0"/>
              <a:t>이나 </a:t>
            </a:r>
            <a:r>
              <a:rPr lang="en-US" altLang="ko-KR" dirty="0"/>
              <a:t>VR</a:t>
            </a:r>
            <a:r>
              <a:rPr lang="ko-KR" altLang="en-US" dirty="0"/>
              <a:t>도 위 두 엔진으로 개발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</a:t>
            </a:r>
            <a:r>
              <a:rPr lang="ko-KR" altLang="en-US" dirty="0"/>
              <a:t>기반의 </a:t>
            </a:r>
            <a:r>
              <a:rPr lang="en-US" altLang="ko-KR" dirty="0" err="1"/>
              <a:t>Pygame</a:t>
            </a:r>
            <a:r>
              <a:rPr lang="ko-KR" altLang="en-US" dirty="0"/>
              <a:t>등의 라이브러리로도 제작 가능함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258FDB-4B67-4697-96FA-3BD490E2C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35" y="5036176"/>
            <a:ext cx="1726565" cy="1821824"/>
          </a:xfrm>
          <a:prstGeom prst="rect">
            <a:avLst/>
          </a:prstGeom>
        </p:spPr>
      </p:pic>
      <p:pic>
        <p:nvPicPr>
          <p:cNvPr id="2050" name="Picture 2" descr="Unity Logo">
            <a:extLst>
              <a:ext uri="{FF2B5EF4-FFF2-40B4-BE49-F238E27FC236}">
                <a16:creationId xmlns:a16="http://schemas.microsoft.com/office/drawing/2014/main" id="{244A19A9-B6DA-445D-886C-8A81E6C7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80" y="5036176"/>
            <a:ext cx="241808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2842085-2300-4051-9DF0-B86E719CC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040" y="5414963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6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2A0C3-EBC8-41AF-A6A6-45F34A04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분야 소개 </a:t>
            </a:r>
            <a:r>
              <a:rPr lang="en-US" altLang="ko-KR" dirty="0"/>
              <a:t>– </a:t>
            </a:r>
            <a:r>
              <a:rPr lang="ko-KR" altLang="en-US" dirty="0"/>
              <a:t>빅데이터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9EBFC-7F03-405E-94C7-76F086E4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272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대용량의 데이터</a:t>
            </a:r>
            <a:r>
              <a:rPr lang="en-US" altLang="ko-KR" dirty="0"/>
              <a:t>(</a:t>
            </a:r>
            <a:r>
              <a:rPr lang="ko-KR" altLang="en-US" dirty="0"/>
              <a:t>수백</a:t>
            </a:r>
            <a:r>
              <a:rPr lang="en-US" altLang="ko-KR" dirty="0"/>
              <a:t>GB</a:t>
            </a:r>
            <a:r>
              <a:rPr lang="ko-KR" altLang="en-US" dirty="0"/>
              <a:t>급 이상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b="1" dirty="0"/>
              <a:t>처리</a:t>
            </a:r>
            <a:r>
              <a:rPr lang="ko-KR" altLang="en-US" dirty="0"/>
              <a:t>하고 </a:t>
            </a:r>
            <a:r>
              <a:rPr lang="ko-KR" altLang="en-US" b="1" dirty="0"/>
              <a:t>분석</a:t>
            </a:r>
            <a:r>
              <a:rPr lang="ko-KR" altLang="en-US" dirty="0"/>
              <a:t>하는 분야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단일 컴퓨터에서 처리할 수 없을 정도로 큰 데이터를 다루기 때문에 </a:t>
            </a:r>
            <a:r>
              <a:rPr lang="ko-KR" altLang="en-US" b="1" dirty="0"/>
              <a:t>분산 컴퓨팅</a:t>
            </a:r>
            <a:r>
              <a:rPr lang="ko-KR" altLang="en-US" dirty="0"/>
              <a:t>이 필요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기반의 </a:t>
            </a:r>
            <a:r>
              <a:rPr lang="en-US" altLang="ko-KR" dirty="0"/>
              <a:t>Hadoop, Python</a:t>
            </a:r>
            <a:r>
              <a:rPr lang="ko-KR" altLang="en-US" dirty="0"/>
              <a:t>이나 </a:t>
            </a:r>
            <a:r>
              <a:rPr lang="en-US" altLang="ko-KR" dirty="0"/>
              <a:t>Scala </a:t>
            </a:r>
            <a:r>
              <a:rPr lang="ko-KR" altLang="en-US" dirty="0"/>
              <a:t>기반의 </a:t>
            </a:r>
            <a:r>
              <a:rPr lang="en-US" altLang="ko-KR" dirty="0"/>
              <a:t>Spark</a:t>
            </a:r>
            <a:r>
              <a:rPr lang="ko-KR" altLang="en-US" dirty="0"/>
              <a:t>가 주로 사용됨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특히 </a:t>
            </a:r>
            <a:r>
              <a:rPr lang="en-US" altLang="ko-KR" dirty="0"/>
              <a:t>Hadoop</a:t>
            </a:r>
            <a:r>
              <a:rPr lang="ko-KR" altLang="en-US" dirty="0"/>
              <a:t>은 </a:t>
            </a:r>
            <a:r>
              <a:rPr lang="en-US" altLang="ko-KR" dirty="0"/>
              <a:t>Hadoop Ecosystem</a:t>
            </a:r>
            <a:r>
              <a:rPr lang="ko-KR" altLang="en-US" dirty="0"/>
              <a:t>이라 하여 관련된</a:t>
            </a:r>
            <a:br>
              <a:rPr lang="en-US" altLang="ko-KR" dirty="0"/>
            </a:br>
            <a:r>
              <a:rPr lang="ko-KR" altLang="en-US" dirty="0"/>
              <a:t>여러 프로젝트들의 모임이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301353C-7E2B-4B47-B9C5-F9FEF6C1E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3978680"/>
            <a:ext cx="1828800" cy="952500"/>
          </a:xfrm>
          <a:prstGeom prst="rect">
            <a:avLst/>
          </a:prstGeom>
        </p:spPr>
      </p:pic>
      <p:pic>
        <p:nvPicPr>
          <p:cNvPr id="4098" name="Picture 2" descr="hadoop-logo">
            <a:extLst>
              <a:ext uri="{FF2B5EF4-FFF2-40B4-BE49-F238E27FC236}">
                <a16:creationId xmlns:a16="http://schemas.microsoft.com/office/drawing/2014/main" id="{2F015FA6-A679-4899-BBA4-1E5775ABB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03" y="4254905"/>
            <a:ext cx="26765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1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 err="1"/>
              <a:t>AIoT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 err="1"/>
              <a:t>AIoT</a:t>
            </a:r>
            <a:r>
              <a:rPr lang="en-US" altLang="ko-KR" dirty="0"/>
              <a:t> </a:t>
            </a:r>
            <a:r>
              <a:rPr lang="ko-KR" altLang="en-US" dirty="0"/>
              <a:t>구성원 소개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전공 소개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전공 분야 소개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/>
              <a:t>향후 </a:t>
            </a:r>
            <a:r>
              <a:rPr lang="ko-KR" altLang="en-US" dirty="0"/>
              <a:t>계획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5580DDE-F289-432A-9512-C0F0638F42D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2A0C3-EBC8-41AF-A6A6-45F34A04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분야 소개 </a:t>
            </a:r>
            <a:r>
              <a:rPr lang="en-US" altLang="ko-KR" dirty="0"/>
              <a:t>– AI/ML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9EBFC-7F03-405E-94C7-76F086E4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6576" cy="4862046"/>
          </a:xfrm>
        </p:spPr>
        <p:txBody>
          <a:bodyPr/>
          <a:lstStyle/>
          <a:p>
            <a:r>
              <a:rPr lang="ko-KR" altLang="en-US" dirty="0"/>
              <a:t>사진이나 영상을 다루는 </a:t>
            </a:r>
            <a:r>
              <a:rPr lang="en-US" altLang="ko-KR" b="1" dirty="0"/>
              <a:t>Computer Vision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글자와 음성과 같이 자연어를 다루는 </a:t>
            </a:r>
            <a:r>
              <a:rPr lang="en-US" altLang="ko-KR" b="1" dirty="0"/>
              <a:t>Natural Language Processing</a:t>
            </a:r>
            <a:r>
              <a:rPr lang="en-US" altLang="ko-KR" dirty="0"/>
              <a:t>, AlphaGo</a:t>
            </a:r>
            <a:r>
              <a:rPr lang="ko-KR" altLang="en-US" dirty="0"/>
              <a:t>가 해당되는 </a:t>
            </a:r>
            <a:r>
              <a:rPr lang="en-US" altLang="ko-KR" b="1" dirty="0"/>
              <a:t>Reinforcement Learning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자율주행</a:t>
            </a:r>
            <a:r>
              <a:rPr lang="ko-KR" altLang="en-US" dirty="0"/>
              <a:t> 등 다양한 분야가 해당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소개된 분야 중 발전 속도가 가장 빠른 편에 속함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최신 기술의 경우 한글로 된 자료가 존재하지 않을 수도 있기 때문에 영문으로 작성된 논문이나 영문 자료를 찾는 경우도 빈번함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개발은 주로 </a:t>
            </a:r>
            <a:r>
              <a:rPr lang="en-US" altLang="ko-KR" dirty="0"/>
              <a:t>Python</a:t>
            </a:r>
            <a:r>
              <a:rPr lang="ko-KR" altLang="en-US" dirty="0"/>
              <a:t>기반의 </a:t>
            </a:r>
            <a:r>
              <a:rPr lang="en-US" altLang="ko-KR" dirty="0" err="1"/>
              <a:t>Pytorch</a:t>
            </a:r>
            <a:r>
              <a:rPr lang="en-US" altLang="ko-KR" dirty="0"/>
              <a:t>,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ko-KR" altLang="en-US" dirty="0"/>
              <a:t>로 이뤄짐</a:t>
            </a:r>
            <a:r>
              <a:rPr lang="en-US" altLang="ko-KR" dirty="0"/>
              <a:t>.</a:t>
            </a:r>
          </a:p>
        </p:txBody>
      </p:sp>
      <p:pic>
        <p:nvPicPr>
          <p:cNvPr id="5122" name="Picture 2" descr="PyTorch">
            <a:extLst>
              <a:ext uri="{FF2B5EF4-FFF2-40B4-BE49-F238E27FC236}">
                <a16:creationId xmlns:a16="http://schemas.microsoft.com/office/drawing/2014/main" id="{DDB7C7F5-B4F6-493C-8AC7-D59D5764B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23" y="5423647"/>
            <a:ext cx="1515035" cy="151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TensorFlow">
            <a:extLst>
              <a:ext uri="{FF2B5EF4-FFF2-40B4-BE49-F238E27FC236}">
                <a16:creationId xmlns:a16="http://schemas.microsoft.com/office/drawing/2014/main" id="{76CCE215-FC13-4141-8058-2A9FCEC8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635" y="5723546"/>
            <a:ext cx="1714000" cy="96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YOLO Keras TXT Annotation Format">
            <a:extLst>
              <a:ext uri="{FF2B5EF4-FFF2-40B4-BE49-F238E27FC236}">
                <a16:creationId xmlns:a16="http://schemas.microsoft.com/office/drawing/2014/main" id="{C25A73A8-8292-4D12-BB9A-AFFA16DF8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29" y="5661212"/>
            <a:ext cx="2393576" cy="119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7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2A0C3-EBC8-41AF-A6A6-45F34A04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분야 소개 </a:t>
            </a:r>
            <a:r>
              <a:rPr lang="en-US" altLang="ko-KR" dirty="0"/>
              <a:t>– IoT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9EBFC-7F03-405E-94C7-76F086E4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각종 사물에 </a:t>
            </a:r>
            <a:r>
              <a:rPr lang="ko-KR" altLang="en-US" b="1" dirty="0"/>
              <a:t>센서와 통신 기능을 내장</a:t>
            </a:r>
            <a:r>
              <a:rPr lang="ko-KR" altLang="en-US" dirty="0"/>
              <a:t>하여 인터넷에 </a:t>
            </a:r>
            <a:r>
              <a:rPr lang="ko-KR" altLang="en-US" b="1" dirty="0"/>
              <a:t>연결</a:t>
            </a:r>
            <a:r>
              <a:rPr lang="ko-KR" altLang="en-US" dirty="0"/>
              <a:t>하는 기술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단순히 센서를 조작하는 것 뿐만 아니라</a:t>
            </a:r>
            <a:r>
              <a:rPr lang="en-US" altLang="ko-KR" dirty="0"/>
              <a:t>, </a:t>
            </a:r>
            <a:r>
              <a:rPr lang="ko-KR" altLang="en-US" dirty="0"/>
              <a:t>센서로부터 읽어 들인 정보를 </a:t>
            </a:r>
            <a:r>
              <a:rPr lang="ko-KR" altLang="en-US" b="1" dirty="0"/>
              <a:t>모니터링하고 분석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해킹으로부터 보호하는 </a:t>
            </a:r>
            <a:r>
              <a:rPr lang="ko-KR" altLang="en-US" b="1" dirty="0"/>
              <a:t>보안</a:t>
            </a:r>
            <a:r>
              <a:rPr lang="ko-KR" altLang="en-US" dirty="0"/>
              <a:t>까지 이 분야에 포함됨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교육용으로 사용되는 </a:t>
            </a:r>
            <a:r>
              <a:rPr lang="en-US" altLang="ko-KR" dirty="0"/>
              <a:t>Arduino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로 개발되고</a:t>
            </a:r>
            <a:r>
              <a:rPr lang="en-US" altLang="ko-KR" dirty="0"/>
              <a:t>, Raspberry Pi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나 </a:t>
            </a:r>
            <a:r>
              <a:rPr lang="en-US" altLang="ko-KR" dirty="0"/>
              <a:t>Python</a:t>
            </a:r>
            <a:r>
              <a:rPr lang="ko-KR" altLang="en-US" dirty="0"/>
              <a:t>으로 개발되는데</a:t>
            </a:r>
            <a:r>
              <a:rPr lang="en-US" altLang="ko-KR" dirty="0"/>
              <a:t> </a:t>
            </a:r>
            <a:r>
              <a:rPr lang="ko-KR" altLang="en-US" dirty="0"/>
              <a:t>보드를 직접 제작하는 경우</a:t>
            </a:r>
            <a:br>
              <a:rPr lang="en-US" altLang="ko-KR" dirty="0"/>
            </a:br>
            <a:r>
              <a:rPr lang="ko-KR" altLang="en-US" dirty="0"/>
              <a:t>해당 보드에 맞는 </a:t>
            </a:r>
            <a:r>
              <a:rPr lang="en-US" altLang="ko-KR" dirty="0"/>
              <a:t>Device</a:t>
            </a:r>
            <a:r>
              <a:rPr lang="ko-KR" altLang="en-US" dirty="0"/>
              <a:t> </a:t>
            </a:r>
            <a:r>
              <a:rPr lang="en-US" altLang="ko-KR" dirty="0"/>
              <a:t>Driver</a:t>
            </a:r>
            <a:r>
              <a:rPr lang="ko-KR" altLang="en-US" dirty="0"/>
              <a:t>를 직접 개발하기도 함</a:t>
            </a:r>
            <a:r>
              <a:rPr lang="en-US" altLang="ko-KR" dirty="0"/>
              <a:t>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E9452AF-1DE2-480C-8EA6-ABA1BEDBA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3" y="5710163"/>
            <a:ext cx="1371600" cy="9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Raspberry Pi Logo transparent PNG - StickPNG">
            <a:extLst>
              <a:ext uri="{FF2B5EF4-FFF2-40B4-BE49-F238E27FC236}">
                <a16:creationId xmlns:a16="http://schemas.microsoft.com/office/drawing/2014/main" id="{B9FA1DDE-2BD2-437F-8014-38950D9F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4" y="5632323"/>
            <a:ext cx="792162" cy="101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0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FFCEF-A47B-43E3-9459-537DDF66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EB898-5CEF-423A-AC69-A9197123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위에서 언급된 많은 언어 중</a:t>
            </a:r>
            <a:br>
              <a:rPr lang="en-US" altLang="ko-KR" dirty="0"/>
            </a:br>
            <a:r>
              <a:rPr lang="en-US" altLang="ko-KR" b="1" dirty="0"/>
              <a:t>Python</a:t>
            </a:r>
            <a:r>
              <a:rPr lang="ko-KR" altLang="en-US" dirty="0"/>
              <a:t>은 문법이 간결하고 범용성이 뛰어남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en-US" altLang="ko-KR" b="1" dirty="0"/>
              <a:t>AI</a:t>
            </a:r>
            <a:r>
              <a:rPr lang="ko-KR" altLang="en-US" dirty="0"/>
              <a:t>와 </a:t>
            </a:r>
            <a:r>
              <a:rPr lang="en-US" altLang="ko-KR" b="1" dirty="0"/>
              <a:t>IoT</a:t>
            </a:r>
            <a:r>
              <a:rPr lang="ko-KR" altLang="en-US" dirty="0"/>
              <a:t>에 모두 사용되는 언어이기 때문에</a:t>
            </a:r>
            <a:br>
              <a:rPr lang="en-US" altLang="ko-KR" dirty="0"/>
            </a:br>
            <a:r>
              <a:rPr lang="en-US" altLang="ko-KR" b="1" dirty="0"/>
              <a:t>Python</a:t>
            </a:r>
            <a:r>
              <a:rPr lang="ko-KR" altLang="en-US" dirty="0"/>
              <a:t>을 배우고 이를 이용하여</a:t>
            </a:r>
            <a:br>
              <a:rPr lang="en-US" altLang="ko-KR" dirty="0"/>
            </a:br>
            <a:r>
              <a:rPr lang="en-US" altLang="ko-KR" b="1" dirty="0"/>
              <a:t>AI</a:t>
            </a:r>
            <a:r>
              <a:rPr lang="ko-KR" altLang="en-US" dirty="0"/>
              <a:t>와 </a:t>
            </a:r>
            <a:r>
              <a:rPr lang="en-US" altLang="ko-KR" b="1" dirty="0"/>
              <a:t>IoT</a:t>
            </a:r>
            <a:r>
              <a:rPr lang="ko-KR" altLang="en-US" dirty="0"/>
              <a:t>를 간단하게 나마 배워볼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150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85754-278E-4268-AEB7-B116D40C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C1D844B-F690-4BF3-95ED-4262C94D0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38834"/>
              </p:ext>
            </p:extLst>
          </p:nvPr>
        </p:nvGraphicFramePr>
        <p:xfrm>
          <a:off x="2178319" y="1956796"/>
          <a:ext cx="78353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971">
                  <a:extLst>
                    <a:ext uri="{9D8B030D-6E8A-4147-A177-3AD203B41FA5}">
                      <a16:colId xmlns:a16="http://schemas.microsoft.com/office/drawing/2014/main" val="2366796010"/>
                    </a:ext>
                  </a:extLst>
                </a:gridCol>
                <a:gridCol w="5915391">
                  <a:extLst>
                    <a:ext uri="{9D8B030D-6E8A-4147-A177-3AD203B41FA5}">
                      <a16:colId xmlns:a16="http://schemas.microsoft.com/office/drawing/2014/main" val="2633386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33837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Python </a:t>
                      </a:r>
                      <a:r>
                        <a:rPr lang="ko-KR" altLang="en-US" dirty="0"/>
                        <a:t>교육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36920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Python </a:t>
                      </a:r>
                      <a:r>
                        <a:rPr lang="ko-KR" altLang="en-US" dirty="0"/>
                        <a:t>교육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전공 과목 체험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객체 지향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51269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전공 과목 체험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자료 구조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알고리즘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운영 체제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08582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 – </a:t>
                      </a:r>
                      <a:r>
                        <a:rPr lang="ko-KR" altLang="en-US" dirty="0"/>
                        <a:t>기본 개념</a:t>
                      </a:r>
                      <a:r>
                        <a:rPr lang="en-US" altLang="ko-KR" dirty="0"/>
                        <a:t> / IoT – </a:t>
                      </a:r>
                      <a:r>
                        <a:rPr lang="ko-KR" altLang="en-US" dirty="0"/>
                        <a:t>회로이론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5559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AI  - </a:t>
                      </a:r>
                      <a:r>
                        <a:rPr lang="ko-KR" altLang="en-US" dirty="0"/>
                        <a:t>수학과 기본 구조 </a:t>
                      </a:r>
                      <a:r>
                        <a:rPr lang="en-US" altLang="ko-KR" dirty="0"/>
                        <a:t>/ IoT – </a:t>
                      </a:r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기초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1701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AI – CNN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 IoT- </a:t>
                      </a:r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센서 제어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55172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AI – RNN / IoT –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통신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67553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AI – DQN / IoT –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통신 심화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627856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18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DBDF8-0AB0-4619-BE50-7C6DFDB3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/>
              <a:t>QnA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003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DBDF8-0AB0-4619-BE50-7C6DFDB3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/>
              <a:t>감사합니다</a:t>
            </a:r>
            <a:r>
              <a:rPr lang="en-US" altLang="ko-KR" sz="7200" dirty="0"/>
              <a:t>!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62951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AIoT</a:t>
            </a:r>
            <a:r>
              <a:rPr lang="en-US" altLang="ko-KR" dirty="0"/>
              <a:t> </a:t>
            </a:r>
            <a:r>
              <a:rPr lang="ko-KR" altLang="en-US" dirty="0"/>
              <a:t>소개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b="1" dirty="0" err="1"/>
              <a:t>AIoT</a:t>
            </a:r>
            <a:r>
              <a:rPr lang="ko-KR" altLang="en-US" dirty="0"/>
              <a:t>는 컴퓨터공학과 학생들로 구성된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교육 봉사 동아리입니다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Python </a:t>
            </a:r>
            <a:r>
              <a:rPr lang="ko-KR" altLang="en-US" dirty="0"/>
              <a:t>교육과 전공 과목 체험을 주로 하는 </a:t>
            </a:r>
            <a:r>
              <a:rPr lang="en-US" altLang="ko-KR" i="1" dirty="0"/>
              <a:t>Part 1</a:t>
            </a:r>
            <a:r>
              <a:rPr lang="ko-KR" altLang="en-US" dirty="0"/>
              <a:t>과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/>
              <a:t>희망 분야에 따라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AI</a:t>
            </a:r>
            <a:r>
              <a:rPr lang="ko-KR" altLang="en-US" dirty="0"/>
              <a:t>와 </a:t>
            </a:r>
            <a:r>
              <a:rPr lang="en-US" altLang="ko-KR" dirty="0"/>
              <a:t>IoT</a:t>
            </a:r>
            <a:r>
              <a:rPr lang="ko-KR" altLang="en-US" dirty="0"/>
              <a:t>를 체험하는 </a:t>
            </a:r>
            <a:r>
              <a:rPr lang="en-US" altLang="ko-KR" i="1" dirty="0"/>
              <a:t>Part 2</a:t>
            </a:r>
            <a:r>
              <a:rPr lang="ko-KR" altLang="en-US" dirty="0"/>
              <a:t>를 운영하고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AIoT</a:t>
            </a:r>
            <a:r>
              <a:rPr lang="en-US" altLang="ko-KR" dirty="0"/>
              <a:t> </a:t>
            </a:r>
            <a:r>
              <a:rPr lang="ko-KR" altLang="en-US" dirty="0"/>
              <a:t>구성원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F371-3F14-496F-B08F-27E75770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18159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서주원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dirty="0"/>
              <a:t>경희대학교 컴퓨터공학과 </a:t>
            </a:r>
            <a:r>
              <a:rPr lang="en-US" altLang="ko-KR" sz="2000" dirty="0"/>
              <a:t>3</a:t>
            </a:r>
            <a:r>
              <a:rPr lang="ko-KR" altLang="en-US" sz="2000" dirty="0"/>
              <a:t>학년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관심 분야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백엔드</a:t>
            </a:r>
            <a:r>
              <a:rPr lang="en-US" altLang="ko-KR" sz="2000" dirty="0"/>
              <a:t>, </a:t>
            </a:r>
            <a:r>
              <a:rPr lang="ko-KR" altLang="en-US" sz="2000" dirty="0"/>
              <a:t>빅데이터</a:t>
            </a:r>
            <a:r>
              <a:rPr lang="en-US" altLang="ko-KR" sz="2000" dirty="0"/>
              <a:t>, </a:t>
            </a:r>
            <a:r>
              <a:rPr lang="ko-KR" altLang="en-US" sz="2000" dirty="0"/>
              <a:t>머신 러닝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주 언어</a:t>
            </a:r>
            <a:r>
              <a:rPr lang="en-US" altLang="ko-KR" sz="2000" dirty="0"/>
              <a:t>: </a:t>
            </a:r>
            <a:r>
              <a:rPr lang="ko-KR" altLang="en-US" sz="2000" dirty="0"/>
              <a:t>파이썬</a:t>
            </a:r>
            <a:r>
              <a:rPr lang="en-US" altLang="ko-KR" sz="2000" dirty="0"/>
              <a:t>, Node.js, C++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EDAAE9D-3609-4DEC-AE5F-1BF3F0CDFA4E}"/>
              </a:ext>
            </a:extLst>
          </p:cNvPr>
          <p:cNvSpPr txBox="1">
            <a:spLocks/>
          </p:cNvSpPr>
          <p:nvPr/>
        </p:nvSpPr>
        <p:spPr>
          <a:xfrm>
            <a:off x="6096000" y="1825624"/>
            <a:ext cx="5257800" cy="2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김태훈</a:t>
            </a: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명지대학교 정보통신공학과 </a:t>
            </a:r>
            <a:r>
              <a:rPr lang="en-US" altLang="ko-KR" sz="2000" dirty="0"/>
              <a:t>3</a:t>
            </a:r>
            <a:r>
              <a:rPr lang="ko-KR" altLang="en-US" sz="2000" dirty="0"/>
              <a:t>학년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관심 분야</a:t>
            </a:r>
            <a:r>
              <a:rPr lang="en-US" altLang="ko-KR" sz="2000" dirty="0"/>
              <a:t>: IoT, </a:t>
            </a:r>
            <a:r>
              <a:rPr lang="ko-KR" altLang="en-US" sz="2000" dirty="0"/>
              <a:t>머신 러닝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주</a:t>
            </a:r>
            <a:r>
              <a:rPr lang="en-US" altLang="ko-KR" sz="2000" dirty="0"/>
              <a:t> </a:t>
            </a:r>
            <a:r>
              <a:rPr lang="ko-KR" altLang="en-US" sz="2000" dirty="0"/>
              <a:t>언어</a:t>
            </a:r>
            <a:r>
              <a:rPr lang="en-US" altLang="ko-KR" sz="2000" dirty="0"/>
              <a:t>: </a:t>
            </a:r>
            <a:r>
              <a:rPr lang="ko-KR" altLang="en-US" sz="2000" dirty="0"/>
              <a:t>파이썬</a:t>
            </a:r>
            <a:r>
              <a:rPr lang="en-US" altLang="ko-KR" sz="2000" dirty="0"/>
              <a:t>, C++</a:t>
            </a:r>
            <a:endParaRPr lang="ko-KR" altLang="en-US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95B2414-5CDA-4A02-A146-3317B9016D2C}"/>
              </a:ext>
            </a:extLst>
          </p:cNvPr>
          <p:cNvSpPr txBox="1">
            <a:spLocks/>
          </p:cNvSpPr>
          <p:nvPr/>
        </p:nvSpPr>
        <p:spPr>
          <a:xfrm>
            <a:off x="838200" y="4007223"/>
            <a:ext cx="5257800" cy="2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오진철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dirty="0"/>
              <a:t>세종대학교 소프트웨어학과 </a:t>
            </a:r>
            <a:r>
              <a:rPr lang="en-US" altLang="ko-KR" sz="2000" dirty="0"/>
              <a:t>3</a:t>
            </a:r>
            <a:r>
              <a:rPr lang="ko-KR" altLang="en-US" sz="2000" dirty="0"/>
              <a:t>학년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관심 분야</a:t>
            </a:r>
            <a:r>
              <a:rPr lang="en-US" altLang="ko-KR" sz="2000" dirty="0"/>
              <a:t>: </a:t>
            </a:r>
            <a:r>
              <a:rPr lang="ko-KR" altLang="en-US" sz="2000" dirty="0"/>
              <a:t>웹 </a:t>
            </a:r>
            <a:r>
              <a:rPr lang="ko-KR" altLang="en-US" sz="2000" dirty="0" err="1"/>
              <a:t>프론트엔드</a:t>
            </a:r>
            <a:r>
              <a:rPr lang="en-US" altLang="ko-KR" sz="2000" dirty="0"/>
              <a:t>, </a:t>
            </a:r>
            <a:r>
              <a:rPr lang="ko-KR" altLang="en-US" sz="2000" dirty="0"/>
              <a:t>안드로이드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 err="1"/>
              <a:t>백엔드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주 언어</a:t>
            </a:r>
            <a:r>
              <a:rPr lang="en-US" altLang="ko-KR" sz="2000" dirty="0"/>
              <a:t>: </a:t>
            </a:r>
            <a:r>
              <a:rPr lang="ko-KR" altLang="en-US" sz="2000" dirty="0"/>
              <a:t>한국어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E2729E6-17BB-4D64-9E32-3CAC38BAF151}"/>
              </a:ext>
            </a:extLst>
          </p:cNvPr>
          <p:cNvSpPr txBox="1">
            <a:spLocks/>
          </p:cNvSpPr>
          <p:nvPr/>
        </p:nvSpPr>
        <p:spPr>
          <a:xfrm>
            <a:off x="6096000" y="4007222"/>
            <a:ext cx="5257800" cy="2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정상원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dirty="0"/>
              <a:t>한국산업기술대학교 컴퓨터공학과 </a:t>
            </a:r>
            <a:r>
              <a:rPr lang="en-US" altLang="ko-KR" sz="2000" dirty="0"/>
              <a:t>3</a:t>
            </a:r>
            <a:r>
              <a:rPr lang="ko-KR" altLang="en-US" sz="2000" dirty="0"/>
              <a:t>학년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관심 분야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머신러닝</a:t>
            </a:r>
            <a:r>
              <a:rPr lang="en-US" altLang="ko-KR" sz="2000" dirty="0"/>
              <a:t>, IoT</a:t>
            </a:r>
          </a:p>
          <a:p>
            <a:pPr marL="0" indent="0">
              <a:buNone/>
            </a:pPr>
            <a:r>
              <a:rPr lang="ko-KR" altLang="en-US" sz="2000" dirty="0"/>
              <a:t>주 언어</a:t>
            </a:r>
            <a:r>
              <a:rPr lang="en-US" altLang="ko-KR" sz="2000" dirty="0"/>
              <a:t>: </a:t>
            </a:r>
            <a:r>
              <a:rPr lang="ko-KR" altLang="en-US" sz="2000" dirty="0"/>
              <a:t>파이썬</a:t>
            </a:r>
            <a:r>
              <a:rPr lang="en-US" altLang="ko-KR" sz="2000" dirty="0"/>
              <a:t>, C</a:t>
            </a:r>
          </a:p>
        </p:txBody>
      </p:sp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Quiz!</a:t>
            </a:r>
          </a:p>
          <a:p>
            <a:pPr marL="0" indent="0" algn="ctr">
              <a:buNone/>
            </a:pPr>
            <a:r>
              <a:rPr lang="ko-KR" altLang="en-US" dirty="0"/>
              <a:t>경희대학교 컴퓨터공학 전공과목 중에서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u="sng" dirty="0"/>
              <a:t>단순히 프로그래밍 언어만을 배우는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수업의 수는 몇 개일까요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참고로</a:t>
            </a:r>
            <a:r>
              <a:rPr lang="en-US" altLang="ko-KR" dirty="0"/>
              <a:t> </a:t>
            </a:r>
            <a:r>
              <a:rPr lang="ko-KR" altLang="en-US" dirty="0"/>
              <a:t>전공 과목의 수는 </a:t>
            </a:r>
            <a:r>
              <a:rPr lang="en-US" altLang="ko-KR" dirty="0"/>
              <a:t>64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E571-EC94-4811-8D43-DB541556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A0AD4-2285-4E79-85F1-34208C16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정답은</a:t>
            </a:r>
            <a:r>
              <a:rPr lang="en-US" altLang="ko-KR" dirty="0"/>
              <a:t>, </a:t>
            </a:r>
            <a:r>
              <a:rPr lang="ko-KR" altLang="en-US" dirty="0"/>
              <a:t>단 </a:t>
            </a:r>
            <a:r>
              <a:rPr lang="en-US" altLang="ko-KR" sz="4000" b="1" dirty="0">
                <a:solidFill>
                  <a:srgbClr val="FF0000"/>
                </a:solidFill>
              </a:rPr>
              <a:t>2</a:t>
            </a:r>
            <a:r>
              <a:rPr lang="ko-KR" altLang="en-US" sz="4000" b="1" dirty="0">
                <a:solidFill>
                  <a:srgbClr val="FF0000"/>
                </a:solidFill>
              </a:rPr>
              <a:t>개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학기에 </a:t>
            </a:r>
            <a:r>
              <a:rPr lang="en-US" altLang="ko-KR" dirty="0"/>
              <a:t>Python,</a:t>
            </a:r>
          </a:p>
          <a:p>
            <a:pPr marL="0" indent="0" algn="ctr">
              <a:buNone/>
            </a:pPr>
            <a:r>
              <a:rPr lang="en-US" altLang="ko-KR" dirty="0"/>
              <a:t>1</a:t>
            </a:r>
            <a:r>
              <a:rPr lang="ko-KR" altLang="en-US" dirty="0"/>
              <a:t>학년 </a:t>
            </a:r>
            <a:r>
              <a:rPr lang="en-US" altLang="ko-KR" dirty="0"/>
              <a:t>2</a:t>
            </a:r>
            <a:r>
              <a:rPr lang="ko-KR" altLang="en-US" dirty="0"/>
              <a:t>학기에 </a:t>
            </a:r>
            <a:r>
              <a:rPr lang="en-US" altLang="ko-KR" dirty="0"/>
              <a:t>C++</a:t>
            </a:r>
            <a:r>
              <a:rPr lang="ko-KR" altLang="en-US" dirty="0"/>
              <a:t>를 제외하곤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단순히 언어만을 익히기 위해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개설된 수업은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6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5859A-88C9-4CF4-B915-B64FD246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1B52FAD-C563-48CF-8C28-B70933535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1999"/>
            <a:ext cx="2207684" cy="16557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C683FE-2CF0-4BA2-8845-BEEDCF5D3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34" y="1901175"/>
            <a:ext cx="2558761" cy="19174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02C023-5B71-4021-B8F5-B5F04F648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220" y="1901175"/>
            <a:ext cx="3550353" cy="19970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7EA1AF-3BBA-4176-8AB8-470A8D609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538" y="4919138"/>
            <a:ext cx="2207684" cy="16307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7761D5-0C54-4BB9-96D8-141D87F00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123" y="4860650"/>
            <a:ext cx="2881313" cy="1632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51E279-DA6A-4C12-A8B3-D45947E49D94}"/>
              </a:ext>
            </a:extLst>
          </p:cNvPr>
          <p:cNvSpPr txBox="1"/>
          <p:nvPr/>
        </p:nvSpPr>
        <p:spPr>
          <a:xfrm>
            <a:off x="2442538" y="4115058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약 </a:t>
            </a:r>
            <a:r>
              <a:rPr lang="en-US" altLang="ko-KR" dirty="0"/>
              <a:t>20</a:t>
            </a:r>
            <a:r>
              <a:rPr lang="ko-KR" altLang="en-US" dirty="0"/>
              <a:t>여개의 대학교의 컴퓨터공학 또는 관련 전공 교과과정 분석 </a:t>
            </a:r>
          </a:p>
        </p:txBody>
      </p:sp>
    </p:spTree>
    <p:extLst>
      <p:ext uri="{BB962C8B-B14F-4D97-AF65-F5344CB8AC3E}">
        <p14:creationId xmlns:p14="http://schemas.microsoft.com/office/powerpoint/2010/main" val="9757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CEFEC-5CFB-485C-A1F6-FCB36710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BDFAB0-5BB2-4B60-8774-7DCE250B9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00" y="2269231"/>
            <a:ext cx="6482040" cy="3889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2F4F54-4167-43D6-9595-7868216B81BC}"/>
              </a:ext>
            </a:extLst>
          </p:cNvPr>
          <p:cNvSpPr txBox="1"/>
          <p:nvPr/>
        </p:nvSpPr>
        <p:spPr>
          <a:xfrm>
            <a:off x="3182192" y="1709854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학년 언저리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B10E0-ACC7-439F-80CA-7F2C2340BDC3}"/>
              </a:ext>
            </a:extLst>
          </p:cNvPr>
          <p:cNvSpPr txBox="1"/>
          <p:nvPr/>
        </p:nvSpPr>
        <p:spPr>
          <a:xfrm>
            <a:off x="4912380" y="169068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학년 언저리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5CF7E-156F-4344-B0E9-54086CDEE6E7}"/>
              </a:ext>
            </a:extLst>
          </p:cNvPr>
          <p:cNvSpPr txBox="1"/>
          <p:nvPr/>
        </p:nvSpPr>
        <p:spPr>
          <a:xfrm>
            <a:off x="6642568" y="1696067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학년 언저리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511DD9D-6F69-413B-94A4-6DBB32039934}"/>
              </a:ext>
            </a:extLst>
          </p:cNvPr>
          <p:cNvCxnSpPr/>
          <p:nvPr/>
        </p:nvCxnSpPr>
        <p:spPr>
          <a:xfrm>
            <a:off x="3881717" y="2269231"/>
            <a:ext cx="0" cy="3781945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52E8DA-C9B4-416F-997C-47FBFA2078C6}"/>
              </a:ext>
            </a:extLst>
          </p:cNvPr>
          <p:cNvCxnSpPr/>
          <p:nvPr/>
        </p:nvCxnSpPr>
        <p:spPr>
          <a:xfrm>
            <a:off x="5671690" y="2322870"/>
            <a:ext cx="0" cy="3781945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6FA5C0-B246-4309-9222-A44B54815B8F}"/>
              </a:ext>
            </a:extLst>
          </p:cNvPr>
          <p:cNvCxnSpPr/>
          <p:nvPr/>
        </p:nvCxnSpPr>
        <p:spPr>
          <a:xfrm>
            <a:off x="7357055" y="2322870"/>
            <a:ext cx="0" cy="3781945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AB2F-7BA5-464F-969C-8C23A903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3C535-A0B8-4952-94EA-5200EC1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Why?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프로그래밍 언어를 알고 있는 것 만으로는 좋은 프로그램을 개발 할 수 없음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프로그래밍 언어의 특성상 한 언어를 알고 있으면 다른 언어를 배우는 것은 매우 쉬움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597BEE2-2356-4BD2-98B8-065D7A68B9C3}"/>
              </a:ext>
            </a:extLst>
          </p:cNvPr>
          <p:cNvSpPr/>
          <p:nvPr/>
        </p:nvSpPr>
        <p:spPr>
          <a:xfrm>
            <a:off x="1071283" y="4544825"/>
            <a:ext cx="1568824" cy="98611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A932C-51DB-45C6-B278-27D576F1F2A3}"/>
              </a:ext>
            </a:extLst>
          </p:cNvPr>
          <p:cNvSpPr txBox="1"/>
          <p:nvPr/>
        </p:nvSpPr>
        <p:spPr>
          <a:xfrm>
            <a:off x="2980764" y="4560830"/>
            <a:ext cx="623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CS(Computer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Science)</a:t>
            </a:r>
            <a:r>
              <a:rPr lang="en-US" altLang="ko-KR" sz="2800" dirty="0"/>
              <a:t> </a:t>
            </a:r>
            <a:r>
              <a:rPr lang="ko-KR" altLang="en-US" sz="2800" dirty="0"/>
              <a:t>지식의</a:t>
            </a:r>
            <a:endParaRPr lang="en-US" altLang="ko-KR" sz="2800" dirty="0"/>
          </a:p>
          <a:p>
            <a:pPr algn="ctr"/>
            <a:r>
              <a:rPr lang="ko-KR" altLang="en-US" sz="2800" dirty="0"/>
              <a:t>확보를 중심으로 교육과정이 구성</a:t>
            </a:r>
          </a:p>
        </p:txBody>
      </p:sp>
    </p:spTree>
    <p:extLst>
      <p:ext uri="{BB962C8B-B14F-4D97-AF65-F5344CB8AC3E}">
        <p14:creationId xmlns:p14="http://schemas.microsoft.com/office/powerpoint/2010/main" val="401853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1088</Words>
  <Application>Microsoft Office PowerPoint</Application>
  <PresentationFormat>와이드스크린</PresentationFormat>
  <Paragraphs>151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Calibri</vt:lpstr>
      <vt:lpstr>Office 테마</vt:lpstr>
      <vt:lpstr>Part1 OT</vt:lpstr>
      <vt:lpstr>목차</vt:lpstr>
      <vt:lpstr>AIoT 소개  </vt:lpstr>
      <vt:lpstr>AIoT 구성원 소개</vt:lpstr>
      <vt:lpstr>전공 소개</vt:lpstr>
      <vt:lpstr>전공 소개</vt:lpstr>
      <vt:lpstr>전공 소개</vt:lpstr>
      <vt:lpstr>전공 소개</vt:lpstr>
      <vt:lpstr>전공 소개</vt:lpstr>
      <vt:lpstr>전공 분야 소개에 앞서</vt:lpstr>
      <vt:lpstr>전공 분야 소개에 앞서 - 영어</vt:lpstr>
      <vt:lpstr>전공 분야 소개에 앞서 – Git, GitHub</vt:lpstr>
      <vt:lpstr>전공 분야 소개에 앞서 – PS</vt:lpstr>
      <vt:lpstr>전공 분야 소개</vt:lpstr>
      <vt:lpstr>전공 분야 소개 – 웹 프론트엔드</vt:lpstr>
      <vt:lpstr>전공 분야 소개 – 안드로이드/iOS</vt:lpstr>
      <vt:lpstr>전공 분야 소개 – 백엔드</vt:lpstr>
      <vt:lpstr>전공 분야 소개 – 게임</vt:lpstr>
      <vt:lpstr>전공 분야 소개 – 빅데이터</vt:lpstr>
      <vt:lpstr>전공 분야 소개 – AI/ML</vt:lpstr>
      <vt:lpstr>전공 분야 소개 – IoT</vt:lpstr>
      <vt:lpstr>향후 계획</vt:lpstr>
      <vt:lpstr>향후 계획</vt:lpstr>
      <vt:lpstr>QnA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서주원</cp:lastModifiedBy>
  <cp:revision>128</cp:revision>
  <dcterms:created xsi:type="dcterms:W3CDTF">2020-11-03T10:59:29Z</dcterms:created>
  <dcterms:modified xsi:type="dcterms:W3CDTF">2021-05-14T06:37:55Z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