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63" r:id="rId5"/>
    <p:sldId id="260" r:id="rId6"/>
    <p:sldId id="259"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368DA-84E2-4C61-A63A-9D638F7484D8}"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348832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368DA-84E2-4C61-A63A-9D638F7484D8}" type="datetimeFigureOut">
              <a:rPr lang="en-IN" smtClean="0"/>
              <a:t>21-03-2018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426527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368DA-84E2-4C61-A63A-9D638F7484D8}" type="datetimeFigureOut">
              <a:rPr lang="en-IN" smtClean="0"/>
              <a:t>21-03-2018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157822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368DA-84E2-4C61-A63A-9D638F7484D8}"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74295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7368DA-84E2-4C61-A63A-9D638F7484D8}" type="datetimeFigureOut">
              <a:rPr lang="en-IN" smtClean="0"/>
              <a:t>21-03-2018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44863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E7368DA-84E2-4C61-A63A-9D638F7484D8}" type="datetimeFigureOut">
              <a:rPr lang="en-IN" smtClean="0"/>
              <a:t>21-03-2018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101686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E7368DA-84E2-4C61-A63A-9D638F7484D8}" type="datetimeFigureOut">
              <a:rPr lang="en-IN" smtClean="0"/>
              <a:t>21-03-2018</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97778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E7368DA-84E2-4C61-A63A-9D638F7484D8}" type="datetimeFigureOut">
              <a:rPr lang="en-IN" smtClean="0"/>
              <a:t>21-03-2018</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100569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7368DA-84E2-4C61-A63A-9D638F7484D8}" type="datetimeFigureOut">
              <a:rPr lang="en-IN" smtClean="0"/>
              <a:t>21-03-2018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217115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E7368DA-84E2-4C61-A63A-9D638F7484D8}" type="datetimeFigureOut">
              <a:rPr lang="en-IN" smtClean="0"/>
              <a:t>21-03-2018</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81295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E7368DA-84E2-4C61-A63A-9D638F7484D8}" type="datetimeFigureOut">
              <a:rPr lang="en-IN" smtClean="0"/>
              <a:t>21-03-2018</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250C217-B291-4CAF-AA1D-CF5D5AD09CF1}" type="slidenum">
              <a:rPr lang="en-IN" smtClean="0"/>
              <a:t>‹#›</a:t>
            </a:fld>
            <a:endParaRPr lang="en-IN"/>
          </a:p>
        </p:txBody>
      </p:sp>
    </p:spTree>
    <p:extLst>
      <p:ext uri="{BB962C8B-B14F-4D97-AF65-F5344CB8AC3E}">
        <p14:creationId xmlns:p14="http://schemas.microsoft.com/office/powerpoint/2010/main" val="298611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E7368DA-84E2-4C61-A63A-9D638F7484D8}" type="datetimeFigureOut">
              <a:rPr lang="en-IN" smtClean="0"/>
              <a:t>21-03-2018</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250C217-B291-4CAF-AA1D-CF5D5AD09CF1}" type="slidenum">
              <a:rPr lang="en-IN" smtClean="0"/>
              <a:t>‹#›</a:t>
            </a:fld>
            <a:endParaRPr lang="en-IN"/>
          </a:p>
        </p:txBody>
      </p:sp>
    </p:spTree>
    <p:extLst>
      <p:ext uri="{BB962C8B-B14F-4D97-AF65-F5344CB8AC3E}">
        <p14:creationId xmlns:p14="http://schemas.microsoft.com/office/powerpoint/2010/main" val="5810528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eamAlpha-NIT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FE3A-2EA2-4704-9FF1-E108642A8F38}"/>
              </a:ext>
            </a:extLst>
          </p:cNvPr>
          <p:cNvSpPr>
            <a:spLocks noGrp="1"/>
          </p:cNvSpPr>
          <p:nvPr>
            <p:ph type="ctrTitle"/>
          </p:nvPr>
        </p:nvSpPr>
        <p:spPr/>
        <p:txBody>
          <a:bodyPr/>
          <a:lstStyle/>
          <a:p>
            <a:r>
              <a:rPr lang="en-US" dirty="0"/>
              <a:t>Secure Aadhaar</a:t>
            </a:r>
            <a:endParaRPr lang="en-IN" dirty="0"/>
          </a:p>
        </p:txBody>
      </p:sp>
      <p:sp>
        <p:nvSpPr>
          <p:cNvPr id="3" name="Subtitle 2">
            <a:extLst>
              <a:ext uri="{FF2B5EF4-FFF2-40B4-BE49-F238E27FC236}">
                <a16:creationId xmlns:a16="http://schemas.microsoft.com/office/drawing/2014/main" id="{E8D0FCD7-11C3-418B-B6F6-2C589B71556A}"/>
              </a:ext>
            </a:extLst>
          </p:cNvPr>
          <p:cNvSpPr>
            <a:spLocks noGrp="1"/>
          </p:cNvSpPr>
          <p:nvPr>
            <p:ph type="subTitle" idx="1"/>
          </p:nvPr>
        </p:nvSpPr>
        <p:spPr/>
        <p:txBody>
          <a:bodyPr/>
          <a:lstStyle/>
          <a:p>
            <a:r>
              <a:rPr lang="en-US" dirty="0"/>
              <a:t>Team Alpha</a:t>
            </a:r>
            <a:endParaRPr lang="en-IN" dirty="0"/>
          </a:p>
        </p:txBody>
      </p:sp>
      <p:sp>
        <p:nvSpPr>
          <p:cNvPr id="4" name="TextBox 3">
            <a:extLst>
              <a:ext uri="{FF2B5EF4-FFF2-40B4-BE49-F238E27FC236}">
                <a16:creationId xmlns:a16="http://schemas.microsoft.com/office/drawing/2014/main" id="{A08B120A-5E56-4521-A846-B1DF6467AB59}"/>
              </a:ext>
            </a:extLst>
          </p:cNvPr>
          <p:cNvSpPr txBox="1"/>
          <p:nvPr/>
        </p:nvSpPr>
        <p:spPr>
          <a:xfrm>
            <a:off x="9504485" y="1151792"/>
            <a:ext cx="2409092" cy="1477328"/>
          </a:xfrm>
          <a:prstGeom prst="rect">
            <a:avLst/>
          </a:prstGeom>
          <a:noFill/>
        </p:spPr>
        <p:txBody>
          <a:bodyPr wrap="square" rtlCol="0">
            <a:spAutoFit/>
          </a:bodyPr>
          <a:lstStyle/>
          <a:p>
            <a:r>
              <a:rPr lang="en-US" dirty="0"/>
              <a:t>Team Alpha</a:t>
            </a:r>
          </a:p>
          <a:p>
            <a:endParaRPr lang="en-US" dirty="0"/>
          </a:p>
          <a:p>
            <a:pPr marL="285750" indent="-285750">
              <a:buFont typeface="Arial" panose="020B0604020202020204" pitchFamily="34" charset="0"/>
              <a:buChar char="•"/>
            </a:pPr>
            <a:r>
              <a:rPr lang="en-US" dirty="0"/>
              <a:t>Mahim Agrawal </a:t>
            </a:r>
          </a:p>
          <a:p>
            <a:pPr marL="285750" indent="-285750">
              <a:buFont typeface="Arial" panose="020B0604020202020204" pitchFamily="34" charset="0"/>
              <a:buChar char="•"/>
            </a:pPr>
            <a:r>
              <a:rPr lang="en-US" dirty="0" err="1"/>
              <a:t>Moksh</a:t>
            </a:r>
            <a:r>
              <a:rPr lang="en-US" dirty="0"/>
              <a:t> Jain</a:t>
            </a:r>
          </a:p>
          <a:p>
            <a:pPr marL="285750" indent="-285750">
              <a:buFont typeface="Arial" panose="020B0604020202020204" pitchFamily="34" charset="0"/>
              <a:buChar char="•"/>
            </a:pPr>
            <a:r>
              <a:rPr lang="en-US" dirty="0"/>
              <a:t>Omkar Prabhu</a:t>
            </a:r>
          </a:p>
        </p:txBody>
      </p:sp>
    </p:spTree>
    <p:extLst>
      <p:ext uri="{BB962C8B-B14F-4D97-AF65-F5344CB8AC3E}">
        <p14:creationId xmlns:p14="http://schemas.microsoft.com/office/powerpoint/2010/main" val="398888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2F9F-3CDC-40AE-8337-5A5157BA2B1B}"/>
              </a:ext>
            </a:extLst>
          </p:cNvPr>
          <p:cNvSpPr>
            <a:spLocks noGrp="1"/>
          </p:cNvSpPr>
          <p:nvPr>
            <p:ph type="title"/>
          </p:nvPr>
        </p:nvSpPr>
        <p:spPr/>
        <p:txBody>
          <a:bodyPr/>
          <a:lstStyle/>
          <a:p>
            <a:r>
              <a:rPr lang="en-US" dirty="0"/>
              <a:t>The Problem </a:t>
            </a:r>
            <a:endParaRPr lang="en-IN" dirty="0"/>
          </a:p>
        </p:txBody>
      </p:sp>
      <p:sp>
        <p:nvSpPr>
          <p:cNvPr id="3" name="Content Placeholder 2">
            <a:extLst>
              <a:ext uri="{FF2B5EF4-FFF2-40B4-BE49-F238E27FC236}">
                <a16:creationId xmlns:a16="http://schemas.microsoft.com/office/drawing/2014/main" id="{7317CD1A-43FB-4D51-AEEE-0FC635A9C4E9}"/>
              </a:ext>
            </a:extLst>
          </p:cNvPr>
          <p:cNvSpPr>
            <a:spLocks noGrp="1"/>
          </p:cNvSpPr>
          <p:nvPr>
            <p:ph idx="1"/>
          </p:nvPr>
        </p:nvSpPr>
        <p:spPr>
          <a:xfrm>
            <a:off x="3869268" y="114300"/>
            <a:ext cx="7315200" cy="6559061"/>
          </a:xfrm>
        </p:spPr>
        <p:txBody>
          <a:bodyPr>
            <a:normAutofit/>
          </a:bodyPr>
          <a:lstStyle/>
          <a:p>
            <a:pPr fontAlgn="base"/>
            <a:r>
              <a:rPr lang="en-US" b="1" dirty="0"/>
              <a:t>Protection Of Information And Data: </a:t>
            </a:r>
            <a:r>
              <a:rPr lang="en-US" dirty="0"/>
              <a:t>There have been several instances in the recent past where sensitive Aadhaar identity information or demographic information has been leaked and made public. There have also been instances where Bank accounts linked with Aadhaar accounts were vulnerable to hacking and information leaking. </a:t>
            </a:r>
          </a:p>
          <a:p>
            <a:pPr fontAlgn="base"/>
            <a:r>
              <a:rPr lang="en-US" b="1" dirty="0"/>
              <a:t>Access Control : </a:t>
            </a:r>
            <a:r>
              <a:rPr lang="en-US" dirty="0"/>
              <a:t>Owner of the Aadhar has no control over who can view their information. This means any untrusted party can misuse an individual’s information.  </a:t>
            </a:r>
          </a:p>
          <a:p>
            <a:pPr fontAlgn="base"/>
            <a:r>
              <a:rPr lang="en-US" dirty="0"/>
              <a:t>As it currently stands, Aadhar does not adequately safeguard personal information and therefore fails to meet the conditions set down in the Right to Privacy judgment. A report by the Indian Institute of Technology, Delhi revealed that the current Aadhar system is open to attack both from external as well as internal sources as it stores information on a </a:t>
            </a:r>
            <a:r>
              <a:rPr lang="en-US" i="1" dirty="0"/>
              <a:t>centralized database</a:t>
            </a:r>
            <a:r>
              <a:rPr lang="en-US" dirty="0"/>
              <a:t>. The database can be compromised either by an internal leak or an external hack.</a:t>
            </a:r>
          </a:p>
        </p:txBody>
      </p:sp>
    </p:spTree>
    <p:extLst>
      <p:ext uri="{BB962C8B-B14F-4D97-AF65-F5344CB8AC3E}">
        <p14:creationId xmlns:p14="http://schemas.microsoft.com/office/powerpoint/2010/main" val="286289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3B7E-D237-4B54-BB72-FF479E5FC7FD}"/>
              </a:ext>
            </a:extLst>
          </p:cNvPr>
          <p:cNvSpPr>
            <a:spLocks noGrp="1"/>
          </p:cNvSpPr>
          <p:nvPr>
            <p:ph type="title"/>
          </p:nvPr>
        </p:nvSpPr>
        <p:spPr/>
        <p:txBody>
          <a:bodyPr/>
          <a:lstStyle/>
          <a:p>
            <a:r>
              <a:rPr lang="en-US" dirty="0"/>
              <a:t>The Solution</a:t>
            </a:r>
            <a:endParaRPr lang="en-IN" dirty="0"/>
          </a:p>
        </p:txBody>
      </p:sp>
      <p:sp>
        <p:nvSpPr>
          <p:cNvPr id="3" name="Content Placeholder 2">
            <a:extLst>
              <a:ext uri="{FF2B5EF4-FFF2-40B4-BE49-F238E27FC236}">
                <a16:creationId xmlns:a16="http://schemas.microsoft.com/office/drawing/2014/main" id="{28E572E6-6541-43EB-A3D7-8FF389647D8E}"/>
              </a:ext>
            </a:extLst>
          </p:cNvPr>
          <p:cNvSpPr>
            <a:spLocks noGrp="1"/>
          </p:cNvSpPr>
          <p:nvPr>
            <p:ph idx="1"/>
          </p:nvPr>
        </p:nvSpPr>
        <p:spPr/>
        <p:txBody>
          <a:bodyPr/>
          <a:lstStyle/>
          <a:p>
            <a:r>
              <a:rPr lang="en-US" sz="2000" b="1" dirty="0"/>
              <a:t>Blockchain</a:t>
            </a:r>
          </a:p>
          <a:p>
            <a:r>
              <a:rPr lang="en-US" sz="2000" dirty="0"/>
              <a:t>A blockchain-based Aadhar would help the database match the data protection stipulations outlined in the Right to Privacy judgment. It would allow for information to be collected and held transparently, with the consent of the individual whose information it is.</a:t>
            </a:r>
          </a:p>
          <a:p>
            <a:r>
              <a:rPr lang="en-US" sz="2000" dirty="0"/>
              <a:t>A blockchain based Aadhar identity system, then, would allow the Government to meet its purported goals for the Aadhar without compromising the security of individual’s information and control of access of </a:t>
            </a:r>
            <a:r>
              <a:rPr lang="en-US" dirty="0"/>
              <a:t>the individual’s identity. </a:t>
            </a:r>
          </a:p>
          <a:p>
            <a:endParaRPr lang="en-IN" dirty="0"/>
          </a:p>
        </p:txBody>
      </p:sp>
    </p:spTree>
    <p:extLst>
      <p:ext uri="{BB962C8B-B14F-4D97-AF65-F5344CB8AC3E}">
        <p14:creationId xmlns:p14="http://schemas.microsoft.com/office/powerpoint/2010/main" val="234190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7CB7-CF69-4C8C-9FC6-CAF13F07C98F}"/>
              </a:ext>
            </a:extLst>
          </p:cNvPr>
          <p:cNvSpPr>
            <a:spLocks noGrp="1"/>
          </p:cNvSpPr>
          <p:nvPr>
            <p:ph type="title"/>
          </p:nvPr>
        </p:nvSpPr>
        <p:spPr/>
        <p:txBody>
          <a:bodyPr/>
          <a:lstStyle/>
          <a:p>
            <a:r>
              <a:rPr lang="en-US" dirty="0"/>
              <a:t>Use Case</a:t>
            </a:r>
            <a:endParaRPr lang="en-IN" dirty="0"/>
          </a:p>
        </p:txBody>
      </p:sp>
      <p:sp>
        <p:nvSpPr>
          <p:cNvPr id="3" name="Content Placeholder 2">
            <a:extLst>
              <a:ext uri="{FF2B5EF4-FFF2-40B4-BE49-F238E27FC236}">
                <a16:creationId xmlns:a16="http://schemas.microsoft.com/office/drawing/2014/main" id="{0FA46ABE-D76D-4647-9690-0E4F034826D0}"/>
              </a:ext>
            </a:extLst>
          </p:cNvPr>
          <p:cNvSpPr>
            <a:spLocks noGrp="1"/>
          </p:cNvSpPr>
          <p:nvPr>
            <p:ph idx="1"/>
          </p:nvPr>
        </p:nvSpPr>
        <p:spPr/>
        <p:txBody>
          <a:bodyPr anchor="t"/>
          <a:lstStyle/>
          <a:p>
            <a:r>
              <a:rPr lang="en-US" dirty="0"/>
              <a:t>Suppose a consumer applies for a loan on an online lender’s website. </a:t>
            </a:r>
          </a:p>
          <a:p>
            <a:r>
              <a:rPr lang="en-US" dirty="0"/>
              <a:t>The lender will want to verify the individual’s identity and other details of the individual applying for the loan, which is a time-consuming an often opaque process in the past. </a:t>
            </a:r>
          </a:p>
          <a:p>
            <a:r>
              <a:rPr lang="en-US" dirty="0"/>
              <a:t>With the proposed solution, the lender sends a request to the borrower asking permission to access the information. </a:t>
            </a:r>
          </a:p>
          <a:p>
            <a:r>
              <a:rPr lang="en-US" dirty="0"/>
              <a:t>Once granted by the borrower, the lender can instantly verify the information and offer a loan.</a:t>
            </a:r>
          </a:p>
          <a:p>
            <a:r>
              <a:rPr lang="en-US" dirty="0"/>
              <a:t>Due to the nature of the blockchain to store the history of all transactions in the network, it is easy to verify the transactions made by a user.   </a:t>
            </a:r>
            <a:endParaRPr lang="en-IN" dirty="0"/>
          </a:p>
        </p:txBody>
      </p:sp>
    </p:spTree>
    <p:extLst>
      <p:ext uri="{BB962C8B-B14F-4D97-AF65-F5344CB8AC3E}">
        <p14:creationId xmlns:p14="http://schemas.microsoft.com/office/powerpoint/2010/main" val="212730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C20F-4F66-451B-9B46-E15905D8AE63}"/>
              </a:ext>
            </a:extLst>
          </p:cNvPr>
          <p:cNvSpPr>
            <a:spLocks noGrp="1"/>
          </p:cNvSpPr>
          <p:nvPr>
            <p:ph type="title"/>
          </p:nvPr>
        </p:nvSpPr>
        <p:spPr/>
        <p:txBody>
          <a:bodyPr/>
          <a:lstStyle/>
          <a:p>
            <a:r>
              <a:rPr lang="en-US" dirty="0"/>
              <a:t>About the application	</a:t>
            </a:r>
            <a:endParaRPr lang="en-IN" dirty="0"/>
          </a:p>
        </p:txBody>
      </p:sp>
      <p:sp>
        <p:nvSpPr>
          <p:cNvPr id="3" name="Content Placeholder 2">
            <a:extLst>
              <a:ext uri="{FF2B5EF4-FFF2-40B4-BE49-F238E27FC236}">
                <a16:creationId xmlns:a16="http://schemas.microsoft.com/office/drawing/2014/main" id="{F115094E-701B-4A87-B6EA-943608A7C6B8}"/>
              </a:ext>
            </a:extLst>
          </p:cNvPr>
          <p:cNvSpPr>
            <a:spLocks noGrp="1"/>
          </p:cNvSpPr>
          <p:nvPr>
            <p:ph idx="1"/>
          </p:nvPr>
        </p:nvSpPr>
        <p:spPr>
          <a:xfrm>
            <a:off x="3869268" y="297179"/>
            <a:ext cx="7315200" cy="6077243"/>
          </a:xfrm>
        </p:spPr>
        <p:txBody>
          <a:bodyPr>
            <a:normAutofit lnSpcReduction="10000"/>
          </a:bodyPr>
          <a:lstStyle/>
          <a:p>
            <a:r>
              <a:rPr lang="en-US" dirty="0"/>
              <a:t>The</a:t>
            </a:r>
            <a:r>
              <a:rPr lang="en-US" sz="2000" dirty="0"/>
              <a:t> user gets their </a:t>
            </a:r>
            <a:r>
              <a:rPr lang="en-US" dirty="0"/>
              <a:t>A</a:t>
            </a:r>
            <a:r>
              <a:rPr lang="en-US" sz="2000" dirty="0"/>
              <a:t>adhaar card issued when they open </a:t>
            </a:r>
            <a:r>
              <a:rPr lang="en-US" dirty="0"/>
              <a:t>the app for </a:t>
            </a:r>
            <a:r>
              <a:rPr lang="en-US" sz="2000" dirty="0"/>
              <a:t>the very first time by sending their details.</a:t>
            </a:r>
          </a:p>
          <a:p>
            <a:r>
              <a:rPr lang="en-US" sz="2000" dirty="0"/>
              <a:t>After making the request</a:t>
            </a:r>
            <a:r>
              <a:rPr lang="en-US" dirty="0"/>
              <a:t>, the user </a:t>
            </a:r>
            <a:r>
              <a:rPr lang="en-US" sz="2000" dirty="0"/>
              <a:t>will receive a network-card via email.</a:t>
            </a:r>
          </a:p>
          <a:p>
            <a:r>
              <a:rPr lang="en-US" sz="2000" dirty="0"/>
              <a:t>Then the user gets </a:t>
            </a:r>
            <a:r>
              <a:rPr lang="en-US" dirty="0"/>
              <a:t>authenticated (via GitHub) and </a:t>
            </a:r>
            <a:r>
              <a:rPr lang="en-US" sz="2000" dirty="0"/>
              <a:t>uploads this network-card to the portal </a:t>
            </a:r>
            <a:r>
              <a:rPr lang="en-US" dirty="0"/>
              <a:t>for getting connected to the network. This 2-step authentication ensures that the user is always verified. </a:t>
            </a:r>
          </a:p>
          <a:p>
            <a:r>
              <a:rPr lang="en-US" dirty="0"/>
              <a:t>The web portal gives the user an option to view his Aadhaar details. </a:t>
            </a:r>
          </a:p>
          <a:p>
            <a:r>
              <a:rPr lang="en-US" dirty="0"/>
              <a:t>Also the user is provided with a list of sent and received requests to and from others in the network respectively.</a:t>
            </a:r>
          </a:p>
          <a:p>
            <a:r>
              <a:rPr lang="en-US" dirty="0"/>
              <a:t>We can request access to view the Aadhaar details of the another member in the network.</a:t>
            </a:r>
          </a:p>
          <a:p>
            <a:r>
              <a:rPr lang="en-US" dirty="0"/>
              <a:t>In the received tab of the requests list, the user can accept or reject each request.</a:t>
            </a:r>
          </a:p>
          <a:p>
            <a:r>
              <a:rPr lang="en-US" dirty="0"/>
              <a:t>In the sent tab of the requests list, for a particular request sent if the requested user has granted access  then the user can view the other user’s Aadhaar details. </a:t>
            </a:r>
            <a:endParaRPr lang="en-IN" sz="2000" dirty="0"/>
          </a:p>
        </p:txBody>
      </p:sp>
    </p:spTree>
    <p:extLst>
      <p:ext uri="{BB962C8B-B14F-4D97-AF65-F5344CB8AC3E}">
        <p14:creationId xmlns:p14="http://schemas.microsoft.com/office/powerpoint/2010/main" val="325248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9855-49D1-400E-AFA5-2AA00E306263}"/>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14397431-A8D0-445A-978B-3A9D02654712}"/>
              </a:ext>
            </a:extLst>
          </p:cNvPr>
          <p:cNvSpPr>
            <a:spLocks noGrp="1"/>
          </p:cNvSpPr>
          <p:nvPr>
            <p:ph idx="1"/>
          </p:nvPr>
        </p:nvSpPr>
        <p:spPr/>
        <p:txBody>
          <a:bodyPr/>
          <a:lstStyle/>
          <a:p>
            <a:r>
              <a:rPr lang="en-US" dirty="0"/>
              <a:t>Hyperledger Fabric</a:t>
            </a:r>
          </a:p>
          <a:p>
            <a:r>
              <a:rPr lang="en-US" dirty="0"/>
              <a:t>Hyperledger Composer</a:t>
            </a:r>
          </a:p>
          <a:p>
            <a:r>
              <a:rPr lang="en-US" dirty="0"/>
              <a:t>Angular 5</a:t>
            </a:r>
          </a:p>
          <a:p>
            <a:r>
              <a:rPr lang="en-US" dirty="0"/>
              <a:t>Azure Virtual Machine</a:t>
            </a:r>
          </a:p>
          <a:p>
            <a:r>
              <a:rPr lang="en-US" dirty="0" err="1"/>
              <a:t>ExpressJS</a:t>
            </a:r>
            <a:endParaRPr lang="en-IN" dirty="0"/>
          </a:p>
        </p:txBody>
      </p:sp>
    </p:spTree>
    <p:extLst>
      <p:ext uri="{BB962C8B-B14F-4D97-AF65-F5344CB8AC3E}">
        <p14:creationId xmlns:p14="http://schemas.microsoft.com/office/powerpoint/2010/main" val="135849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6569-22A8-4F8C-8995-6D2D9EFB0931}"/>
              </a:ext>
            </a:extLst>
          </p:cNvPr>
          <p:cNvSpPr>
            <a:spLocks noGrp="1"/>
          </p:cNvSpPr>
          <p:nvPr>
            <p:ph type="title"/>
          </p:nvPr>
        </p:nvSpPr>
        <p:spPr/>
        <p:txBody>
          <a:bodyPr/>
          <a:lstStyle/>
          <a:p>
            <a:r>
              <a:rPr lang="en-US" dirty="0"/>
              <a:t>Work done</a:t>
            </a:r>
            <a:endParaRPr lang="en-IN" dirty="0"/>
          </a:p>
        </p:txBody>
      </p:sp>
      <p:sp>
        <p:nvSpPr>
          <p:cNvPr id="3" name="Content Placeholder 2">
            <a:extLst>
              <a:ext uri="{FF2B5EF4-FFF2-40B4-BE49-F238E27FC236}">
                <a16:creationId xmlns:a16="http://schemas.microsoft.com/office/drawing/2014/main" id="{DEDA01E7-8865-4BC0-8055-2800F312BA79}"/>
              </a:ext>
            </a:extLst>
          </p:cNvPr>
          <p:cNvSpPr>
            <a:spLocks noGrp="1"/>
          </p:cNvSpPr>
          <p:nvPr>
            <p:ph idx="1"/>
          </p:nvPr>
        </p:nvSpPr>
        <p:spPr/>
        <p:txBody>
          <a:bodyPr anchor="t"/>
          <a:lstStyle/>
          <a:p>
            <a:r>
              <a:rPr lang="en-US" dirty="0"/>
              <a:t>Blockchain application using Hyperledger Composer. </a:t>
            </a:r>
          </a:p>
          <a:p>
            <a:r>
              <a:rPr lang="en-US" dirty="0"/>
              <a:t>Front-end client for interacting with the blockchain application using Angular 5</a:t>
            </a:r>
          </a:p>
          <a:p>
            <a:r>
              <a:rPr lang="en-US" dirty="0"/>
              <a:t>Admin Server using </a:t>
            </a:r>
            <a:r>
              <a:rPr lang="en-US" dirty="0" err="1"/>
              <a:t>ExpressJS</a:t>
            </a:r>
            <a:endParaRPr lang="en-US" dirty="0"/>
          </a:p>
          <a:p>
            <a:r>
              <a:rPr lang="en-US" dirty="0"/>
              <a:t>Deployed Hyperledger Fabric and Hyperledger Composer to Azure VM</a:t>
            </a:r>
          </a:p>
          <a:p>
            <a:r>
              <a:rPr lang="en-US" dirty="0"/>
              <a:t>Deployed the blockchain application to the Azure VM</a:t>
            </a:r>
          </a:p>
          <a:p>
            <a:r>
              <a:rPr lang="en-US" dirty="0"/>
              <a:t>Deployed Admin Server to Azure VM</a:t>
            </a:r>
          </a:p>
          <a:p>
            <a:r>
              <a:rPr lang="en-US" dirty="0"/>
              <a:t>Deployed Front-end client to GitHub</a:t>
            </a:r>
          </a:p>
          <a:p>
            <a:endParaRPr lang="en-US" dirty="0"/>
          </a:p>
          <a:p>
            <a:endParaRPr lang="en-IN" dirty="0"/>
          </a:p>
        </p:txBody>
      </p:sp>
    </p:spTree>
    <p:extLst>
      <p:ext uri="{BB962C8B-B14F-4D97-AF65-F5344CB8AC3E}">
        <p14:creationId xmlns:p14="http://schemas.microsoft.com/office/powerpoint/2010/main" val="29952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C713-D75B-453B-91E7-0E2D6ECDEDD8}"/>
              </a:ext>
            </a:extLst>
          </p:cNvPr>
          <p:cNvSpPr>
            <a:spLocks noGrp="1"/>
          </p:cNvSpPr>
          <p:nvPr>
            <p:ph type="title"/>
          </p:nvPr>
        </p:nvSpPr>
        <p:spPr/>
        <p:txBody>
          <a:bodyPr/>
          <a:lstStyle/>
          <a:p>
            <a:r>
              <a:rPr lang="en-US" dirty="0"/>
              <a:t>Technical Description</a:t>
            </a:r>
            <a:endParaRPr lang="en-IN" dirty="0"/>
          </a:p>
        </p:txBody>
      </p:sp>
      <p:sp>
        <p:nvSpPr>
          <p:cNvPr id="3" name="Content Placeholder 2">
            <a:extLst>
              <a:ext uri="{FF2B5EF4-FFF2-40B4-BE49-F238E27FC236}">
                <a16:creationId xmlns:a16="http://schemas.microsoft.com/office/drawing/2014/main" id="{BA27FE43-41C3-4FCA-B73B-7BAF1F782392}"/>
              </a:ext>
            </a:extLst>
          </p:cNvPr>
          <p:cNvSpPr>
            <a:spLocks noGrp="1"/>
          </p:cNvSpPr>
          <p:nvPr>
            <p:ph idx="1"/>
          </p:nvPr>
        </p:nvSpPr>
        <p:spPr>
          <a:xfrm>
            <a:off x="3869268" y="158262"/>
            <a:ext cx="7315200" cy="6541476"/>
          </a:xfrm>
        </p:spPr>
        <p:txBody>
          <a:bodyPr anchor="t"/>
          <a:lstStyle/>
          <a:p>
            <a:r>
              <a:rPr lang="en-US" dirty="0"/>
              <a:t>We have a Azure VM which has Hyperledger fabric and Hyperledger composer installed. This VM has the Hyperledger fabric blockchain running. It has a Certificate Authority at port 7054, 1 </a:t>
            </a:r>
            <a:r>
              <a:rPr lang="en-US" dirty="0" err="1"/>
              <a:t>orderer</a:t>
            </a:r>
            <a:r>
              <a:rPr lang="en-US" dirty="0"/>
              <a:t> at port 7050 and  1 peer  with </a:t>
            </a:r>
            <a:r>
              <a:rPr lang="en-US" dirty="0" err="1"/>
              <a:t>requestURL</a:t>
            </a:r>
            <a:r>
              <a:rPr lang="en-US" dirty="0"/>
              <a:t> port 7051 and </a:t>
            </a:r>
            <a:r>
              <a:rPr lang="en-US" dirty="0" err="1"/>
              <a:t>eventURL</a:t>
            </a:r>
            <a:r>
              <a:rPr lang="en-US" dirty="0"/>
              <a:t> port 7053.</a:t>
            </a:r>
          </a:p>
          <a:p>
            <a:r>
              <a:rPr lang="en-US" dirty="0"/>
              <a:t>This setup is to replicate the functionality of a network of nodes required for a blockchain.</a:t>
            </a:r>
          </a:p>
          <a:p>
            <a:r>
              <a:rPr lang="en-US" dirty="0"/>
              <a:t>The smart contracts are built using Hyperledger composer and deployed on the above described Hyperledger fabric blockchain.</a:t>
            </a:r>
          </a:p>
          <a:p>
            <a:r>
              <a:rPr lang="en-US" dirty="0"/>
              <a:t>The functionality of this deployed smart contract is exposed through a REST API.</a:t>
            </a:r>
          </a:p>
          <a:p>
            <a:r>
              <a:rPr lang="en-US" dirty="0"/>
              <a:t>The users interact with the Angular application built with Angular Material which uses the abstractions provided by the REST API to interact with the blockchain.</a:t>
            </a:r>
          </a:p>
          <a:p>
            <a:r>
              <a:rPr lang="en-US" dirty="0"/>
              <a:t>There is also an Admin server running on this VM which for now automates the functions of the Central Authority (which is issuing and generating the Aadhaar card to users who have requested for it).</a:t>
            </a:r>
          </a:p>
          <a:p>
            <a:r>
              <a:rPr lang="en-US" dirty="0"/>
              <a:t>The card generated is sent from the Admin server via email  to the respective user.       </a:t>
            </a:r>
            <a:endParaRPr lang="en-IN" dirty="0"/>
          </a:p>
        </p:txBody>
      </p:sp>
    </p:spTree>
    <p:extLst>
      <p:ext uri="{BB962C8B-B14F-4D97-AF65-F5344CB8AC3E}">
        <p14:creationId xmlns:p14="http://schemas.microsoft.com/office/powerpoint/2010/main" val="204201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D20-2993-4E74-9853-16F08D0416B4}"/>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27B921DD-3B59-49B1-A002-0F5F5C653185}"/>
              </a:ext>
            </a:extLst>
          </p:cNvPr>
          <p:cNvSpPr>
            <a:spLocks noGrp="1"/>
          </p:cNvSpPr>
          <p:nvPr>
            <p:ph idx="1"/>
          </p:nvPr>
        </p:nvSpPr>
        <p:spPr/>
        <p:txBody>
          <a:bodyPr anchor="t"/>
          <a:lstStyle/>
          <a:p>
            <a:r>
              <a:rPr lang="en-US" dirty="0"/>
              <a:t>You can view the Source codes here and everything else about </a:t>
            </a:r>
            <a:r>
              <a:rPr lang="en-US"/>
              <a:t>the application here:</a:t>
            </a:r>
          </a:p>
          <a:p>
            <a:r>
              <a:rPr lang="en-US"/>
              <a:t> </a:t>
            </a:r>
            <a:r>
              <a:rPr lang="en-US" dirty="0">
                <a:hlinkClick r:id="rId2"/>
              </a:rPr>
              <a:t>https://github.com/TeamAlpha-NITK</a:t>
            </a:r>
            <a:endParaRPr lang="en-US" dirty="0"/>
          </a:p>
          <a:p>
            <a:pPr marL="0" indent="0">
              <a:buNone/>
            </a:pPr>
            <a:r>
              <a:rPr lang="en-US" dirty="0"/>
              <a:t> </a:t>
            </a:r>
          </a:p>
        </p:txBody>
      </p:sp>
    </p:spTree>
    <p:extLst>
      <p:ext uri="{BB962C8B-B14F-4D97-AF65-F5344CB8AC3E}">
        <p14:creationId xmlns:p14="http://schemas.microsoft.com/office/powerpoint/2010/main" val="13070258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535</TotalTime>
  <Words>813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 2</vt:lpstr>
      <vt:lpstr>Frame</vt:lpstr>
      <vt:lpstr>Secure Aadhaar</vt:lpstr>
      <vt:lpstr>The Problem </vt:lpstr>
      <vt:lpstr>The Solution</vt:lpstr>
      <vt:lpstr>Use Case</vt:lpstr>
      <vt:lpstr>About the application </vt:lpstr>
      <vt:lpstr>Technologies Used</vt:lpstr>
      <vt:lpstr>Work done</vt:lpstr>
      <vt:lpstr>Technical Description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Aadhaar</dc:title>
  <dc:creator>Omkar Prabhu</dc:creator>
  <cp:lastModifiedBy>Mahim Agrawal</cp:lastModifiedBy>
  <cp:revision>33</cp:revision>
  <dcterms:created xsi:type="dcterms:W3CDTF">2018-03-21T08:47:20Z</dcterms:created>
  <dcterms:modified xsi:type="dcterms:W3CDTF">2018-03-21T18:19:34Z</dcterms:modified>
</cp:coreProperties>
</file>