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60" r:id="rId3"/>
    <p:sldId id="289" r:id="rId4"/>
    <p:sldId id="290" r:id="rId5"/>
    <p:sldId id="291" r:id="rId6"/>
    <p:sldId id="293" r:id="rId7"/>
    <p:sldId id="294" r:id="rId8"/>
    <p:sldId id="295" r:id="rId9"/>
    <p:sldId id="296" r:id="rId10"/>
    <p:sldId id="297" r:id="rId11"/>
    <p:sldId id="298" r:id="rId12"/>
    <p:sldId id="29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D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164403-B819-497D-A944-A88D1DEDBB33}" v="16" dt="2022-07-20T08:54:32.939"/>
    <p1510:client id="{51F2A5C4-D9D0-45D9-9B9F-082F75803540}" v="800" dt="2022-07-24T17:24:25.632"/>
    <p1510:client id="{7398DCC4-B47B-4B3E-B2A9-AA43EB7B73EF}" v="50" dt="2022-07-24T17:31:33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43"/>
  </p:normalViewPr>
  <p:slideViewPr>
    <p:cSldViewPr snapToGrid="0" snapToObjects="1">
      <p:cViewPr varScale="1">
        <p:scale>
          <a:sx n="67" d="100"/>
          <a:sy n="67" d="100"/>
        </p:scale>
        <p:origin x="62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ik Heera" userId="S::sheik.heera@aspiresys.com::040ab64c-7d96-4b19-a13c-60df0c05cf39" providerId="AD" clId="Web-{51F2A5C4-D9D0-45D9-9B9F-082F75803540}"/>
    <pc:docChg chg="delSld modSld">
      <pc:chgData name="Sheik Heera" userId="S::sheik.heera@aspiresys.com::040ab64c-7d96-4b19-a13c-60df0c05cf39" providerId="AD" clId="Web-{51F2A5C4-D9D0-45D9-9B9F-082F75803540}" dt="2022-07-24T17:24:25.226" v="390" actId="20577"/>
      <pc:docMkLst>
        <pc:docMk/>
      </pc:docMkLst>
      <pc:sldChg chg="modSp">
        <pc:chgData name="Sheik Heera" userId="S::sheik.heera@aspiresys.com::040ab64c-7d96-4b19-a13c-60df0c05cf39" providerId="AD" clId="Web-{51F2A5C4-D9D0-45D9-9B9F-082F75803540}" dt="2022-07-24T17:24:25.226" v="390" actId="20577"/>
        <pc:sldMkLst>
          <pc:docMk/>
          <pc:sldMk cId="2300890206" sldId="289"/>
        </pc:sldMkLst>
        <pc:spChg chg="mod">
          <ac:chgData name="Sheik Heera" userId="S::sheik.heera@aspiresys.com::040ab64c-7d96-4b19-a13c-60df0c05cf39" providerId="AD" clId="Web-{51F2A5C4-D9D0-45D9-9B9F-082F75803540}" dt="2022-07-24T17:24:25.226" v="390" actId="20577"/>
          <ac:spMkLst>
            <pc:docMk/>
            <pc:sldMk cId="2300890206" sldId="289"/>
            <ac:spMk id="4" creationId="{07435072-71BD-48AA-847F-0D68843D9C00}"/>
          </ac:spMkLst>
        </pc:spChg>
      </pc:sldChg>
      <pc:sldChg chg="del">
        <pc:chgData name="Sheik Heera" userId="S::sheik.heera@aspiresys.com::040ab64c-7d96-4b19-a13c-60df0c05cf39" providerId="AD" clId="Web-{51F2A5C4-D9D0-45D9-9B9F-082F75803540}" dt="2022-07-24T16:57:30.036" v="0"/>
        <pc:sldMkLst>
          <pc:docMk/>
          <pc:sldMk cId="1301964069" sldId="292"/>
        </pc:sldMkLst>
      </pc:sldChg>
      <pc:sldChg chg="modSp">
        <pc:chgData name="Sheik Heera" userId="S::sheik.heera@aspiresys.com::040ab64c-7d96-4b19-a13c-60df0c05cf39" providerId="AD" clId="Web-{51F2A5C4-D9D0-45D9-9B9F-082F75803540}" dt="2022-07-24T17:08:50.759" v="132" actId="20577"/>
        <pc:sldMkLst>
          <pc:docMk/>
          <pc:sldMk cId="1559770544" sldId="293"/>
        </pc:sldMkLst>
        <pc:spChg chg="mod">
          <ac:chgData name="Sheik Heera" userId="S::sheik.heera@aspiresys.com::040ab64c-7d96-4b19-a13c-60df0c05cf39" providerId="AD" clId="Web-{51F2A5C4-D9D0-45D9-9B9F-082F75803540}" dt="2022-07-24T17:08:50.759" v="132" actId="20577"/>
          <ac:spMkLst>
            <pc:docMk/>
            <pc:sldMk cId="1559770544" sldId="293"/>
            <ac:spMk id="4" creationId="{F4DF1F13-6070-41F7-BB25-FDEFCD453C4D}"/>
          </ac:spMkLst>
        </pc:spChg>
      </pc:sldChg>
    </pc:docChg>
  </pc:docChgLst>
  <pc:docChgLst>
    <pc:chgData name="Sheik Heera" userId="S::sheik.heera@aspiresys.com::040ab64c-7d96-4b19-a13c-60df0c05cf39" providerId="AD" clId="Web-{7398DCC4-B47B-4B3E-B2A9-AA43EB7B73EF}"/>
    <pc:docChg chg="modSld">
      <pc:chgData name="Sheik Heera" userId="S::sheik.heera@aspiresys.com::040ab64c-7d96-4b19-a13c-60df0c05cf39" providerId="AD" clId="Web-{7398DCC4-B47B-4B3E-B2A9-AA43EB7B73EF}" dt="2022-07-24T17:31:33.404" v="22" actId="1076"/>
      <pc:docMkLst>
        <pc:docMk/>
      </pc:docMkLst>
      <pc:sldChg chg="modSp">
        <pc:chgData name="Sheik Heera" userId="S::sheik.heera@aspiresys.com::040ab64c-7d96-4b19-a13c-60df0c05cf39" providerId="AD" clId="Web-{7398DCC4-B47B-4B3E-B2A9-AA43EB7B73EF}" dt="2022-07-24T17:28:35.074" v="8" actId="20577"/>
        <pc:sldMkLst>
          <pc:docMk/>
          <pc:sldMk cId="3027967980" sldId="257"/>
        </pc:sldMkLst>
        <pc:spChg chg="mod">
          <ac:chgData name="Sheik Heera" userId="S::sheik.heera@aspiresys.com::040ab64c-7d96-4b19-a13c-60df0c05cf39" providerId="AD" clId="Web-{7398DCC4-B47B-4B3E-B2A9-AA43EB7B73EF}" dt="2022-07-24T17:28:35.074" v="8" actId="20577"/>
          <ac:spMkLst>
            <pc:docMk/>
            <pc:sldMk cId="3027967980" sldId="257"/>
            <ac:spMk id="2" creationId="{00000000-0000-0000-0000-000000000000}"/>
          </ac:spMkLst>
        </pc:spChg>
      </pc:sldChg>
      <pc:sldChg chg="modSp">
        <pc:chgData name="Sheik Heera" userId="S::sheik.heera@aspiresys.com::040ab64c-7d96-4b19-a13c-60df0c05cf39" providerId="AD" clId="Web-{7398DCC4-B47B-4B3E-B2A9-AA43EB7B73EF}" dt="2022-07-24T17:31:21.294" v="21" actId="20577"/>
        <pc:sldMkLst>
          <pc:docMk/>
          <pc:sldMk cId="1676885948" sldId="260"/>
        </pc:sldMkLst>
        <pc:spChg chg="mod">
          <ac:chgData name="Sheik Heera" userId="S::sheik.heera@aspiresys.com::040ab64c-7d96-4b19-a13c-60df0c05cf39" providerId="AD" clId="Web-{7398DCC4-B47B-4B3E-B2A9-AA43EB7B73EF}" dt="2022-07-24T17:31:21.294" v="21" actId="20577"/>
          <ac:spMkLst>
            <pc:docMk/>
            <pc:sldMk cId="1676885948" sldId="260"/>
            <ac:spMk id="2" creationId="{00000000-0000-0000-0000-000000000000}"/>
          </ac:spMkLst>
        </pc:spChg>
        <pc:spChg chg="mod">
          <ac:chgData name="Sheik Heera" userId="S::sheik.heera@aspiresys.com::040ab64c-7d96-4b19-a13c-60df0c05cf39" providerId="AD" clId="Web-{7398DCC4-B47B-4B3E-B2A9-AA43EB7B73EF}" dt="2022-07-24T17:31:12.341" v="20" actId="20577"/>
          <ac:spMkLst>
            <pc:docMk/>
            <pc:sldMk cId="1676885948" sldId="260"/>
            <ac:spMk id="3" creationId="{D5BCB374-BF92-853B-3816-A0DD825C16B1}"/>
          </ac:spMkLst>
        </pc:spChg>
      </pc:sldChg>
      <pc:sldChg chg="modSp">
        <pc:chgData name="Sheik Heera" userId="S::sheik.heera@aspiresys.com::040ab64c-7d96-4b19-a13c-60df0c05cf39" providerId="AD" clId="Web-{7398DCC4-B47B-4B3E-B2A9-AA43EB7B73EF}" dt="2022-07-24T17:31:33.404" v="22" actId="1076"/>
        <pc:sldMkLst>
          <pc:docMk/>
          <pc:sldMk cId="2300890206" sldId="289"/>
        </pc:sldMkLst>
        <pc:spChg chg="mod">
          <ac:chgData name="Sheik Heera" userId="S::sheik.heera@aspiresys.com::040ab64c-7d96-4b19-a13c-60df0c05cf39" providerId="AD" clId="Web-{7398DCC4-B47B-4B3E-B2A9-AA43EB7B73EF}" dt="2022-07-24T17:29:47.998" v="13" actId="20577"/>
          <ac:spMkLst>
            <pc:docMk/>
            <pc:sldMk cId="2300890206" sldId="289"/>
            <ac:spMk id="2" creationId="{B8439BEF-118C-4251-B05E-66EB09825A29}"/>
          </ac:spMkLst>
        </pc:spChg>
        <pc:spChg chg="mod">
          <ac:chgData name="Sheik Heera" userId="S::sheik.heera@aspiresys.com::040ab64c-7d96-4b19-a13c-60df0c05cf39" providerId="AD" clId="Web-{7398DCC4-B47B-4B3E-B2A9-AA43EB7B73EF}" dt="2022-07-24T17:31:33.404" v="22" actId="1076"/>
          <ac:spMkLst>
            <pc:docMk/>
            <pc:sldMk cId="2300890206" sldId="289"/>
            <ac:spMk id="4" creationId="{07435072-71BD-48AA-847F-0D68843D9C00}"/>
          </ac:spMkLst>
        </pc:spChg>
      </pc:sldChg>
      <pc:sldChg chg="modSp">
        <pc:chgData name="Sheik Heera" userId="S::sheik.heera@aspiresys.com::040ab64c-7d96-4b19-a13c-60df0c05cf39" providerId="AD" clId="Web-{7398DCC4-B47B-4B3E-B2A9-AA43EB7B73EF}" dt="2022-07-24T17:30:07.566" v="15" actId="20577"/>
        <pc:sldMkLst>
          <pc:docMk/>
          <pc:sldMk cId="2156562386" sldId="290"/>
        </pc:sldMkLst>
        <pc:spChg chg="mod">
          <ac:chgData name="Sheik Heera" userId="S::sheik.heera@aspiresys.com::040ab64c-7d96-4b19-a13c-60df0c05cf39" providerId="AD" clId="Web-{7398DCC4-B47B-4B3E-B2A9-AA43EB7B73EF}" dt="2022-07-24T17:30:07.566" v="15" actId="20577"/>
          <ac:spMkLst>
            <pc:docMk/>
            <pc:sldMk cId="2156562386" sldId="290"/>
            <ac:spMk id="4" creationId="{7A804FDC-70E8-4ABD-90E0-05DD2950533A}"/>
          </ac:spMkLst>
        </pc:spChg>
      </pc:sldChg>
      <pc:sldChg chg="modSp">
        <pc:chgData name="Sheik Heera" userId="S::sheik.heera@aspiresys.com::040ab64c-7d96-4b19-a13c-60df0c05cf39" providerId="AD" clId="Web-{7398DCC4-B47B-4B3E-B2A9-AA43EB7B73EF}" dt="2022-07-24T17:30:24.121" v="17" actId="1076"/>
        <pc:sldMkLst>
          <pc:docMk/>
          <pc:sldMk cId="358173569" sldId="291"/>
        </pc:sldMkLst>
        <pc:spChg chg="mod">
          <ac:chgData name="Sheik Heera" userId="S::sheik.heera@aspiresys.com::040ab64c-7d96-4b19-a13c-60df0c05cf39" providerId="AD" clId="Web-{7398DCC4-B47B-4B3E-B2A9-AA43EB7B73EF}" dt="2022-07-24T17:30:24.121" v="17" actId="1076"/>
          <ac:spMkLst>
            <pc:docMk/>
            <pc:sldMk cId="358173569" sldId="291"/>
            <ac:spMk id="4" creationId="{3037F4CB-8B59-45A7-B989-06E1014CF673}"/>
          </ac:spMkLst>
        </pc:spChg>
      </pc:sldChg>
      <pc:sldChg chg="modSp">
        <pc:chgData name="Sheik Heera" userId="S::sheik.heera@aspiresys.com::040ab64c-7d96-4b19-a13c-60df0c05cf39" providerId="AD" clId="Web-{7398DCC4-B47B-4B3E-B2A9-AA43EB7B73EF}" dt="2022-07-24T17:30:32.418" v="18" actId="20577"/>
        <pc:sldMkLst>
          <pc:docMk/>
          <pc:sldMk cId="1559770544" sldId="293"/>
        </pc:sldMkLst>
        <pc:spChg chg="mod">
          <ac:chgData name="Sheik Heera" userId="S::sheik.heera@aspiresys.com::040ab64c-7d96-4b19-a13c-60df0c05cf39" providerId="AD" clId="Web-{7398DCC4-B47B-4B3E-B2A9-AA43EB7B73EF}" dt="2022-07-24T17:30:32.418" v="18" actId="20577"/>
          <ac:spMkLst>
            <pc:docMk/>
            <pc:sldMk cId="1559770544" sldId="293"/>
            <ac:spMk id="4" creationId="{F4DF1F13-6070-41F7-BB25-FDEFCD453C4D}"/>
          </ac:spMkLst>
        </pc:spChg>
      </pc:sldChg>
      <pc:sldChg chg="modSp">
        <pc:chgData name="Sheik Heera" userId="S::sheik.heera@aspiresys.com::040ab64c-7d96-4b19-a13c-60df0c05cf39" providerId="AD" clId="Web-{7398DCC4-B47B-4B3E-B2A9-AA43EB7B73EF}" dt="2022-07-24T17:30:48.543" v="19" actId="20577"/>
        <pc:sldMkLst>
          <pc:docMk/>
          <pc:sldMk cId="705161612" sldId="295"/>
        </pc:sldMkLst>
        <pc:spChg chg="mod">
          <ac:chgData name="Sheik Heera" userId="S::sheik.heera@aspiresys.com::040ab64c-7d96-4b19-a13c-60df0c05cf39" providerId="AD" clId="Web-{7398DCC4-B47B-4B3E-B2A9-AA43EB7B73EF}" dt="2022-07-24T17:30:48.543" v="19" actId="20577"/>
          <ac:spMkLst>
            <pc:docMk/>
            <pc:sldMk cId="705161612" sldId="295"/>
            <ac:spMk id="4" creationId="{702BDC33-ACB7-4199-934A-FA8140976D2C}"/>
          </ac:spMkLst>
        </pc:spChg>
      </pc:sldChg>
    </pc:docChg>
  </pc:docChgLst>
  <pc:docChgLst>
    <pc:chgData name="Sheik Heera" userId="S::sheik.heera@aspiresys.com::040ab64c-7d96-4b19-a13c-60df0c05cf39" providerId="AD" clId="Web-{3F164403-B819-497D-A944-A88D1DEDBB33}"/>
    <pc:docChg chg="modSld">
      <pc:chgData name="Sheik Heera" userId="S::sheik.heera@aspiresys.com::040ab64c-7d96-4b19-a13c-60df0c05cf39" providerId="AD" clId="Web-{3F164403-B819-497D-A944-A88D1DEDBB33}" dt="2022-07-20T08:54:32.486" v="6" actId="20577"/>
      <pc:docMkLst>
        <pc:docMk/>
      </pc:docMkLst>
      <pc:sldChg chg="modSp">
        <pc:chgData name="Sheik Heera" userId="S::sheik.heera@aspiresys.com::040ab64c-7d96-4b19-a13c-60df0c05cf39" providerId="AD" clId="Web-{3F164403-B819-497D-A944-A88D1DEDBB33}" dt="2022-07-20T08:54:32.486" v="6" actId="20577"/>
        <pc:sldMkLst>
          <pc:docMk/>
          <pc:sldMk cId="1676885948" sldId="260"/>
        </pc:sldMkLst>
        <pc:spChg chg="mod">
          <ac:chgData name="Sheik Heera" userId="S::sheik.heera@aspiresys.com::040ab64c-7d96-4b19-a13c-60df0c05cf39" providerId="AD" clId="Web-{3F164403-B819-497D-A944-A88D1DEDBB33}" dt="2022-07-20T08:54:32.486" v="6" actId="20577"/>
          <ac:spMkLst>
            <pc:docMk/>
            <pc:sldMk cId="1676885948" sldId="260"/>
            <ac:spMk id="3" creationId="{D5BCB374-BF92-853B-3816-A0DD825C16B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8C692-5CE6-0540-AC01-6407800CC529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A6E64-EA6B-144B-94DB-0E60C4F3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1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E19CD-2A84-A345-96E6-222E4F41D16D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6139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FE51-C0F1-1D42-B73F-01C09E056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3BDE6-8AFD-BA43-8892-C61848E76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AA151-AEFE-4049-A258-77C6BC0A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0802E-607A-4749-A61F-4C33EC607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F85DE-C0B9-FE43-91C7-2864AD32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5113-E3D8-E842-959C-CF47E210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52F2F-3041-7745-BDA1-2799FA038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9BE6-ADE0-C14E-BFC4-211E7F3F7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CB5B5-61B2-6641-A7FE-0503903E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A36F-D4C5-D94B-8C7C-512C1797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0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92F32-EECC-6448-910E-1CB6BB32F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55B58-155A-A745-86A5-20ECD92BE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7ABDB-F7F7-874C-85C4-6D6BEDBA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21BF4-A480-E54F-9C7F-1BF4FACD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F0CDB-457D-2048-AE68-D461B472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12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10">
            <a:extLst>
              <a:ext uri="{FF2B5EF4-FFF2-40B4-BE49-F238E27FC236}">
                <a16:creationId xmlns:a16="http://schemas.microsoft.com/office/drawing/2014/main" id="{81B15575-45F3-B945-95AE-F5EA7EEB2382}"/>
              </a:ext>
            </a:extLst>
          </p:cNvPr>
          <p:cNvSpPr/>
          <p:nvPr userDrawn="1"/>
        </p:nvSpPr>
        <p:spPr>
          <a:xfrm>
            <a:off x="3870251" y="0"/>
            <a:ext cx="8321749" cy="6858000"/>
          </a:xfrm>
          <a:prstGeom prst="rect">
            <a:avLst/>
          </a:prstGeom>
          <a:solidFill>
            <a:srgbClr val="8C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69" tIns="30235" rIns="60469" bIns="30235" rtlCol="0" anchor="ctr"/>
          <a:lstStyle/>
          <a:p>
            <a:pPr algn="ctr"/>
            <a:endParaRPr lang="pl-PL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9E4161-4A00-5044-9128-8CF67E3115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49165" y="5940036"/>
            <a:ext cx="3061754" cy="493831"/>
          </a:xfrm>
          <a:prstGeom prst="rect">
            <a:avLst/>
          </a:prstGeom>
        </p:spPr>
      </p:pic>
      <p:sp>
        <p:nvSpPr>
          <p:cNvPr id="15" name="Title 7"/>
          <p:cNvSpPr>
            <a:spLocks noGrp="1"/>
          </p:cNvSpPr>
          <p:nvPr>
            <p:ph type="title" hasCustomPrompt="1"/>
          </p:nvPr>
        </p:nvSpPr>
        <p:spPr>
          <a:xfrm>
            <a:off x="4852727" y="1392762"/>
            <a:ext cx="6304549" cy="1716778"/>
          </a:xfrm>
          <a:prstGeom prst="rect">
            <a:avLst/>
          </a:prstGeom>
          <a:noFill/>
        </p:spPr>
        <p:txBody>
          <a:bodyPr wrap="square" lIns="90704" tIns="45352" rIns="90704" bIns="45352" rtlCol="0" anchor="ctr" anchorCtr="0">
            <a:spAutoFit/>
          </a:bodyPr>
          <a:lstStyle>
            <a:lvl1pPr algn="ctr">
              <a:defRPr lang="uk-UA" sz="5867" b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marL="0" lvl="0"/>
            <a:r>
              <a:rPr lang="pl-PL" dirty="0"/>
              <a:t>Presentation t</a:t>
            </a:r>
            <a:r>
              <a:rPr lang="en-US" dirty="0" err="1"/>
              <a:t>itle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goes here</a:t>
            </a:r>
            <a:endParaRPr lang="uk-UA" dirty="0"/>
          </a:p>
        </p:txBody>
      </p:sp>
      <p:sp>
        <p:nvSpPr>
          <p:cNvPr id="21" name="Symbol zastępczy tekstu 20"/>
          <p:cNvSpPr>
            <a:spLocks noGrp="1"/>
          </p:cNvSpPr>
          <p:nvPr>
            <p:ph type="body" sz="quarter" idx="13" hasCustomPrompt="1"/>
          </p:nvPr>
        </p:nvSpPr>
        <p:spPr>
          <a:xfrm>
            <a:off x="6316701" y="3628193"/>
            <a:ext cx="3304117" cy="1411816"/>
          </a:xfrm>
          <a:prstGeom prst="rect">
            <a:avLst/>
          </a:prstGeom>
        </p:spPr>
        <p:txBody>
          <a:bodyPr lIns="90704" tIns="45352" rIns="90704" bIns="45352" anchor="ctr" anchorCtr="0"/>
          <a:lstStyle>
            <a:lvl1pPr marL="0" indent="0" algn="ctr">
              <a:buFontTx/>
              <a:buNone/>
              <a:defRPr sz="2400" baseline="0">
                <a:solidFill>
                  <a:schemeClr val="bg1"/>
                </a:solidFill>
              </a:defRPr>
            </a:lvl1pPr>
            <a:lvl2pPr marL="453541" indent="0">
              <a:buFontTx/>
              <a:buNone/>
              <a:defRPr sz="2933" baseline="0">
                <a:solidFill>
                  <a:schemeClr val="tx2"/>
                </a:solidFill>
              </a:defRPr>
            </a:lvl2pPr>
            <a:lvl3pPr marL="907083" indent="0">
              <a:buFontTx/>
              <a:buNone/>
              <a:defRPr sz="2933" baseline="0">
                <a:solidFill>
                  <a:schemeClr val="tx2"/>
                </a:solidFill>
              </a:defRPr>
            </a:lvl3pPr>
            <a:lvl4pPr marL="1360625" indent="0">
              <a:buFontTx/>
              <a:buNone/>
              <a:defRPr sz="2933" baseline="0">
                <a:solidFill>
                  <a:schemeClr val="tx2"/>
                </a:solidFill>
              </a:defRPr>
            </a:lvl4pPr>
            <a:lvl5pPr marL="1814167" indent="0">
              <a:buFontTx/>
              <a:buNone/>
              <a:defRPr sz="2933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 dirty="0" err="1"/>
              <a:t>Date</a:t>
            </a:r>
            <a:r>
              <a:rPr lang="pl-PL" dirty="0"/>
              <a:t> </a:t>
            </a:r>
            <a:r>
              <a:rPr lang="pl-PL" dirty="0" err="1"/>
              <a:t>goes</a:t>
            </a:r>
            <a:r>
              <a:rPr lang="pl-PL" dirty="0"/>
              <a:t> </a:t>
            </a:r>
            <a:r>
              <a:rPr lang="pl-PL" dirty="0" err="1"/>
              <a:t>here</a:t>
            </a:r>
            <a:endParaRPr lang="pl-PL" dirty="0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22A9AAEC-2B60-954B-96DD-3A14026F32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870325" cy="6858000"/>
          </a:xfrm>
          <a:prstGeom prst="rect">
            <a:avLst/>
          </a:prstGeom>
        </p:spPr>
        <p:txBody>
          <a:bodyPr lIns="90704" tIns="45352" rIns="90704" bIns="45352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05941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7">
            <a:extLst>
              <a:ext uri="{FF2B5EF4-FFF2-40B4-BE49-F238E27FC236}">
                <a16:creationId xmlns:a16="http://schemas.microsoft.com/office/drawing/2014/main" id="{DCB63A60-0A2F-DB4D-B049-C7C4FF8ED2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0397" y="546557"/>
            <a:ext cx="10645935" cy="507088"/>
          </a:xfrm>
          <a:prstGeom prst="rect">
            <a:avLst/>
          </a:prstGeom>
          <a:noFill/>
        </p:spPr>
        <p:txBody>
          <a:bodyPr wrap="square" lIns="90704" tIns="45352" rIns="90704" bIns="45352" rtlCol="0" anchor="ctr" anchorCtr="0">
            <a:spAutoFit/>
          </a:bodyPr>
          <a:lstStyle>
            <a:lvl1pPr>
              <a:defRPr lang="uk-UA" sz="30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marL="0" lvl="0"/>
            <a:r>
              <a:rPr lang="en-US" dirty="0"/>
              <a:t>Title goes here</a:t>
            </a:r>
            <a:endParaRPr lang="uk-UA" dirty="0"/>
          </a:p>
        </p:txBody>
      </p:sp>
      <p:cxnSp>
        <p:nvCxnSpPr>
          <p:cNvPr id="13" name="Straight Connector 1">
            <a:extLst>
              <a:ext uri="{FF2B5EF4-FFF2-40B4-BE49-F238E27FC236}">
                <a16:creationId xmlns:a16="http://schemas.microsoft.com/office/drawing/2014/main" id="{CACEC802-F2DC-9F49-B96D-08F142BA932A}"/>
              </a:ext>
            </a:extLst>
          </p:cNvPr>
          <p:cNvCxnSpPr/>
          <p:nvPr userDrawn="1"/>
        </p:nvCxnSpPr>
        <p:spPr>
          <a:xfrm>
            <a:off x="469901" y="457200"/>
            <a:ext cx="0" cy="685800"/>
          </a:xfrm>
          <a:prstGeom prst="line">
            <a:avLst/>
          </a:prstGeom>
          <a:ln w="63500">
            <a:solidFill>
              <a:srgbClr val="81509B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4">
            <a:extLst>
              <a:ext uri="{FF2B5EF4-FFF2-40B4-BE49-F238E27FC236}">
                <a16:creationId xmlns:a16="http://schemas.microsoft.com/office/drawing/2014/main" id="{53F1C73B-9C31-DB47-9899-36D06AE8543C}"/>
              </a:ext>
            </a:extLst>
          </p:cNvPr>
          <p:cNvCxnSpPr/>
          <p:nvPr userDrawn="1"/>
        </p:nvCxnSpPr>
        <p:spPr>
          <a:xfrm>
            <a:off x="469901" y="6124657"/>
            <a:ext cx="0" cy="495300"/>
          </a:xfrm>
          <a:prstGeom prst="line">
            <a:avLst/>
          </a:prstGeom>
          <a:ln w="63500">
            <a:solidFill>
              <a:srgbClr val="81509B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45F9D735-6908-534F-80BC-360625B39C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3053" y="6124657"/>
            <a:ext cx="1604152" cy="483664"/>
          </a:xfrm>
          <a:prstGeom prst="rect">
            <a:avLst/>
          </a:prstGeom>
        </p:spPr>
      </p:pic>
      <p:sp>
        <p:nvSpPr>
          <p:cNvPr id="21" name="Prostokąt 6">
            <a:extLst>
              <a:ext uri="{FF2B5EF4-FFF2-40B4-BE49-F238E27FC236}">
                <a16:creationId xmlns:a16="http://schemas.microsoft.com/office/drawing/2014/main" id="{53E3127C-A33F-8C40-A146-CFE425A7D5CC}"/>
              </a:ext>
            </a:extLst>
          </p:cNvPr>
          <p:cNvSpPr/>
          <p:nvPr userDrawn="1"/>
        </p:nvSpPr>
        <p:spPr>
          <a:xfrm>
            <a:off x="11718789" y="0"/>
            <a:ext cx="473211" cy="6858000"/>
          </a:xfrm>
          <a:prstGeom prst="rect">
            <a:avLst/>
          </a:prstGeom>
          <a:solidFill>
            <a:srgbClr val="8C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69" tIns="30235" rIns="60469" bIns="30235" rtlCol="0" anchor="ctr"/>
          <a:lstStyle/>
          <a:p>
            <a:pPr algn="ctr"/>
            <a:endParaRPr lang="pl-PL" sz="1200"/>
          </a:p>
        </p:txBody>
      </p:sp>
      <p:pic>
        <p:nvPicPr>
          <p:cNvPr id="22" name="Obraz 9">
            <a:extLst>
              <a:ext uri="{FF2B5EF4-FFF2-40B4-BE49-F238E27FC236}">
                <a16:creationId xmlns:a16="http://schemas.microsoft.com/office/drawing/2014/main" id="{EB4B66BA-85FB-2740-B8B5-E4B5CD2A30C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730" y="200665"/>
            <a:ext cx="342333" cy="37714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61A9943-D89F-864D-B1A2-49D9072963BA}"/>
              </a:ext>
            </a:extLst>
          </p:cNvPr>
          <p:cNvSpPr/>
          <p:nvPr userDrawn="1"/>
        </p:nvSpPr>
        <p:spPr>
          <a:xfrm>
            <a:off x="11770366" y="6354321"/>
            <a:ext cx="404248" cy="348383"/>
          </a:xfrm>
          <a:prstGeom prst="rect">
            <a:avLst/>
          </a:prstGeom>
        </p:spPr>
        <p:txBody>
          <a:bodyPr wrap="none" lIns="60469" tIns="30235" rIns="60469" bIns="30235">
            <a:spAutoFit/>
          </a:bodyPr>
          <a:lstStyle/>
          <a:p>
            <a:fld id="{E5B4EB64-54DE-40F8-9354-51A55C032A93}" type="slidenum">
              <a:rPr lang="pl-PL" sz="1867" b="1" smtClean="0">
                <a:solidFill>
                  <a:schemeClr val="bg1"/>
                </a:solidFill>
              </a:rPr>
              <a:pPr/>
              <a:t>‹#›</a:t>
            </a:fld>
            <a:endParaRPr lang="pl-PL" sz="1200"/>
          </a:p>
        </p:txBody>
      </p:sp>
    </p:spTree>
    <p:extLst>
      <p:ext uri="{BB962C8B-B14F-4D97-AF65-F5344CB8AC3E}">
        <p14:creationId xmlns:p14="http://schemas.microsoft.com/office/powerpoint/2010/main" val="20543448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rostokąt 10">
            <a:extLst>
              <a:ext uri="{FF2B5EF4-FFF2-40B4-BE49-F238E27FC236}">
                <a16:creationId xmlns:a16="http://schemas.microsoft.com/office/drawing/2014/main" id="{8B9F059C-04F3-8746-914A-2F23F849AB26}"/>
              </a:ext>
            </a:extLst>
          </p:cNvPr>
          <p:cNvSpPr/>
          <p:nvPr/>
        </p:nvSpPr>
        <p:spPr>
          <a:xfrm>
            <a:off x="1" y="0"/>
            <a:ext cx="7088373" cy="6858000"/>
          </a:xfrm>
          <a:prstGeom prst="rect">
            <a:avLst/>
          </a:prstGeom>
          <a:solidFill>
            <a:srgbClr val="8C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69" tIns="30235" rIns="60469" bIns="30235" rtlCol="0" anchor="ctr"/>
          <a:lstStyle/>
          <a:p>
            <a:pPr algn="ctr"/>
            <a:endParaRPr lang="pl-PL" sz="1200"/>
          </a:p>
        </p:txBody>
      </p:sp>
      <p:sp>
        <p:nvSpPr>
          <p:cNvPr id="34" name="Picture Placeholder 38">
            <a:extLst>
              <a:ext uri="{FF2B5EF4-FFF2-40B4-BE49-F238E27FC236}">
                <a16:creationId xmlns:a16="http://schemas.microsoft.com/office/drawing/2014/main" id="{C3DEE2CE-5ADA-914A-A6D4-402AC05FF6A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88372" y="0"/>
            <a:ext cx="5103629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pl-PL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D5E7584-F5F1-A84A-8BA2-03533636A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972" y="5130009"/>
            <a:ext cx="3816431" cy="615554"/>
          </a:xfrm>
          <a:prstGeom prst="rect">
            <a:avLst/>
          </a:prstGeom>
        </p:spPr>
      </p:pic>
      <p:sp>
        <p:nvSpPr>
          <p:cNvPr id="28" name="pole tekstowe 1">
            <a:extLst>
              <a:ext uri="{FF2B5EF4-FFF2-40B4-BE49-F238E27FC236}">
                <a16:creationId xmlns:a16="http://schemas.microsoft.com/office/drawing/2014/main" id="{1EBCD86C-CC45-DE44-BB25-964DCBBDDEA4}"/>
              </a:ext>
            </a:extLst>
          </p:cNvPr>
          <p:cNvSpPr txBox="1"/>
          <p:nvPr/>
        </p:nvSpPr>
        <p:spPr>
          <a:xfrm>
            <a:off x="2125234" y="1944817"/>
            <a:ext cx="3303045" cy="73816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+mj-lt"/>
              </a:rPr>
              <a:t>Thank you</a:t>
            </a:r>
            <a:endParaRPr lang="pl-PL" sz="4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pole tekstowe 1">
            <a:extLst>
              <a:ext uri="{FF2B5EF4-FFF2-40B4-BE49-F238E27FC236}">
                <a16:creationId xmlns:a16="http://schemas.microsoft.com/office/drawing/2014/main" id="{C8ECBCAB-DBDC-2F41-A995-8A39A948BEC0}"/>
              </a:ext>
            </a:extLst>
          </p:cNvPr>
          <p:cNvSpPr txBox="1"/>
          <p:nvPr/>
        </p:nvSpPr>
        <p:spPr>
          <a:xfrm>
            <a:off x="2141543" y="2565005"/>
            <a:ext cx="3779161" cy="604927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pl-PL" sz="3534">
                <a:solidFill>
                  <a:schemeClr val="bg1"/>
                </a:solidFill>
              </a:rPr>
              <a:t>for </a:t>
            </a:r>
            <a:r>
              <a:rPr lang="pl-PL" sz="3534" err="1">
                <a:solidFill>
                  <a:schemeClr val="bg1"/>
                </a:solidFill>
              </a:rPr>
              <a:t>your</a:t>
            </a:r>
            <a:r>
              <a:rPr lang="pl-PL" sz="3534">
                <a:solidFill>
                  <a:schemeClr val="bg1"/>
                </a:solidFill>
              </a:rPr>
              <a:t> </a:t>
            </a:r>
            <a:r>
              <a:rPr lang="pl-PL" sz="3534" err="1">
                <a:solidFill>
                  <a:schemeClr val="bg1"/>
                </a:solidFill>
              </a:rPr>
              <a:t>time</a:t>
            </a:r>
            <a:endParaRPr lang="pl-PL" sz="3534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87458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DE1AD-CBAA-4848-8B6D-F630CB5C5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3C08F-67AF-964D-AAF9-97DF2FA0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B1789-0EB2-9D4F-883E-9D2E70E6F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52A64-4B0B-984B-B33B-94AD74A3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4E82B-61DE-AB40-A6AE-48171FB2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7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6729-6AD2-2D43-BF32-7E8CE687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65BF7-5C67-2F40-9A4A-82348A2FC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DCD2F-98E6-7C43-8636-C16BAC282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9252E-FEB9-BC4F-8922-019C05DC7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F5BB1-3726-6641-9F3F-FD61952E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9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1C75-D54A-F34F-90AA-C8F7E223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A77E4-0C1E-284E-8350-6B5721F5D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A4C5F-ED64-C14B-8E79-E98E9AB2C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D405B-3ED1-644B-881A-A904ED58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7CB19-2CC8-3E43-8735-849064AB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4952C-A5E9-8A46-9602-9EAEE2E6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9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97CC-597B-7A45-8479-B6A8D9EDF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FE9AD-4AF3-CA49-8CEE-E5ECFAA97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0ACDE-ACC3-484B-8188-3344B3AA2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88EBF-F9C4-5345-891A-B8D0E9BA0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8E19B-E311-AD43-96E0-F990D73E9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7C03E-B4DC-B84B-8F32-81AD6FEFA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8CCF3-6249-6B4C-9F2C-B8220B10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27DBEF-6C3E-4F49-9AA9-25F4D0ED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6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80A4-22BE-CE4B-951C-84E43A2E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EFA9F-094E-844B-B146-8018F693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FFBAB-9B6B-0949-9413-A1D5C8A4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01D0C-DEDF-3241-8D56-0ED8CDAD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5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7D4AEA-FB49-7B43-A8D7-6DCF73EF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AC87A-8233-904A-A4C3-21F62EFC5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4D83F-9E9B-E043-9925-EBB71DF7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6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7D2E-15DA-B947-92C8-70EEEE0F9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C49B2-A0AE-7645-9237-C8AF57CFA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40312-3DC8-8D47-954C-B69B786A1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1554B-7E8D-A54F-88D7-3B30BEB0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6C95B-2886-EB4E-97CA-32B86F5C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A6FED-D869-C24C-8B4D-4456F05AA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3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0C29-15B3-424F-A769-6E769220E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3F0A53-30F9-4F42-B64F-B1966DFA3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6C46-EF1B-1044-B8AE-83D3BD059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06D8C-0F07-DF4C-9B42-7064FE34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D546B-1409-A546-9DFF-21B5927D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77FE8-33EA-534A-877C-6CE61FA8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0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4BE92-389B-0341-B6CB-DFC753196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CFD36-B6E1-3D46-871A-AE04116A7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4BFA8-1493-1B43-A896-2DD3D63C9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69190-6A13-034E-92A6-8400565D510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602DB-A231-A441-8A07-2D9F5DA83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D0E97-533E-584C-B315-8B57D7564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6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7072/swagger" TargetMode="External"/><Relationship Id="rId7" Type="http://schemas.openxmlformats.org/officeDocument/2006/relationships/hyperlink" Target="https://github.com/TeamAlpha01/Project/tree/master/Document" TargetMode="External"/><Relationship Id="rId2" Type="http://schemas.openxmlformats.org/officeDocument/2006/relationships/hyperlink" Target="https://github.com/TeamAlpha01/Project/tree/master/Requirements/Prototype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TeamAlpha01/Project/blob/master/Testing/Revised%20Plan.xlsx" TargetMode="External"/><Relationship Id="rId5" Type="http://schemas.openxmlformats.org/officeDocument/2006/relationships/hyperlink" Target="https://github.com/TeamAlpha01/Project/tree/master/Design/Low%20Level" TargetMode="External"/><Relationship Id="rId4" Type="http://schemas.openxmlformats.org/officeDocument/2006/relationships/hyperlink" Target="https://github.com/TeamAlpha01/Project/tree/master/Design/Data%20Mode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72.24.217.145/" TargetMode="External"/><Relationship Id="rId2" Type="http://schemas.openxmlformats.org/officeDocument/2006/relationships/hyperlink" Target="http://172.24.217.145/IMS-Angular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9477" y="2170041"/>
            <a:ext cx="7876673" cy="1712033"/>
          </a:xfrm>
        </p:spPr>
        <p:txBody>
          <a:bodyPr/>
          <a:lstStyle/>
          <a:p>
            <a:r>
              <a:rPr lang="en-US" sz="5850" dirty="0">
                <a:latin typeface="Calibri"/>
                <a:cs typeface="Calibri"/>
              </a:rPr>
              <a:t>INTERVIEW MANAGEMENT SYSTEM</a:t>
            </a:r>
            <a:endParaRPr lang="en-US" dirty="0"/>
          </a:p>
        </p:txBody>
      </p:sp>
      <p:pic>
        <p:nvPicPr>
          <p:cNvPr id="4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F19694B-F589-C10C-3CD1-B50FA62F3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50" y="2473975"/>
            <a:ext cx="3422209" cy="110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67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2D00-0A9A-4E10-A8F8-89838762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LEASONS LEARNED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DC1A2-F760-4CDD-BA56-B4F1F0A8B1B4}"/>
              </a:ext>
            </a:extLst>
          </p:cNvPr>
          <p:cNvSpPr txBox="1"/>
          <p:nvPr/>
        </p:nvSpPr>
        <p:spPr>
          <a:xfrm>
            <a:off x="796119" y="1241569"/>
            <a:ext cx="9705074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404040"/>
                </a:solidFill>
                <a:effectLst/>
              </a:rPr>
              <a:t>Understand the system end to end.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404040"/>
                </a:solidFill>
                <a:effectLst/>
              </a:rPr>
              <a:t>Collect the requirements properly.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404040"/>
                </a:solidFill>
                <a:effectLst/>
              </a:rPr>
              <a:t>Think as an end user while designing a system.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404040"/>
                </a:solidFill>
                <a:effectLst/>
              </a:rPr>
              <a:t>Don't forget to address Non – Functional Requirements.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404040"/>
                </a:solidFill>
                <a:effectLst/>
              </a:rPr>
              <a:t>Learned to work as a team with responsibilities.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404040"/>
                </a:solidFill>
                <a:effectLst/>
              </a:rPr>
              <a:t>Always keep a backup of our work.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404040"/>
                </a:solidFill>
                <a:effectLst/>
              </a:rPr>
              <a:t>To respect others time in our team.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404040"/>
                </a:solidFill>
                <a:effectLst/>
              </a:rPr>
              <a:t>To avoid conflicts and to resolve conflicts. 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algn="l" rtl="0" fontAlgn="base"/>
            <a:endParaRPr lang="en-US" sz="20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7407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0EF6D4-75E9-425C-B270-8007B3E5A65B}"/>
              </a:ext>
            </a:extLst>
          </p:cNvPr>
          <p:cNvSpPr txBox="1"/>
          <p:nvPr/>
        </p:nvSpPr>
        <p:spPr>
          <a:xfrm>
            <a:off x="771516" y="521269"/>
            <a:ext cx="855208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404040"/>
                </a:solidFill>
                <a:effectLst/>
              </a:rPr>
              <a:t>To value the customer inputs and make use of it.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404040"/>
                </a:solidFill>
                <a:effectLst/>
              </a:rPr>
              <a:t>To identify the bugs earlier.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​</a:t>
            </a:r>
            <a:endParaRPr lang="en-US" sz="2000" b="0" i="0" u="none" strike="noStrike" dirty="0">
              <a:solidFill>
                <a:srgbClr val="404040"/>
              </a:solidFill>
              <a:effectLst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404040"/>
                </a:solidFill>
                <a:effectLst/>
              </a:rPr>
              <a:t>Never assume.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404040"/>
                </a:solidFill>
                <a:effectLst/>
              </a:rPr>
              <a:t>Learned how to use testing tools.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404040"/>
                </a:solidFill>
                <a:effectLst/>
              </a:rPr>
              <a:t>Learned to track time with honest timesheet.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404040"/>
                </a:solidFill>
                <a:effectLst/>
              </a:rPr>
              <a:t>Don't hesitate to ask questions.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404040"/>
                </a:solidFill>
                <a:effectLst/>
              </a:rPr>
              <a:t>Team meetings are always important to track the works.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404040"/>
                </a:solidFill>
                <a:effectLst/>
              </a:rPr>
              <a:t>Brainstorming is very important to share ideas.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404040"/>
                </a:solidFill>
                <a:effectLst/>
              </a:rPr>
              <a:t>Always update MOM to track the meeting updates.</a:t>
            </a: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4A23CEC-F43A-4504-9A9F-BED4739A1196}"/>
              </a:ext>
            </a:extLst>
          </p:cNvPr>
          <p:cNvSpPr txBox="1">
            <a:spLocks/>
          </p:cNvSpPr>
          <p:nvPr/>
        </p:nvSpPr>
        <p:spPr>
          <a:xfrm>
            <a:off x="3653470" y="6153580"/>
            <a:ext cx="6288545" cy="368589"/>
          </a:xfrm>
          <a:prstGeom prst="rect">
            <a:avLst/>
          </a:prstGeom>
          <a:noFill/>
        </p:spPr>
        <p:txBody>
          <a:bodyPr vert="horz" wrap="square" lIns="90704" tIns="45352" rIns="90704" bIns="45352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uk-UA" sz="3000" b="1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sz="2000" dirty="0">
                <a:solidFill>
                  <a:srgbClr val="7030A0"/>
                </a:solidFill>
              </a:rPr>
              <a:t>“Time sheet is the mirror for your career growth.”</a:t>
            </a:r>
          </a:p>
        </p:txBody>
      </p:sp>
    </p:spTree>
    <p:extLst>
      <p:ext uri="{BB962C8B-B14F-4D97-AF65-F5344CB8AC3E}">
        <p14:creationId xmlns:p14="http://schemas.microsoft.com/office/powerpoint/2010/main" val="1515891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DE82E-AA99-4120-9C49-318440788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221" y="2689954"/>
            <a:ext cx="6304549" cy="90418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6945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197" y="609626"/>
            <a:ext cx="10645935" cy="497791"/>
          </a:xfrm>
        </p:spPr>
        <p:txBody>
          <a:bodyPr/>
          <a:lstStyle/>
          <a:p>
            <a:r>
              <a:rPr lang="en-US" sz="2900" dirty="0">
                <a:latin typeface="Calibri"/>
                <a:cs typeface="Calibri"/>
              </a:rPr>
              <a:t>TEAM MEMBERS</a:t>
            </a:r>
            <a:endParaRPr lang="en-US" sz="2900">
              <a:latin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BCB374-BF92-853B-3816-A0DD825C16B1}"/>
              </a:ext>
            </a:extLst>
          </p:cNvPr>
          <p:cNvSpPr txBox="1"/>
          <p:nvPr/>
        </p:nvSpPr>
        <p:spPr>
          <a:xfrm>
            <a:off x="742705" y="1613217"/>
            <a:ext cx="10289235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2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404040"/>
                </a:solidFill>
                <a:effectLst/>
                <a:latin typeface="Calibri"/>
                <a:cs typeface="Times New Roman"/>
              </a:rPr>
              <a:t>Aravindhan Ra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/>
                <a:cs typeface="Times New Roman"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404040"/>
                </a:solidFill>
                <a:effectLst/>
                <a:latin typeface="Calibri"/>
                <a:cs typeface="Times New Roman"/>
              </a:rPr>
              <a:t>Darshana 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/>
                <a:cs typeface="Times New Roman"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404040"/>
                </a:solidFill>
                <a:effectLst/>
                <a:latin typeface="Calibri"/>
                <a:cs typeface="Times New Roman"/>
              </a:rPr>
              <a:t>Deepika 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/>
                <a:cs typeface="Times New Roman"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404040"/>
                </a:solidFill>
                <a:effectLst/>
                <a:latin typeface="Calibri"/>
                <a:cs typeface="Times New Roman"/>
              </a:rPr>
              <a:t>Gokul 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/>
                <a:cs typeface="Times New Roman"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404040"/>
                </a:solidFill>
                <a:effectLst/>
                <a:latin typeface="Calibri"/>
                <a:cs typeface="Times New Roman"/>
              </a:rPr>
              <a:t>Kumaresh K 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/>
                <a:cs typeface="Times New Roman"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404040"/>
                </a:solidFill>
                <a:effectLst/>
                <a:latin typeface="Calibri"/>
                <a:cs typeface="Times New Roman"/>
              </a:rPr>
              <a:t>Prithviraj SP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/>
                <a:cs typeface="Times New Roman"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 err="1">
                <a:solidFill>
                  <a:srgbClr val="404040"/>
                </a:solidFill>
                <a:effectLst/>
                <a:latin typeface="Calibri"/>
                <a:cs typeface="Times New Roman"/>
              </a:rPr>
              <a:t>Remuki</a:t>
            </a:r>
            <a:r>
              <a:rPr lang="en-US" sz="2400" b="0" i="0" u="none" strike="noStrike" dirty="0">
                <a:solidFill>
                  <a:srgbClr val="404040"/>
                </a:solidFill>
                <a:effectLst/>
                <a:latin typeface="Calibri"/>
                <a:cs typeface="Times New Roman"/>
              </a:rPr>
              <a:t> 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/>
                <a:cs typeface="Times New Roman"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404040"/>
                </a:solidFill>
                <a:effectLst/>
                <a:latin typeface="Calibri"/>
                <a:cs typeface="Times New Roman"/>
              </a:rPr>
              <a:t>Sheik </a:t>
            </a:r>
            <a:r>
              <a:rPr lang="en-US" sz="2400" b="0" i="0" u="none" strike="noStrike" dirty="0" err="1">
                <a:solidFill>
                  <a:srgbClr val="404040"/>
                </a:solidFill>
                <a:effectLst/>
                <a:latin typeface="Calibri"/>
                <a:cs typeface="Times New Roman"/>
              </a:rPr>
              <a:t>Fareeth</a:t>
            </a:r>
            <a:r>
              <a:rPr lang="en-US" sz="2400" b="0" i="0" u="none" strike="noStrike" dirty="0">
                <a:solidFill>
                  <a:srgbClr val="404040"/>
                </a:solidFill>
                <a:effectLst/>
                <a:latin typeface="Calibri"/>
                <a:cs typeface="Times New Roman"/>
              </a:rPr>
              <a:t> 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/>
                <a:cs typeface="Times New Roman"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404040"/>
                </a:solidFill>
                <a:effectLst/>
                <a:latin typeface="Calibri"/>
                <a:cs typeface="Times New Roman"/>
              </a:rPr>
              <a:t>Vinoth J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alibri"/>
                <a:cs typeface="Times New Roman"/>
              </a:rPr>
              <a:t>​</a:t>
            </a:r>
            <a:endParaRPr lang="en-US" sz="2400" b="0" i="0">
              <a:solidFill>
                <a:srgbClr val="000000"/>
              </a:solidFill>
              <a:effectLst/>
              <a:latin typeface="Calibri"/>
              <a:cs typeface="Times New Roman"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alibri"/>
              <a:cs typeface="Times New Roman"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0000"/>
              </a:solidFill>
              <a:effectLst/>
              <a:latin typeface="Calibri"/>
              <a:cs typeface="Times New Roman"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alibri"/>
              <a:cs typeface="Times New Roman"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0000"/>
              </a:solidFill>
              <a:effectLst/>
              <a:latin typeface="Calibri"/>
              <a:cs typeface="Times New Roman"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alibri"/>
              <a:cs typeface="Times New Roman"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0000"/>
              </a:solidFill>
              <a:effectLst/>
              <a:latin typeface="Calibri"/>
              <a:cs typeface="Times New Roman"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alibri"/>
              <a:cs typeface="Times New Roman"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0000"/>
              </a:solidFill>
              <a:effectLst/>
              <a:latin typeface="Calibri"/>
              <a:cs typeface="Times New Roman"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alibri"/>
              <a:cs typeface="Times New Roman"/>
            </a:endParaRPr>
          </a:p>
          <a:p>
            <a:pPr rtl="0" fontAlgn="base"/>
            <a:endParaRPr lang="en-US" sz="2400" dirty="0">
              <a:solidFill>
                <a:srgbClr val="000000"/>
              </a:solidFill>
              <a:latin typeface="Calibri"/>
              <a:cs typeface="Times New Roman"/>
            </a:endParaRPr>
          </a:p>
          <a:p>
            <a:pPr rtl="0" fontAlgn="base"/>
            <a:endParaRPr lang="en-US" sz="2400" b="0" i="0" dirty="0">
              <a:solidFill>
                <a:srgbClr val="000000"/>
              </a:solidFill>
              <a:effectLst/>
              <a:latin typeface="Calibri"/>
              <a:cs typeface="Times New Roman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rgbClr val="404040"/>
                </a:solidFill>
                <a:effectLst/>
                <a:latin typeface="Calibri"/>
                <a:cs typeface="Times New Roman"/>
              </a:rPr>
              <a:t>Project Duration in Days :</a:t>
            </a:r>
            <a:r>
              <a:rPr lang="en-IN" sz="2400" dirty="0">
                <a:solidFill>
                  <a:srgbClr val="404040"/>
                </a:solidFill>
                <a:latin typeface="Calibri"/>
                <a:cs typeface="Times New Roman"/>
              </a:rPr>
              <a:t> 45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Times New Roman"/>
              </a:rPr>
              <a:t> </a:t>
            </a:r>
            <a:r>
              <a:rPr lang="en-US" sz="2400" b="0" i="0" u="none" strike="noStrike" dirty="0">
                <a:solidFill>
                  <a:srgbClr val="404040"/>
                </a:solidFill>
                <a:effectLst/>
                <a:latin typeface="Calibri"/>
                <a:cs typeface="Times New Roman"/>
              </a:rPr>
              <a:t>days</a:t>
            </a:r>
            <a:endParaRPr lang="en-IN" sz="2400" b="0" i="0">
              <a:solidFill>
                <a:srgbClr val="000000"/>
              </a:solidFill>
              <a:effectLst/>
              <a:latin typeface="Calibri"/>
              <a:cs typeface="Times New Roman"/>
            </a:endParaRPr>
          </a:p>
          <a:p>
            <a:endParaRPr lang="en-GB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688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39BEF-118C-4251-B05E-66EB0982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u="none" strike="noStrike" dirty="0">
                <a:effectLst/>
                <a:latin typeface="Calibri"/>
                <a:cs typeface="Calibri"/>
              </a:rPr>
              <a:t>ABOUT THIS APPLICATION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435072-71BD-48AA-847F-0D68843D9C00}"/>
              </a:ext>
            </a:extLst>
          </p:cNvPr>
          <p:cNvSpPr txBox="1"/>
          <p:nvPr/>
        </p:nvSpPr>
        <p:spPr>
          <a:xfrm>
            <a:off x="652730" y="2141140"/>
            <a:ext cx="10645935" cy="280076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Calibri"/>
                <a:cs typeface="Times New Roman"/>
              </a:rPr>
              <a:t>​</a:t>
            </a:r>
            <a:r>
              <a:rPr lang="en-IN" sz="2200" b="0" i="0" u="none" strike="noStrike" dirty="0">
                <a:solidFill>
                  <a:srgbClr val="404040"/>
                </a:solidFill>
                <a:effectLst/>
                <a:latin typeface="Calibri"/>
                <a:cs typeface="Times New Roman"/>
              </a:rPr>
              <a:t>The main purpose</a:t>
            </a:r>
            <a:r>
              <a:rPr lang="en-IN" sz="2200" dirty="0">
                <a:solidFill>
                  <a:srgbClr val="404040"/>
                </a:solidFill>
                <a:latin typeface="Calibri"/>
                <a:cs typeface="Times New Roman"/>
              </a:rPr>
              <a:t> is </a:t>
            </a:r>
            <a:r>
              <a:rPr lang="en-US" sz="2200" b="0" i="0" u="none" strike="noStrike" dirty="0">
                <a:solidFill>
                  <a:srgbClr val="404040"/>
                </a:solidFill>
                <a:effectLst/>
                <a:latin typeface="Calibri"/>
                <a:cs typeface="Times New Roman"/>
              </a:rPr>
              <a:t>to collect the availabilities of the interviewers</a:t>
            </a:r>
            <a:r>
              <a:rPr lang="en-US" sz="2200" dirty="0">
                <a:solidFill>
                  <a:srgbClr val="404040"/>
                </a:solidFill>
                <a:latin typeface="Calibri"/>
                <a:cs typeface="Times New Roman"/>
              </a:rPr>
              <a:t> and to create drives instantly</a:t>
            </a:r>
            <a:r>
              <a:rPr lang="en-US" sz="2200" b="0" i="0" u="none" strike="noStrike" dirty="0">
                <a:solidFill>
                  <a:srgbClr val="404040"/>
                </a:solidFill>
                <a:effectLst/>
                <a:latin typeface="Calibri"/>
                <a:cs typeface="Times New Roman"/>
              </a:rPr>
              <a:t>.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/>
                <a:cs typeface="Times New Roman"/>
              </a:rPr>
              <a:t>​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u="none" strike="noStrike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/>
                <a:cs typeface="Calibri"/>
              </a:rPr>
              <a:t>To conduct large </a:t>
            </a:r>
            <a:r>
              <a:rPr lang="en-US" sz="2200" dirty="0" err="1">
                <a:solidFill>
                  <a:srgbClr val="000000"/>
                </a:solidFill>
                <a:latin typeface="Calibri"/>
                <a:cs typeface="Calibri"/>
              </a:rPr>
              <a:t>No.of</a:t>
            </a:r>
            <a:r>
              <a:rPr lang="en-US" sz="2200" dirty="0">
                <a:solidFill>
                  <a:srgbClr val="000000"/>
                </a:solidFill>
                <a:latin typeface="Calibri"/>
                <a:cs typeface="Calibri"/>
              </a:rPr>
              <a:t> drives instantly and in organized manner.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/>
                <a:cs typeface="Calibri"/>
              </a:rPr>
              <a:t>Also we have provision to create a pool of interviewers to send drive invites.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00"/>
              </a:solidFill>
              <a:latin typeface="Calibri"/>
              <a:cs typeface="Times New Roman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0"/>
                </a:solidFill>
                <a:latin typeface="Calibri"/>
                <a:cs typeface="Times New Roman"/>
              </a:rPr>
              <a:t>Utilization of the interviewers can be measured</a:t>
            </a:r>
            <a:r>
              <a:rPr lang="en-US" sz="2200" b="0" i="0" u="none" strike="noStrike" dirty="0">
                <a:solidFill>
                  <a:srgbClr val="404040"/>
                </a:solidFill>
                <a:effectLst/>
                <a:latin typeface="Calibri"/>
                <a:cs typeface="Times New Roman"/>
              </a:rPr>
              <a:t>.</a:t>
            </a:r>
            <a:endParaRPr lang="en-IN" sz="2200" b="0" i="0">
              <a:solidFill>
                <a:srgbClr val="404040"/>
              </a:solidFill>
              <a:effectLst/>
              <a:latin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089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8B4F-96E5-4420-BA39-5CAD3C7F4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u="none" strike="noStrike" dirty="0">
                <a:effectLst/>
                <a:latin typeface="+mn-lt"/>
              </a:rPr>
              <a:t>EXISTING CHALLENGES</a:t>
            </a:r>
            <a:r>
              <a:rPr lang="en-IN" i="0" dirty="0">
                <a:effectLst/>
                <a:latin typeface="+mn-lt"/>
              </a:rPr>
              <a:t>​</a:t>
            </a: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804FDC-70E8-4ABD-90E0-05DD2950533A}"/>
              </a:ext>
            </a:extLst>
          </p:cNvPr>
          <p:cNvSpPr txBox="1"/>
          <p:nvPr/>
        </p:nvSpPr>
        <p:spPr>
          <a:xfrm>
            <a:off x="705173" y="1859339"/>
            <a:ext cx="9653857" cy="31393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IN" sz="2200" b="0" i="0" u="none" strike="noStrike" dirty="0">
                <a:solidFill>
                  <a:srgbClr val="242424"/>
                </a:solidFill>
                <a:effectLst/>
                <a:latin typeface="Calibri"/>
                <a:cs typeface="Calibri"/>
              </a:rPr>
              <a:t>It is very tough to organize a drive and the time wasted for this process is too high.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​</a:t>
            </a:r>
            <a:endParaRPr lang="en-US" sz="2200" b="0" i="0">
              <a:solidFill>
                <a:srgbClr val="000000"/>
              </a:solidFill>
              <a:effectLst/>
              <a:latin typeface="Calibri"/>
              <a:cs typeface="Calibri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2200" b="0" i="0" dirty="0">
              <a:solidFill>
                <a:srgbClr val="000000"/>
              </a:solidFill>
              <a:effectLst/>
              <a:latin typeface="Calibri"/>
              <a:cs typeface="Calibri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242424"/>
                </a:solidFill>
                <a:effectLst/>
                <a:latin typeface="Calibri"/>
                <a:cs typeface="Calibri"/>
              </a:rPr>
              <a:t>It is hard to </a:t>
            </a:r>
            <a:r>
              <a:rPr lang="en-IN" sz="2200" b="0" i="0" u="none" strike="noStrike" dirty="0">
                <a:solidFill>
                  <a:srgbClr val="242424"/>
                </a:solidFill>
                <a:effectLst/>
                <a:latin typeface="Calibri"/>
                <a:cs typeface="Calibri"/>
              </a:rPr>
              <a:t>find the availability of an interviewer</a:t>
            </a:r>
            <a:r>
              <a:rPr lang="en-US" sz="2200" b="0" i="0" u="none" strike="noStrike" dirty="0">
                <a:solidFill>
                  <a:srgbClr val="242424"/>
                </a:solidFill>
                <a:effectLst/>
                <a:latin typeface="Calibri"/>
                <a:cs typeface="Calibri"/>
              </a:rPr>
              <a:t>.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​</a:t>
            </a:r>
            <a:endParaRPr lang="en-US" sz="2200" b="0" i="0">
              <a:solidFill>
                <a:srgbClr val="000000"/>
              </a:solidFill>
              <a:effectLst/>
              <a:latin typeface="Calibri"/>
              <a:cs typeface="Calibri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2200" b="0" i="0" dirty="0">
              <a:solidFill>
                <a:srgbClr val="000000"/>
              </a:solidFill>
              <a:effectLst/>
              <a:latin typeface="Calibri"/>
              <a:cs typeface="Calibri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242424"/>
                </a:solidFill>
                <a:effectLst/>
                <a:latin typeface="Calibri"/>
                <a:cs typeface="Calibri"/>
              </a:rPr>
              <a:t>It is hard to measure the performance of each interviewer and increase their responsibilities and ownership towards the organization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​</a:t>
            </a:r>
            <a:endParaRPr lang="en-US" sz="2200" b="0" i="0">
              <a:solidFill>
                <a:srgbClr val="000000"/>
              </a:solidFill>
              <a:effectLst/>
              <a:latin typeface="Calibri"/>
              <a:cs typeface="Calibri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2200" b="0" i="0" dirty="0">
              <a:solidFill>
                <a:srgbClr val="000000"/>
              </a:solidFill>
              <a:effectLst/>
              <a:latin typeface="Calibri"/>
              <a:cs typeface="Calibri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IN" sz="2200" b="0" i="0" dirty="0">
              <a:solidFill>
                <a:srgbClr val="000000"/>
              </a:solidFill>
              <a:effectLst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656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5CAF7-3EA0-4F61-AECE-E9F0C5757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AND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37F4CB-8B59-45A7-B989-06E1014CF673}"/>
              </a:ext>
            </a:extLst>
          </p:cNvPr>
          <p:cNvSpPr txBox="1"/>
          <p:nvPr/>
        </p:nvSpPr>
        <p:spPr>
          <a:xfrm>
            <a:off x="764654" y="2142826"/>
            <a:ext cx="9761941" cy="280076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242424"/>
                </a:solidFill>
                <a:effectLst/>
                <a:latin typeface="Calibri"/>
                <a:cs typeface="Calibri"/>
              </a:rPr>
              <a:t>It is easy to collect the availability of the interviewers for the drive within a particular interval of time.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​</a:t>
            </a:r>
            <a:endParaRPr lang="en-US" sz="2200" b="0" i="0">
              <a:solidFill>
                <a:srgbClr val="000000"/>
              </a:solidFill>
              <a:effectLst/>
              <a:latin typeface="Calibri"/>
              <a:cs typeface="Calibri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2200" b="0" i="0" dirty="0">
              <a:solidFill>
                <a:srgbClr val="000000"/>
              </a:solidFill>
              <a:effectLst/>
              <a:latin typeface="Calibri"/>
              <a:cs typeface="Calibri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242424"/>
                </a:solidFill>
                <a:effectLst/>
                <a:latin typeface="Calibri"/>
                <a:cs typeface="Calibri"/>
              </a:rPr>
              <a:t>It is easy for an interviewer to track their performance.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​</a:t>
            </a:r>
            <a:endParaRPr lang="en-US" sz="2200" b="0" i="0">
              <a:solidFill>
                <a:srgbClr val="000000"/>
              </a:solidFill>
              <a:effectLst/>
              <a:latin typeface="Calibri"/>
              <a:cs typeface="Calibri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2200" b="0" i="0" dirty="0">
              <a:solidFill>
                <a:srgbClr val="000000"/>
              </a:solidFill>
              <a:effectLst/>
              <a:latin typeface="Calibri"/>
              <a:cs typeface="Calibri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242424"/>
                </a:solidFill>
                <a:effectLst/>
                <a:latin typeface="Calibri"/>
                <a:cs typeface="Calibri"/>
              </a:rPr>
              <a:t>It is helpful for a Management person to track his/her performance and it will give and overall picture of their department's performance as well.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​</a:t>
            </a:r>
            <a:endParaRPr lang="en-US" sz="2200" b="0" i="0">
              <a:solidFill>
                <a:srgbClr val="000000"/>
              </a:solidFill>
              <a:effectLst/>
              <a:latin typeface="Calibri"/>
              <a:cs typeface="Calibri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IN" sz="2200" b="0" i="0" dirty="0">
              <a:solidFill>
                <a:srgbClr val="000000"/>
              </a:solidFill>
              <a:effectLst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17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37C8-7CEE-42FC-9D64-8A64BEB51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JOURNEY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DF1F13-6070-41F7-BB25-FDEFCD453C4D}"/>
              </a:ext>
            </a:extLst>
          </p:cNvPr>
          <p:cNvSpPr txBox="1"/>
          <p:nvPr/>
        </p:nvSpPr>
        <p:spPr>
          <a:xfrm>
            <a:off x="720299" y="1147324"/>
            <a:ext cx="10536033" cy="5170646"/>
          </a:xfrm>
          <a:prstGeom prst="rect">
            <a:avLst/>
          </a:prstGeom>
          <a:noFill/>
        </p:spPr>
        <p:txBody>
          <a:bodyPr wrap="square" lIns="91440" tIns="45720" rIns="91440" bIns="45720" numCol="2" anchor="t">
            <a:spAutoFit/>
          </a:bodyPr>
          <a:lstStyle/>
          <a:p>
            <a:pPr algn="l" rtl="0" fontAlgn="base"/>
            <a:endParaRPr lang="en-US" sz="2200" b="0" i="0" dirty="0">
              <a:solidFill>
                <a:srgbClr val="000000"/>
              </a:solidFill>
              <a:effectLst/>
              <a:latin typeface="Calibri"/>
              <a:cs typeface="Calibri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242424"/>
                </a:solidFill>
                <a:effectLst/>
                <a:latin typeface="Calibri"/>
                <a:cs typeface="Calibri"/>
              </a:rPr>
              <a:t>User stories</a:t>
            </a:r>
            <a:r>
              <a:rPr lang="en-IN" sz="22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​</a:t>
            </a:r>
            <a:endParaRPr lang="en-IN" sz="2200" b="0" i="0">
              <a:solidFill>
                <a:srgbClr val="000000"/>
              </a:solidFill>
              <a:effectLst/>
              <a:latin typeface="Calibri"/>
              <a:cs typeface="Calibri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242424"/>
                </a:solidFill>
                <a:effectLst/>
                <a:latin typeface="Calibri"/>
                <a:cs typeface="Calibri"/>
              </a:rPr>
              <a:t>Functional and Non-Functional Requirements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​</a:t>
            </a:r>
            <a:endParaRPr lang="en-US" sz="2200" b="0" i="0">
              <a:solidFill>
                <a:srgbClr val="000000"/>
              </a:solidFill>
              <a:effectLst/>
              <a:latin typeface="Calibri"/>
              <a:cs typeface="Calibri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242424"/>
                </a:solidFill>
                <a:effectLst/>
                <a:latin typeface="Calibri"/>
                <a:cs typeface="Calibri"/>
              </a:rPr>
              <a:t>Wireframe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​</a:t>
            </a:r>
            <a:endParaRPr lang="en-US" sz="2200" b="0" i="0">
              <a:solidFill>
                <a:srgbClr val="000000"/>
              </a:solidFill>
              <a:effectLst/>
              <a:latin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/>
                <a:cs typeface="Calibri"/>
              </a:rPr>
              <a:t>Data model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242424"/>
                </a:solidFill>
                <a:effectLst/>
                <a:latin typeface="Calibri"/>
                <a:cs typeface="Calibri"/>
              </a:rPr>
              <a:t>HTML Template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​</a:t>
            </a:r>
            <a:endParaRPr lang="en-US" sz="2200" b="0" i="0">
              <a:solidFill>
                <a:srgbClr val="000000"/>
              </a:solidFill>
              <a:effectLst/>
              <a:latin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  <a:cs typeface="Calibri"/>
              </a:rPr>
              <a:t>High level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/>
                <a:cs typeface="Calibri"/>
              </a:rPr>
              <a:t>Low level design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242424"/>
                </a:solidFill>
                <a:effectLst/>
                <a:latin typeface="Calibri"/>
                <a:cs typeface="Calibri"/>
              </a:rPr>
              <a:t>Angular Components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​</a:t>
            </a:r>
            <a:endParaRPr lang="en-US" sz="2200" b="0" i="0">
              <a:solidFill>
                <a:srgbClr val="000000"/>
              </a:solidFill>
              <a:effectLst/>
              <a:latin typeface="Calibri"/>
              <a:cs typeface="Calibri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242424"/>
                </a:solidFill>
                <a:effectLst/>
                <a:latin typeface="Calibri"/>
                <a:cs typeface="Calibri"/>
              </a:rPr>
              <a:t>Web API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​</a:t>
            </a:r>
            <a:endParaRPr lang="en-US" sz="2200" b="0" i="0">
              <a:solidFill>
                <a:srgbClr val="000000"/>
              </a:solidFill>
              <a:effectLst/>
              <a:latin typeface="Calibri"/>
              <a:cs typeface="Calibri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242424"/>
                </a:solidFill>
                <a:effectLst/>
                <a:latin typeface="Calibri"/>
                <a:cs typeface="Calibri"/>
              </a:rPr>
              <a:t>Integration</a:t>
            </a:r>
            <a:r>
              <a:rPr lang="en-IN" sz="22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​</a:t>
            </a:r>
            <a:endParaRPr lang="en-IN" sz="2200" b="0" i="0">
              <a:solidFill>
                <a:srgbClr val="000000"/>
              </a:solidFill>
              <a:effectLst/>
              <a:latin typeface="Calibri"/>
              <a:cs typeface="Calibri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242424"/>
                </a:solidFill>
                <a:effectLst/>
                <a:latin typeface="Calibri"/>
                <a:cs typeface="Calibri"/>
              </a:rPr>
              <a:t>Unit Testing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​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b="0" i="0" dirty="0">
              <a:solidFill>
                <a:srgbClr val="000000"/>
              </a:solidFill>
              <a:effectLst/>
              <a:latin typeface="Calibri"/>
              <a:cs typeface="Calibri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00"/>
              </a:solidFill>
              <a:latin typeface="Calibri"/>
              <a:cs typeface="Calibri"/>
            </a:endParaRPr>
          </a:p>
          <a:p>
            <a:pPr algn="l" rtl="0" fontAlgn="base"/>
            <a:endParaRPr lang="en-US" sz="2200" b="0" i="0" dirty="0">
              <a:solidFill>
                <a:srgbClr val="242424"/>
              </a:solidFill>
              <a:effectLst/>
              <a:latin typeface="Calibri"/>
              <a:cs typeface="Calibri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242424"/>
                </a:solidFill>
                <a:effectLst/>
                <a:latin typeface="Calibri"/>
                <a:cs typeface="Calibri"/>
              </a:rPr>
              <a:t>SonarQube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​</a:t>
            </a:r>
            <a:endParaRPr lang="en-US" sz="2200" b="0" i="0">
              <a:solidFill>
                <a:srgbClr val="000000"/>
              </a:solidFill>
              <a:effectLst/>
              <a:latin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/>
                <a:cs typeface="Calibri"/>
              </a:rPr>
              <a:t>JMeter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242424"/>
                </a:solidFill>
                <a:effectLst/>
                <a:latin typeface="Calibri"/>
                <a:cs typeface="Calibri"/>
              </a:rPr>
              <a:t>Linting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​</a:t>
            </a:r>
            <a:endParaRPr lang="en-US" sz="2200" b="0" i="0">
              <a:solidFill>
                <a:srgbClr val="000000"/>
              </a:solidFill>
              <a:effectLst/>
              <a:latin typeface="Calibri"/>
              <a:cs typeface="Calibri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242424"/>
                </a:solidFill>
                <a:effectLst/>
                <a:latin typeface="Calibri"/>
                <a:cs typeface="Calibri"/>
              </a:rPr>
              <a:t>Light House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​</a:t>
            </a:r>
            <a:endParaRPr lang="en-US" sz="2200" b="0" i="0">
              <a:solidFill>
                <a:srgbClr val="000000"/>
              </a:solidFill>
              <a:effectLst/>
              <a:latin typeface="Calibri"/>
              <a:cs typeface="Calibri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242424"/>
                </a:solidFill>
                <a:effectLst/>
                <a:latin typeface="Calibri"/>
                <a:cs typeface="Calibri"/>
              </a:rPr>
              <a:t>Deployment in IIS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​</a:t>
            </a:r>
            <a:endParaRPr lang="en-US" sz="2200" b="0" i="0">
              <a:solidFill>
                <a:srgbClr val="000000"/>
              </a:solidFill>
              <a:effectLst/>
              <a:latin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/>
                <a:cs typeface="Calibri"/>
              </a:rPr>
              <a:t>Test scenarios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/>
                <a:cs typeface="Calibri"/>
              </a:rPr>
              <a:t>Set-up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559770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D184-AA46-4501-9FEE-87D43C08F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F57F12-8F48-4B52-865A-D8481ACC6C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4295617"/>
              </p:ext>
            </p:extLst>
          </p:nvPr>
        </p:nvGraphicFramePr>
        <p:xfrm>
          <a:off x="1308289" y="1649104"/>
          <a:ext cx="9250150" cy="403305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625075">
                  <a:extLst>
                    <a:ext uri="{9D8B030D-6E8A-4147-A177-3AD203B41FA5}">
                      <a16:colId xmlns:a16="http://schemas.microsoft.com/office/drawing/2014/main" val="1403487667"/>
                    </a:ext>
                  </a:extLst>
                </a:gridCol>
                <a:gridCol w="4625075">
                  <a:extLst>
                    <a:ext uri="{9D8B030D-6E8A-4147-A177-3AD203B41FA5}">
                      <a16:colId xmlns:a16="http://schemas.microsoft.com/office/drawing/2014/main" val="3894065528"/>
                    </a:ext>
                  </a:extLst>
                </a:gridCol>
              </a:tblGrid>
              <a:tr h="229717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baseline="0" dirty="0">
                          <a:effectLst/>
                        </a:rPr>
                        <a:t>Areas</a:t>
                      </a:r>
                      <a:r>
                        <a:rPr lang="en-IN" sz="1300" dirty="0">
                          <a:effectLst/>
                        </a:rPr>
                        <a:t>​</a:t>
                      </a:r>
                      <a:endParaRPr lang="en-IN" sz="15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4228" marR="74228" marT="37114" marB="37114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>
                          <a:effectLst/>
                        </a:rPr>
                        <a:t>Link</a:t>
                      </a:r>
                      <a:r>
                        <a:rPr lang="en-IN" sz="1300" dirty="0">
                          <a:effectLst/>
                        </a:rPr>
                        <a:t>​</a:t>
                      </a:r>
                      <a:endParaRPr lang="en-IN" sz="15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4228" marR="74228" marT="37114" marB="37114"/>
                </a:tc>
                <a:extLst>
                  <a:ext uri="{0D108BD9-81ED-4DB2-BD59-A6C34878D82A}">
                    <a16:rowId xmlns:a16="http://schemas.microsoft.com/office/drawing/2014/main" val="1837862835"/>
                  </a:ext>
                </a:extLst>
              </a:tr>
              <a:tr h="590824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1" dirty="0">
                          <a:effectLst/>
                        </a:rPr>
                        <a:t>Requirement – User Stories, Wireframes, Data Flow​</a:t>
                      </a:r>
                      <a:endParaRPr lang="en-IN" sz="1500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228" marR="74228" marT="37114" marB="37114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300" u="sng" strike="noStrike">
                          <a:effectLst/>
                          <a:hlinkClick r:id="rId2"/>
                        </a:rPr>
                        <a:t>Project/Requirements/Prototype at master · TeamAlpha01/Project (github.com)</a:t>
                      </a:r>
                      <a:r>
                        <a:rPr lang="en-IN" sz="1300">
                          <a:effectLst/>
                        </a:rPr>
                        <a:t>​</a:t>
                      </a:r>
                      <a:endParaRPr lang="en-IN" sz="13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228" marR="74228" marT="37114" marB="37114"/>
                </a:tc>
                <a:extLst>
                  <a:ext uri="{0D108BD9-81ED-4DB2-BD59-A6C34878D82A}">
                    <a16:rowId xmlns:a16="http://schemas.microsoft.com/office/drawing/2014/main" val="2713245483"/>
                  </a:ext>
                </a:extLst>
              </a:tr>
              <a:tr h="320733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1" dirty="0">
                          <a:effectLst/>
                        </a:rPr>
                        <a:t>Swagger - API​</a:t>
                      </a:r>
                      <a:endParaRPr lang="en-IN" sz="1500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228" marR="74228" marT="37114" marB="37114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u="none" strike="noStrike" dirty="0">
                          <a:effectLst/>
                          <a:hlinkClick r:id="rId3"/>
                        </a:rPr>
                        <a:t>https://localhost:7072/swagger</a:t>
                      </a:r>
                      <a:r>
                        <a:rPr lang="en-US" sz="1300" u="none" strike="noStrike" dirty="0">
                          <a:effectLst/>
                        </a:rPr>
                        <a:t> </a:t>
                      </a:r>
                      <a:r>
                        <a:rPr lang="en-IN" sz="1300" dirty="0">
                          <a:effectLst/>
                        </a:rPr>
                        <a:t>​</a:t>
                      </a:r>
                      <a:endParaRPr lang="en-IN" sz="15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228" marR="74228" marT="37114" marB="37114"/>
                </a:tc>
                <a:extLst>
                  <a:ext uri="{0D108BD9-81ED-4DB2-BD59-A6C34878D82A}">
                    <a16:rowId xmlns:a16="http://schemas.microsoft.com/office/drawing/2014/main" val="4249050807"/>
                  </a:ext>
                </a:extLst>
              </a:tr>
              <a:tr h="590824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1" dirty="0">
                          <a:effectLst/>
                        </a:rPr>
                        <a:t>Data Model – EAR (Entity Attribute Relationship)</a:t>
                      </a:r>
                      <a:r>
                        <a:rPr lang="en-IN" sz="1300" dirty="0">
                          <a:effectLst/>
                        </a:rPr>
                        <a:t>​</a:t>
                      </a:r>
                      <a:endParaRPr lang="en-IN" sz="15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228" marR="74228" marT="37114" marB="37114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300" u="sng" strike="noStrike" dirty="0">
                          <a:effectLst/>
                          <a:hlinkClick r:id="rId4"/>
                        </a:rPr>
                        <a:t>Project/Design/Data Model at master · TeamAlpha01/Project (github.com)</a:t>
                      </a:r>
                      <a:r>
                        <a:rPr lang="en-IN" sz="1300" dirty="0">
                          <a:effectLst/>
                        </a:rPr>
                        <a:t>​</a:t>
                      </a:r>
                      <a:endParaRPr lang="en-IN" sz="1300" b="0" i="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228" marR="74228" marT="37114" marB="37114"/>
                </a:tc>
                <a:extLst>
                  <a:ext uri="{0D108BD9-81ED-4DB2-BD59-A6C34878D82A}">
                    <a16:rowId xmlns:a16="http://schemas.microsoft.com/office/drawing/2014/main" val="4239378424"/>
                  </a:ext>
                </a:extLst>
              </a:tr>
              <a:tr h="229717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1" dirty="0">
                          <a:effectLst/>
                        </a:rPr>
                        <a:t>Test Scenarios​</a:t>
                      </a:r>
                      <a:endParaRPr lang="en-IN" sz="1500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228" marR="74228" marT="37114" marB="37114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300">
                          <a:effectLst/>
                        </a:rPr>
                        <a:t>​</a:t>
                      </a:r>
                      <a:endParaRPr lang="en-IN" sz="13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228" marR="74228" marT="37114" marB="37114"/>
                </a:tc>
                <a:extLst>
                  <a:ext uri="{0D108BD9-81ED-4DB2-BD59-A6C34878D82A}">
                    <a16:rowId xmlns:a16="http://schemas.microsoft.com/office/drawing/2014/main" val="1791525693"/>
                  </a:ext>
                </a:extLst>
              </a:tr>
              <a:tr h="590824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1" dirty="0">
                          <a:effectLst/>
                        </a:rPr>
                        <a:t>Sequence Diagrams​</a:t>
                      </a:r>
                      <a:endParaRPr lang="en-IN" sz="1500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228" marR="74228" marT="37114" marB="37114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300" u="sng" strike="noStrike">
                          <a:effectLst/>
                          <a:hlinkClick r:id="rId5"/>
                        </a:rPr>
                        <a:t>Project/Design/Low Level at master · TeamAlpha01/Project (github.com)</a:t>
                      </a:r>
                      <a:r>
                        <a:rPr lang="en-IN" sz="1300">
                          <a:effectLst/>
                        </a:rPr>
                        <a:t>​</a:t>
                      </a:r>
                      <a:endParaRPr lang="en-IN" sz="13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228" marR="74228" marT="37114" marB="37114"/>
                </a:tc>
                <a:extLst>
                  <a:ext uri="{0D108BD9-81ED-4DB2-BD59-A6C34878D82A}">
                    <a16:rowId xmlns:a16="http://schemas.microsoft.com/office/drawing/2014/main" val="3339171563"/>
                  </a:ext>
                </a:extLst>
              </a:tr>
              <a:tr h="590824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1" dirty="0">
                          <a:effectLst/>
                        </a:rPr>
                        <a:t>Defect Logs​</a:t>
                      </a:r>
                      <a:endParaRPr lang="en-IN" sz="1500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228" marR="74228" marT="37114" marB="37114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300" u="sng" strike="noStrike">
                          <a:effectLst/>
                          <a:hlinkClick r:id="rId6"/>
                        </a:rPr>
                        <a:t>Project/Revised Plan.xlsx at master · TeamAlpha01/Project (github.com)</a:t>
                      </a:r>
                      <a:r>
                        <a:rPr lang="en-IN" sz="1300">
                          <a:effectLst/>
                        </a:rPr>
                        <a:t>​</a:t>
                      </a:r>
                      <a:endParaRPr lang="en-IN" sz="13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228" marR="74228" marT="37114" marB="37114"/>
                </a:tc>
                <a:extLst>
                  <a:ext uri="{0D108BD9-81ED-4DB2-BD59-A6C34878D82A}">
                    <a16:rowId xmlns:a16="http://schemas.microsoft.com/office/drawing/2014/main" val="4163807635"/>
                  </a:ext>
                </a:extLst>
              </a:tr>
              <a:tr h="229717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1" dirty="0">
                          <a:effectLst/>
                        </a:rPr>
                        <a:t>Code Quality Metrics​</a:t>
                      </a:r>
                      <a:endParaRPr lang="en-IN" sz="1500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228" marR="74228" marT="37114" marB="37114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>
                          <a:effectLst/>
                        </a:rPr>
                        <a:t>Sonar and Lint reports​</a:t>
                      </a:r>
                      <a:endParaRPr lang="en-IN" sz="15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228" marR="74228" marT="37114" marB="37114"/>
                </a:tc>
                <a:extLst>
                  <a:ext uri="{0D108BD9-81ED-4DB2-BD59-A6C34878D82A}">
                    <a16:rowId xmlns:a16="http://schemas.microsoft.com/office/drawing/2014/main" val="1420431886"/>
                  </a:ext>
                </a:extLst>
              </a:tr>
              <a:tr h="455779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1" dirty="0">
                          <a:effectLst/>
                        </a:rPr>
                        <a:t>Setup Manual​</a:t>
                      </a:r>
                      <a:endParaRPr lang="en-IN" sz="1500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228" marR="74228" marT="37114" marB="37114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300" u="sng" strike="noStrike" dirty="0">
                          <a:effectLst/>
                          <a:hlinkClick r:id="rId7"/>
                        </a:rPr>
                        <a:t>Project/Document at master · TeamAlpha01/Project (github.com)</a:t>
                      </a:r>
                      <a:r>
                        <a:rPr lang="en-IN" sz="1300" dirty="0">
                          <a:effectLst/>
                        </a:rPr>
                        <a:t>​</a:t>
                      </a:r>
                      <a:endParaRPr lang="en-IN" sz="1300" b="0" i="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228" marR="74228" marT="37114" marB="37114"/>
                </a:tc>
                <a:extLst>
                  <a:ext uri="{0D108BD9-81ED-4DB2-BD59-A6C34878D82A}">
                    <a16:rowId xmlns:a16="http://schemas.microsoft.com/office/drawing/2014/main" val="2373462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526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4E0E-A817-4083-B289-2CE3753D0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&amp; TOOLS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BDC33-ACB7-4199-934A-FA8140976D2C}"/>
              </a:ext>
            </a:extLst>
          </p:cNvPr>
          <p:cNvSpPr txBox="1"/>
          <p:nvPr/>
        </p:nvSpPr>
        <p:spPr>
          <a:xfrm>
            <a:off x="961069" y="1753359"/>
            <a:ext cx="8532655" cy="280076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404040"/>
                </a:solidFill>
                <a:effectLst/>
              </a:rPr>
              <a:t>Asp Dotnet Core 6.0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​</a:t>
            </a:r>
            <a:endParaRPr lang="en-US" sz="2200" b="0" i="0" dirty="0">
              <a:solidFill>
                <a:srgbClr val="000000"/>
              </a:solidFill>
              <a:effectLst/>
              <a:cs typeface="Calibri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404040"/>
                </a:solidFill>
                <a:effectLst/>
              </a:rPr>
              <a:t>Angular 13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404040"/>
                </a:solidFill>
                <a:effectLst/>
              </a:rPr>
              <a:t>Visual Studio Code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404040"/>
                </a:solidFill>
                <a:effectLst/>
              </a:rPr>
              <a:t>Node </a:t>
            </a:r>
            <a:r>
              <a:rPr lang="en-US" sz="2200" b="0" i="0" u="none" strike="noStrike" dirty="0" err="1">
                <a:solidFill>
                  <a:srgbClr val="404040"/>
                </a:solidFill>
                <a:effectLst/>
              </a:rPr>
              <a:t>js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404040"/>
                </a:solidFill>
                <a:effectLst/>
              </a:rPr>
              <a:t>Angular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404040"/>
                </a:solidFill>
                <a:effectLst/>
              </a:rPr>
              <a:t>SonarQube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 err="1">
                <a:solidFill>
                  <a:srgbClr val="404040"/>
                </a:solidFill>
                <a:effectLst/>
              </a:rPr>
              <a:t>Jdk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404040"/>
                </a:solidFill>
                <a:effectLst/>
              </a:rPr>
              <a:t>JMeter</a:t>
            </a:r>
            <a:r>
              <a:rPr lang="en-IN" sz="2200" b="0" i="0" dirty="0">
                <a:solidFill>
                  <a:srgbClr val="000000"/>
                </a:solidFill>
                <a:effectLst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705161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6788-0B21-46C0-AD95-DC3EBF9D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6CA00C-EB6C-490E-88D9-7A947A5E7C72}"/>
              </a:ext>
            </a:extLst>
          </p:cNvPr>
          <p:cNvSpPr txBox="1"/>
          <p:nvPr/>
        </p:nvSpPr>
        <p:spPr>
          <a:xfrm>
            <a:off x="786168" y="2218604"/>
            <a:ext cx="610832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Angular : </a:t>
            </a:r>
            <a:r>
              <a:rPr lang="en-US" sz="2200" b="0" i="0" u="sng" strike="noStrike" dirty="0">
                <a:solidFill>
                  <a:srgbClr val="8F8F8F"/>
                </a:solidFill>
                <a:effectLst/>
                <a:hlinkClick r:id="rId2"/>
              </a:rPr>
              <a:t>http://172.24.217.145/IMS-Angular/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2200" b="0" i="0" dirty="0">
              <a:solidFill>
                <a:srgbClr val="000000"/>
              </a:solidFill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API         :  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​</a:t>
            </a:r>
            <a:r>
              <a:rPr lang="en-IN" sz="2200" b="0" i="0" u="none" strike="noStrike" dirty="0">
                <a:solidFill>
                  <a:srgbClr val="4F52B2"/>
                </a:solidFill>
                <a:effectLst/>
                <a:hlinkClick r:id="rId3" tooltip="http://172.24.217.145/"/>
              </a:rPr>
              <a:t>http://172.24.217.145/</a:t>
            </a:r>
            <a:endParaRPr lang="en-US" sz="22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3609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126</Words>
  <Application>Microsoft Office PowerPoint</Application>
  <PresentationFormat>Widescreen</PresentationFormat>
  <Paragraphs>14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INTERVIEW MANAGEMENT SYSTEM</vt:lpstr>
      <vt:lpstr>TEAM MEMBERS</vt:lpstr>
      <vt:lpstr>ABOUT THIS APPLICATION</vt:lpstr>
      <vt:lpstr>EXISTING CHALLENGES​</vt:lpstr>
      <vt:lpstr>SOLUTION AND ARCHITECTURE</vt:lpstr>
      <vt:lpstr>EXECUTION JOURNEY</vt:lpstr>
      <vt:lpstr>ARTIFACTS</vt:lpstr>
      <vt:lpstr>TECHNOLOGIES &amp; TOOLS USED</vt:lpstr>
      <vt:lpstr>DEMO</vt:lpstr>
      <vt:lpstr>LEASONS LEARNED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Synergy</dc:title>
  <dc:creator>Hemalatha Manu Anand</dc:creator>
  <cp:lastModifiedBy>Deepika Senthil</cp:lastModifiedBy>
  <cp:revision>250</cp:revision>
  <dcterms:created xsi:type="dcterms:W3CDTF">2020-06-30T04:13:35Z</dcterms:created>
  <dcterms:modified xsi:type="dcterms:W3CDTF">2022-07-24T17:31:43Z</dcterms:modified>
</cp:coreProperties>
</file>