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60" r:id="rId3"/>
    <p:sldId id="279" r:id="rId4"/>
    <p:sldId id="278" r:id="rId5"/>
    <p:sldId id="287"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67" d="100"/>
          <a:sy n="67" d="100"/>
        </p:scale>
        <p:origin x="6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4</a:t>
            </a:fld>
            <a:endParaRPr lang="pl-PL"/>
          </a:p>
        </p:txBody>
      </p:sp>
    </p:spTree>
    <p:extLst>
      <p:ext uri="{BB962C8B-B14F-4D97-AF65-F5344CB8AC3E}">
        <p14:creationId xmlns:p14="http://schemas.microsoft.com/office/powerpoint/2010/main" val="222233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emf"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4/5/2022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4/5/2022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emuki.soundar@aspiresystems.biz" TargetMode="External" /><Relationship Id="rId3" Type="http://schemas.openxmlformats.org/officeDocument/2006/relationships/hyperlink" Target="mailto:gokul.prathaban@aspiresystems.biz" TargetMode="External" /><Relationship Id="rId7" Type="http://schemas.openxmlformats.org/officeDocument/2006/relationships/hyperlink" Target="mailto:aravind.rangaraj@aspiresystems.biz" TargetMode="External" /><Relationship Id="rId12" Type="http://schemas.openxmlformats.org/officeDocument/2006/relationships/image" Target="../media/image5.jpeg" /><Relationship Id="rId2" Type="http://schemas.openxmlformats.org/officeDocument/2006/relationships/hyperlink" Target="mailto:sheikfareet.heera@aspiresystems.biz" TargetMode="External" /><Relationship Id="rId1" Type="http://schemas.openxmlformats.org/officeDocument/2006/relationships/slideLayout" Target="../slideLayouts/slideLayout12.xml" /><Relationship Id="rId6" Type="http://schemas.openxmlformats.org/officeDocument/2006/relationships/hyperlink" Target="mailto:prithviraj.palanisamy@aspiresystems.biz" TargetMode="External" /><Relationship Id="rId11" Type="http://schemas.openxmlformats.org/officeDocument/2006/relationships/hyperlink" Target="mailto:darshana.annappan@aspiresystems.biz" TargetMode="External" /><Relationship Id="rId5" Type="http://schemas.openxmlformats.org/officeDocument/2006/relationships/hyperlink" Target="mailto:vinoth.jayakumar@aspiresystems.biz" TargetMode="External" /><Relationship Id="rId10" Type="http://schemas.openxmlformats.org/officeDocument/2006/relationships/hyperlink" Target="mailto:vishnu.ravi@aspiresystems.biz" TargetMode="External" /><Relationship Id="rId4" Type="http://schemas.openxmlformats.org/officeDocument/2006/relationships/hyperlink" Target="mailto:deepika.senthil@aspiresystems.biz" TargetMode="External" /><Relationship Id="rId9" Type="http://schemas.openxmlformats.org/officeDocument/2006/relationships/hyperlink" Target="mailto:kumareshk.suresh@aspiresystems.biz" TargetMode="Externa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1" y="1825234"/>
            <a:ext cx="7876673" cy="904185"/>
          </a:xfrm>
        </p:spPr>
        <p:txBody>
          <a:bodyPr/>
          <a:lstStyle/>
          <a:p>
            <a:r>
              <a:rPr lang="en-US" sz="5850" dirty="0">
                <a:latin typeface="Calibri"/>
                <a:cs typeface="Calibri"/>
              </a:rPr>
              <a:t>Flow of Application</a:t>
            </a:r>
            <a:endParaRPr lang="en-US" dirty="0"/>
          </a:p>
        </p:txBody>
      </p:sp>
      <p:sp>
        <p:nvSpPr>
          <p:cNvPr id="3" name="TextBox 2">
            <a:extLst>
              <a:ext uri="{FF2B5EF4-FFF2-40B4-BE49-F238E27FC236}">
                <a16:creationId xmlns:a16="http://schemas.microsoft.com/office/drawing/2014/main" id="{0FDCEE0A-DEE1-2CA3-7650-BC70F6627D47}"/>
              </a:ext>
            </a:extLst>
          </p:cNvPr>
          <p:cNvSpPr txBox="1"/>
          <p:nvPr/>
        </p:nvSpPr>
        <p:spPr>
          <a:xfrm>
            <a:off x="92044" y="2091350"/>
            <a:ext cx="3678724"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200" dirty="0"/>
              <a:t>Sheik Fareeth H  : </a:t>
            </a:r>
            <a:r>
              <a:rPr lang="en-US" sz="1200" dirty="0">
                <a:hlinkClick r:id="rId2"/>
              </a:rPr>
              <a:t>sheikfareet.heera@aspiresystems.biz</a:t>
            </a:r>
            <a:endParaRPr lang="en-US" sz="1200">
              <a:ea typeface="+mn-lt"/>
              <a:cs typeface="+mn-lt"/>
            </a:endParaRPr>
          </a:p>
          <a:p>
            <a:pPr>
              <a:lnSpc>
                <a:spcPct val="90000"/>
              </a:lnSpc>
              <a:spcBef>
                <a:spcPts val="1000"/>
              </a:spcBef>
            </a:pPr>
            <a:r>
              <a:rPr lang="en-US" sz="1200" dirty="0"/>
              <a:t>Gokul P : </a:t>
            </a:r>
            <a:r>
              <a:rPr lang="en-US" sz="1200" dirty="0">
                <a:hlinkClick r:id="rId3"/>
              </a:rPr>
              <a:t>gokul.prathaban@aspiresystems.biz</a:t>
            </a:r>
            <a:endParaRPr lang="en-US" sz="1200">
              <a:ea typeface="+mn-lt"/>
              <a:cs typeface="+mn-lt"/>
            </a:endParaRPr>
          </a:p>
          <a:p>
            <a:pPr>
              <a:lnSpc>
                <a:spcPct val="90000"/>
              </a:lnSpc>
              <a:spcBef>
                <a:spcPts val="1000"/>
              </a:spcBef>
            </a:pPr>
            <a:r>
              <a:rPr lang="en-US" sz="1200" dirty="0"/>
              <a:t>Deepika S : </a:t>
            </a:r>
            <a:r>
              <a:rPr lang="en-US" sz="1200" dirty="0">
                <a:hlinkClick r:id="rId4"/>
              </a:rPr>
              <a:t>deepika.senthil@aspiresystems.biz</a:t>
            </a:r>
            <a:endParaRPr lang="en-US" sz="1200">
              <a:ea typeface="+mn-lt"/>
              <a:cs typeface="+mn-lt"/>
            </a:endParaRPr>
          </a:p>
          <a:p>
            <a:pPr>
              <a:lnSpc>
                <a:spcPct val="90000"/>
              </a:lnSpc>
              <a:spcBef>
                <a:spcPts val="1000"/>
              </a:spcBef>
            </a:pPr>
            <a:r>
              <a:rPr lang="en-US" sz="1200" dirty="0"/>
              <a:t>Vinoth J : </a:t>
            </a:r>
            <a:r>
              <a:rPr lang="en-US" sz="1200" dirty="0">
                <a:hlinkClick r:id="rId5"/>
              </a:rPr>
              <a:t>vinoth.jayakumar@aspiresystems.biz</a:t>
            </a:r>
            <a:endParaRPr lang="en-US" sz="1200">
              <a:ea typeface="+mn-lt"/>
              <a:cs typeface="+mn-lt"/>
            </a:endParaRPr>
          </a:p>
          <a:p>
            <a:pPr>
              <a:lnSpc>
                <a:spcPct val="90000"/>
              </a:lnSpc>
              <a:spcBef>
                <a:spcPts val="1000"/>
              </a:spcBef>
            </a:pPr>
            <a:r>
              <a:rPr lang="en-US" sz="1200" dirty="0"/>
              <a:t>Prithviraj SP : </a:t>
            </a:r>
            <a:r>
              <a:rPr lang="en-US" sz="1200" dirty="0">
                <a:hlinkClick r:id="rId6"/>
              </a:rPr>
              <a:t>prithviraj.palanisamy@aspiresystems.biz</a:t>
            </a:r>
            <a:endParaRPr lang="en-US" sz="1200">
              <a:ea typeface="+mn-lt"/>
              <a:cs typeface="+mn-lt"/>
            </a:endParaRPr>
          </a:p>
          <a:p>
            <a:pPr>
              <a:lnSpc>
                <a:spcPct val="90000"/>
              </a:lnSpc>
              <a:spcBef>
                <a:spcPts val="1000"/>
              </a:spcBef>
            </a:pPr>
            <a:r>
              <a:rPr lang="en-US" sz="1200" dirty="0"/>
              <a:t>Aravindhan Ra : </a:t>
            </a:r>
            <a:r>
              <a:rPr lang="en-US" sz="1200" dirty="0">
                <a:hlinkClick r:id="rId7"/>
              </a:rPr>
              <a:t>aravind.rangaraj@aspiresystems.biz</a:t>
            </a:r>
            <a:endParaRPr lang="en-US" sz="1200">
              <a:ea typeface="+mn-lt"/>
              <a:cs typeface="+mn-lt"/>
            </a:endParaRPr>
          </a:p>
          <a:p>
            <a:pPr>
              <a:lnSpc>
                <a:spcPct val="90000"/>
              </a:lnSpc>
              <a:spcBef>
                <a:spcPts val="1000"/>
              </a:spcBef>
            </a:pPr>
            <a:r>
              <a:rPr lang="en-US" sz="1200" dirty="0"/>
              <a:t>Remuki J S : </a:t>
            </a:r>
            <a:r>
              <a:rPr lang="en-US" sz="1200" dirty="0">
                <a:hlinkClick r:id="rId8"/>
              </a:rPr>
              <a:t>remuki.soundar@aspiresystems.biz</a:t>
            </a:r>
            <a:endParaRPr lang="en-US" sz="1200">
              <a:ea typeface="+mn-lt"/>
              <a:cs typeface="+mn-lt"/>
            </a:endParaRPr>
          </a:p>
          <a:p>
            <a:pPr>
              <a:lnSpc>
                <a:spcPct val="90000"/>
              </a:lnSpc>
              <a:spcBef>
                <a:spcPts val="1000"/>
              </a:spcBef>
            </a:pPr>
            <a:r>
              <a:rPr lang="en-US" sz="1200" dirty="0"/>
              <a:t>Kumaresh K S: </a:t>
            </a:r>
            <a:r>
              <a:rPr lang="en-US" sz="1200" dirty="0">
                <a:hlinkClick r:id="rId9"/>
              </a:rPr>
              <a:t>kumareshk.suresh@aspiresystems.biz</a:t>
            </a:r>
            <a:endParaRPr lang="en-US" sz="1200">
              <a:ea typeface="+mn-lt"/>
              <a:cs typeface="+mn-lt"/>
            </a:endParaRPr>
          </a:p>
          <a:p>
            <a:pPr>
              <a:lnSpc>
                <a:spcPct val="90000"/>
              </a:lnSpc>
              <a:spcBef>
                <a:spcPts val="1000"/>
              </a:spcBef>
            </a:pPr>
            <a:r>
              <a:rPr lang="en-US" sz="1200" dirty="0"/>
              <a:t>Vishnu Prakaash R : </a:t>
            </a:r>
            <a:r>
              <a:rPr lang="en-US" sz="1200" dirty="0">
                <a:hlinkClick r:id="rId10"/>
              </a:rPr>
              <a:t>vishnu.ravi@aspiresystems.biz</a:t>
            </a:r>
            <a:endParaRPr lang="en-US" sz="1200">
              <a:ea typeface="+mn-lt"/>
              <a:cs typeface="+mn-lt"/>
            </a:endParaRPr>
          </a:p>
          <a:p>
            <a:pPr>
              <a:lnSpc>
                <a:spcPct val="90000"/>
              </a:lnSpc>
              <a:spcBef>
                <a:spcPts val="1000"/>
              </a:spcBef>
            </a:pPr>
            <a:r>
              <a:rPr lang="en-US" sz="1200" dirty="0"/>
              <a:t>Darshana A: </a:t>
            </a:r>
            <a:r>
              <a:rPr lang="en-US" sz="1200" dirty="0">
                <a:hlinkClick r:id="rId11"/>
              </a:rPr>
              <a:t>darshana.annappan@aspiresystems.biz</a:t>
            </a:r>
            <a:endParaRPr lang="en-US" sz="1200" dirty="0">
              <a:cs typeface="Calibri"/>
            </a:endParaRPr>
          </a:p>
        </p:txBody>
      </p:sp>
      <p:pic>
        <p:nvPicPr>
          <p:cNvPr id="4" name="Picture 4" descr="A picture containing text, clipart&#10;&#10;Description automatically generated">
            <a:extLst>
              <a:ext uri="{FF2B5EF4-FFF2-40B4-BE49-F238E27FC236}">
                <a16:creationId xmlns:a16="http://schemas.microsoft.com/office/drawing/2014/main" id="{7F19694B-F589-C10C-3CD1-B50FA62F35F5}"/>
              </a:ext>
            </a:extLst>
          </p:cNvPr>
          <p:cNvPicPr>
            <a:picLocks noChangeAspect="1"/>
          </p:cNvPicPr>
          <p:nvPr/>
        </p:nvPicPr>
        <p:blipFill>
          <a:blip r:embed="rId12"/>
          <a:stretch>
            <a:fillRect/>
          </a:stretch>
        </p:blipFill>
        <p:spPr>
          <a:xfrm>
            <a:off x="159945" y="534334"/>
            <a:ext cx="3422209" cy="1104163"/>
          </a:xfrm>
          <a:prstGeom prst="rect">
            <a:avLst/>
          </a:prstGeom>
        </p:spPr>
      </p:pic>
    </p:spTree>
    <p:extLst>
      <p:ext uri="{BB962C8B-B14F-4D97-AF65-F5344CB8AC3E}">
        <p14:creationId xmlns:p14="http://schemas.microsoft.com/office/powerpoint/2010/main" val="3027967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latin typeface="Calibri"/>
                <a:cs typeface="Calibri"/>
              </a:rPr>
              <a:t>Types Of Users</a:t>
            </a:r>
            <a:endParaRPr lang="en-US" sz="2900" dirty="0"/>
          </a:p>
        </p:txBody>
      </p:sp>
      <p:sp>
        <p:nvSpPr>
          <p:cNvPr id="3" name="TextBox 2">
            <a:extLst>
              <a:ext uri="{FF2B5EF4-FFF2-40B4-BE49-F238E27FC236}">
                <a16:creationId xmlns:a16="http://schemas.microsoft.com/office/drawing/2014/main" id="{D5BCB374-BF92-853B-3816-A0DD825C16B1}"/>
              </a:ext>
            </a:extLst>
          </p:cNvPr>
          <p:cNvSpPr txBox="1"/>
          <p:nvPr/>
        </p:nvSpPr>
        <p:spPr>
          <a:xfrm>
            <a:off x="4192580" y="2056048"/>
            <a:ext cx="536681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400" dirty="0">
                <a:cs typeface="Calibri"/>
              </a:rPr>
              <a:t>Project Manager</a:t>
            </a:r>
            <a:endParaRPr lang="en-US" sz="2400">
              <a:cs typeface="Calibri"/>
            </a:endParaRPr>
          </a:p>
          <a:p>
            <a:pPr marL="457200" indent="-457200">
              <a:buFont typeface="Arial"/>
              <a:buChar char="•"/>
            </a:pPr>
            <a:endParaRPr lang="en-GB" sz="2400" dirty="0">
              <a:cs typeface="Calibri"/>
            </a:endParaRPr>
          </a:p>
          <a:p>
            <a:pPr marL="457200" indent="-457200">
              <a:buFont typeface="Arial"/>
              <a:buChar char="•"/>
            </a:pPr>
            <a:r>
              <a:rPr lang="en-GB" sz="2400" dirty="0">
                <a:cs typeface="Calibri"/>
              </a:rPr>
              <a:t>Talent Acquisition </a:t>
            </a:r>
            <a:r>
              <a:rPr lang="en-US" sz="2400" dirty="0">
                <a:cs typeface="Calibri"/>
              </a:rPr>
              <a:t>Coordinator </a:t>
            </a:r>
            <a:endParaRPr lang="en-GB" sz="2400" dirty="0">
              <a:cs typeface="Calibri"/>
            </a:endParaRPr>
          </a:p>
          <a:p>
            <a:pPr marL="457200" indent="-457200">
              <a:buFont typeface="Arial"/>
              <a:buChar char="•"/>
            </a:pPr>
            <a:endParaRPr lang="en-GB" sz="2400" dirty="0">
              <a:cs typeface="Calibri"/>
            </a:endParaRPr>
          </a:p>
          <a:p>
            <a:pPr marL="457200" indent="-457200">
              <a:buFont typeface="Arial"/>
              <a:buChar char="•"/>
            </a:pPr>
            <a:r>
              <a:rPr lang="en-GB" sz="2400" dirty="0">
                <a:cs typeface="Calibri"/>
              </a:rPr>
              <a:t>Interviewer</a:t>
            </a:r>
          </a:p>
        </p:txBody>
      </p:sp>
    </p:spTree>
    <p:extLst>
      <p:ext uri="{BB962C8B-B14F-4D97-AF65-F5344CB8AC3E}">
        <p14:creationId xmlns:p14="http://schemas.microsoft.com/office/powerpoint/2010/main" val="1676885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latin typeface="Calibri"/>
                <a:cs typeface="Calibri"/>
              </a:rPr>
              <a:t>Project Manager Flow :</a:t>
            </a:r>
            <a:endParaRPr lang="en-US" sz="2900" dirty="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492157" y="1013281"/>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sp>
        <p:nvSpPr>
          <p:cNvPr id="4" name="Rectangle: Rounded Corners 3">
            <a:extLst>
              <a:ext uri="{FF2B5EF4-FFF2-40B4-BE49-F238E27FC236}">
                <a16:creationId xmlns:a16="http://schemas.microsoft.com/office/drawing/2014/main" id="{3E4647DD-54A6-66A9-9BCE-608B0B89EB95}"/>
              </a:ext>
            </a:extLst>
          </p:cNvPr>
          <p:cNvSpPr/>
          <p:nvPr/>
        </p:nvSpPr>
        <p:spPr>
          <a:xfrm>
            <a:off x="845784" y="1683941"/>
            <a:ext cx="1984074" cy="10064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LOGIN </a:t>
            </a:r>
            <a:endParaRPr lang="en-GB"/>
          </a:p>
        </p:txBody>
      </p:sp>
      <p:sp>
        <p:nvSpPr>
          <p:cNvPr id="5" name="Rectangle: Rounded Corners 4">
            <a:extLst>
              <a:ext uri="{FF2B5EF4-FFF2-40B4-BE49-F238E27FC236}">
                <a16:creationId xmlns:a16="http://schemas.microsoft.com/office/drawing/2014/main" id="{B811F832-4721-AFD7-A6FD-DE6DBF7A95CC}"/>
              </a:ext>
            </a:extLst>
          </p:cNvPr>
          <p:cNvSpPr/>
          <p:nvPr/>
        </p:nvSpPr>
        <p:spPr>
          <a:xfrm>
            <a:off x="4169435" y="1676752"/>
            <a:ext cx="3450565" cy="104639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IF THERE IS ANY DRIVE , HE’LL RESPOND TO THE NOTIFICATION.</a:t>
            </a:r>
            <a:endParaRPr lang="en-GB"/>
          </a:p>
        </p:txBody>
      </p:sp>
      <p:sp>
        <p:nvSpPr>
          <p:cNvPr id="7" name="Rectangle: Rounded Corners 6">
            <a:extLst>
              <a:ext uri="{FF2B5EF4-FFF2-40B4-BE49-F238E27FC236}">
                <a16:creationId xmlns:a16="http://schemas.microsoft.com/office/drawing/2014/main" id="{6AD319EC-9E89-C7ED-9D38-D9D8DBFC1712}"/>
              </a:ext>
            </a:extLst>
          </p:cNvPr>
          <p:cNvSpPr/>
          <p:nvPr/>
        </p:nvSpPr>
        <p:spPr>
          <a:xfrm>
            <a:off x="8340938" y="1725260"/>
            <a:ext cx="3145357" cy="96509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SEE THE STATISTICAL DATA OF INTERVIEWERS</a:t>
            </a:r>
            <a:endParaRPr lang="en-GB"/>
          </a:p>
        </p:txBody>
      </p:sp>
      <p:sp>
        <p:nvSpPr>
          <p:cNvPr id="8" name="Rectangle: Rounded Corners 7">
            <a:extLst>
              <a:ext uri="{FF2B5EF4-FFF2-40B4-BE49-F238E27FC236}">
                <a16:creationId xmlns:a16="http://schemas.microsoft.com/office/drawing/2014/main" id="{DE795780-DE7B-9F42-9EDF-A3D8F5A3B047}"/>
              </a:ext>
            </a:extLst>
          </p:cNvPr>
          <p:cNvSpPr/>
          <p:nvPr/>
        </p:nvSpPr>
        <p:spPr>
          <a:xfrm>
            <a:off x="6247768" y="4392034"/>
            <a:ext cx="2997085" cy="104639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 OUT</a:t>
            </a:r>
          </a:p>
        </p:txBody>
      </p:sp>
      <p:cxnSp>
        <p:nvCxnSpPr>
          <p:cNvPr id="9" name="Straight Arrow Connector 8">
            <a:extLst>
              <a:ext uri="{FF2B5EF4-FFF2-40B4-BE49-F238E27FC236}">
                <a16:creationId xmlns:a16="http://schemas.microsoft.com/office/drawing/2014/main" id="{80A236A7-9664-B84F-B795-6EE01E1C9DE5}"/>
              </a:ext>
            </a:extLst>
          </p:cNvPr>
          <p:cNvCxnSpPr>
            <a:cxnSpLocks/>
          </p:cNvCxnSpPr>
          <p:nvPr/>
        </p:nvCxnSpPr>
        <p:spPr>
          <a:xfrm>
            <a:off x="2829858" y="2134336"/>
            <a:ext cx="1339577" cy="12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88EEA4-5A1E-4246-8933-B259F4651ADA}"/>
              </a:ext>
            </a:extLst>
          </p:cNvPr>
          <p:cNvCxnSpPr>
            <a:cxnSpLocks/>
          </p:cNvCxnSpPr>
          <p:nvPr/>
        </p:nvCxnSpPr>
        <p:spPr>
          <a:xfrm>
            <a:off x="7620000" y="2184861"/>
            <a:ext cx="686145" cy="1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FB0D84B-C824-7725-5CCC-BB0F23A55408}"/>
              </a:ext>
            </a:extLst>
          </p:cNvPr>
          <p:cNvCxnSpPr/>
          <p:nvPr/>
        </p:nvCxnSpPr>
        <p:spPr>
          <a:xfrm>
            <a:off x="10565393" y="2692650"/>
            <a:ext cx="22634" cy="218792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3AD2AC-48ED-0C0A-5C8D-61933CA7CE08}"/>
              </a:ext>
            </a:extLst>
          </p:cNvPr>
          <p:cNvCxnSpPr/>
          <p:nvPr/>
        </p:nvCxnSpPr>
        <p:spPr>
          <a:xfrm flipH="1">
            <a:off x="9249061" y="4869632"/>
            <a:ext cx="1318788" cy="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6436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latin typeface="Calibri"/>
                <a:cs typeface="Calibri"/>
              </a:rPr>
              <a:t>Talent </a:t>
            </a:r>
            <a:r>
              <a:rPr lang="en-US" sz="2900">
                <a:latin typeface="Calibri"/>
                <a:cs typeface="Calibri"/>
              </a:rPr>
              <a:t>Acquistion coordinator Flow </a:t>
            </a:r>
            <a:r>
              <a:rPr lang="en-US" sz="2900" dirty="0">
                <a:latin typeface="Calibri"/>
                <a:cs typeface="Calibri"/>
              </a:rPr>
              <a:t>:</a:t>
            </a:r>
            <a:endParaRPr lang="en-US" sz="2933" dirty="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4" name="Rectangle: Rounded Corners 3">
            <a:extLst>
              <a:ext uri="{FF2B5EF4-FFF2-40B4-BE49-F238E27FC236}">
                <a16:creationId xmlns:a16="http://schemas.microsoft.com/office/drawing/2014/main" id="{E3EA9282-FB73-F8BD-108E-D515661D6A9F}"/>
              </a:ext>
            </a:extLst>
          </p:cNvPr>
          <p:cNvSpPr/>
          <p:nvPr/>
        </p:nvSpPr>
        <p:spPr>
          <a:xfrm>
            <a:off x="6501036" y="4448870"/>
            <a:ext cx="4845684" cy="10551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ALLOT THE INTERVIEW FOR THE INTERVIEWERS , WITH CONSIDERATION  OF DEFAULTERS</a:t>
            </a:r>
            <a:endParaRPr lang="en-GB"/>
          </a:p>
        </p:txBody>
      </p:sp>
      <p:sp>
        <p:nvSpPr>
          <p:cNvPr id="7" name="Rectangle: Rounded Corners 6">
            <a:extLst>
              <a:ext uri="{FF2B5EF4-FFF2-40B4-BE49-F238E27FC236}">
                <a16:creationId xmlns:a16="http://schemas.microsoft.com/office/drawing/2014/main" id="{222D398A-A1F7-D094-AFE9-EB54093E1153}"/>
              </a:ext>
            </a:extLst>
          </p:cNvPr>
          <p:cNvSpPr/>
          <p:nvPr/>
        </p:nvSpPr>
        <p:spPr>
          <a:xfrm>
            <a:off x="8722485" y="1710149"/>
            <a:ext cx="2624235" cy="97665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GETTING RESPONSE FROM THE POOL</a:t>
            </a:r>
            <a:endParaRPr lang="en-GB"/>
          </a:p>
        </p:txBody>
      </p:sp>
      <p:sp>
        <p:nvSpPr>
          <p:cNvPr id="9" name="Rectangle: Rounded Corners 8">
            <a:extLst>
              <a:ext uri="{FF2B5EF4-FFF2-40B4-BE49-F238E27FC236}">
                <a16:creationId xmlns:a16="http://schemas.microsoft.com/office/drawing/2014/main" id="{BF839C50-5923-0D56-1243-E1750E5A64B3}"/>
              </a:ext>
            </a:extLst>
          </p:cNvPr>
          <p:cNvSpPr/>
          <p:nvPr/>
        </p:nvSpPr>
        <p:spPr>
          <a:xfrm>
            <a:off x="4216781" y="1710149"/>
            <a:ext cx="3383944" cy="97665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POSTING INTERVIEW NOTIFICATIONS FOR A RELEVENT POOL</a:t>
            </a:r>
            <a:endParaRPr lang="en-GB"/>
          </a:p>
        </p:txBody>
      </p:sp>
      <p:sp>
        <p:nvSpPr>
          <p:cNvPr id="10" name="Rectangle: Rounded Corners 9">
            <a:extLst>
              <a:ext uri="{FF2B5EF4-FFF2-40B4-BE49-F238E27FC236}">
                <a16:creationId xmlns:a16="http://schemas.microsoft.com/office/drawing/2014/main" id="{406D4124-9F0A-AE1E-8162-B1E3B49C75E8}"/>
              </a:ext>
            </a:extLst>
          </p:cNvPr>
          <p:cNvSpPr/>
          <p:nvPr/>
        </p:nvSpPr>
        <p:spPr>
          <a:xfrm>
            <a:off x="534197" y="1710149"/>
            <a:ext cx="2675939" cy="9671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LOGIN </a:t>
            </a:r>
            <a:endParaRPr lang="en-GB"/>
          </a:p>
        </p:txBody>
      </p:sp>
      <p:sp>
        <p:nvSpPr>
          <p:cNvPr id="3" name="Rectangle: Rounded Corners 2">
            <a:extLst>
              <a:ext uri="{FF2B5EF4-FFF2-40B4-BE49-F238E27FC236}">
                <a16:creationId xmlns:a16="http://schemas.microsoft.com/office/drawing/2014/main" id="{BF2DBE22-574E-394F-99B3-57EBC225D9B1}"/>
              </a:ext>
            </a:extLst>
          </p:cNvPr>
          <p:cNvSpPr/>
          <p:nvPr/>
        </p:nvSpPr>
        <p:spPr>
          <a:xfrm flipH="1">
            <a:off x="3210135" y="4448869"/>
            <a:ext cx="2480829" cy="10551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 OUT </a:t>
            </a:r>
          </a:p>
        </p:txBody>
      </p:sp>
      <p:cxnSp>
        <p:nvCxnSpPr>
          <p:cNvPr id="5" name="Straight Arrow Connector 4">
            <a:extLst>
              <a:ext uri="{FF2B5EF4-FFF2-40B4-BE49-F238E27FC236}">
                <a16:creationId xmlns:a16="http://schemas.microsoft.com/office/drawing/2014/main" id="{89939EA1-D907-984E-B8A3-84583DFFC54A}"/>
              </a:ext>
            </a:extLst>
          </p:cNvPr>
          <p:cNvCxnSpPr>
            <a:cxnSpLocks/>
            <a:stCxn id="10" idx="3"/>
            <a:endCxn id="9" idx="1"/>
          </p:cNvCxnSpPr>
          <p:nvPr/>
        </p:nvCxnSpPr>
        <p:spPr>
          <a:xfrm>
            <a:off x="3210136" y="2193706"/>
            <a:ext cx="1006645" cy="4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E61F86A-8FBE-6E48-8BB8-4120EFADD268}"/>
              </a:ext>
            </a:extLst>
          </p:cNvPr>
          <p:cNvCxnSpPr>
            <a:cxnSpLocks/>
            <a:stCxn id="9" idx="3"/>
            <a:endCxn id="7" idx="1"/>
          </p:cNvCxnSpPr>
          <p:nvPr/>
        </p:nvCxnSpPr>
        <p:spPr>
          <a:xfrm>
            <a:off x="7600725" y="2198476"/>
            <a:ext cx="1121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A6304D5-68C3-104E-B5E6-8120E557F816}"/>
              </a:ext>
            </a:extLst>
          </p:cNvPr>
          <p:cNvCxnSpPr>
            <a:cxnSpLocks/>
            <a:stCxn id="7" idx="2"/>
          </p:cNvCxnSpPr>
          <p:nvPr/>
        </p:nvCxnSpPr>
        <p:spPr>
          <a:xfrm>
            <a:off x="10034603" y="2686802"/>
            <a:ext cx="0" cy="176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C82B38B-ACB6-A945-98F5-B53A2E36C9AC}"/>
              </a:ext>
            </a:extLst>
          </p:cNvPr>
          <p:cNvCxnSpPr>
            <a:cxnSpLocks/>
            <a:stCxn id="4" idx="1"/>
            <a:endCxn id="3" idx="1"/>
          </p:cNvCxnSpPr>
          <p:nvPr/>
        </p:nvCxnSpPr>
        <p:spPr>
          <a:xfrm flipH="1" flipV="1">
            <a:off x="5690964" y="4976432"/>
            <a:ext cx="8100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25140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573451" y="678366"/>
            <a:ext cx="10645935" cy="950286"/>
          </a:xfrm>
        </p:spPr>
        <p:txBody>
          <a:bodyPr/>
          <a:lstStyle/>
          <a:p>
            <a:br>
              <a:rPr lang="en-US" sz="3200" dirty="0"/>
            </a:br>
            <a:endParaRPr lang="en-US" dirty="0"/>
          </a:p>
        </p:txBody>
      </p:sp>
      <p:sp>
        <p:nvSpPr>
          <p:cNvPr id="3" name="TextBox 2">
            <a:extLst>
              <a:ext uri="{FF2B5EF4-FFF2-40B4-BE49-F238E27FC236}">
                <a16:creationId xmlns:a16="http://schemas.microsoft.com/office/drawing/2014/main" id="{71F7E7F1-FD11-256D-58CF-C1072300D342}"/>
              </a:ext>
            </a:extLst>
          </p:cNvPr>
          <p:cNvSpPr txBox="1"/>
          <p:nvPr/>
        </p:nvSpPr>
        <p:spPr>
          <a:xfrm>
            <a:off x="900023" y="497457"/>
            <a:ext cx="363459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cs typeface="Calibri"/>
              </a:rPr>
              <a:t>Interviewers Flow :</a:t>
            </a:r>
          </a:p>
        </p:txBody>
      </p:sp>
      <p:sp>
        <p:nvSpPr>
          <p:cNvPr id="4" name="Rectangle: Rounded Corners 3">
            <a:extLst>
              <a:ext uri="{FF2B5EF4-FFF2-40B4-BE49-F238E27FC236}">
                <a16:creationId xmlns:a16="http://schemas.microsoft.com/office/drawing/2014/main" id="{0C529B93-F1FC-50C4-E2F6-DDC32144853E}"/>
              </a:ext>
            </a:extLst>
          </p:cNvPr>
          <p:cNvSpPr/>
          <p:nvPr/>
        </p:nvSpPr>
        <p:spPr>
          <a:xfrm>
            <a:off x="8863690" y="4272531"/>
            <a:ext cx="2551552" cy="94890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RESPOND THEIR AVAILABILITY/ AVAILABLE SLOTS</a:t>
            </a:r>
            <a:endParaRPr lang="en-GB"/>
          </a:p>
        </p:txBody>
      </p:sp>
      <p:sp>
        <p:nvSpPr>
          <p:cNvPr id="5" name="Rectangle: Rounded Corners 4">
            <a:extLst>
              <a:ext uri="{FF2B5EF4-FFF2-40B4-BE49-F238E27FC236}">
                <a16:creationId xmlns:a16="http://schemas.microsoft.com/office/drawing/2014/main" id="{56629C72-78AD-7C66-8178-D6F4DF52CFA4}"/>
              </a:ext>
            </a:extLst>
          </p:cNvPr>
          <p:cNvSpPr/>
          <p:nvPr/>
        </p:nvSpPr>
        <p:spPr>
          <a:xfrm>
            <a:off x="8358859" y="1770150"/>
            <a:ext cx="2860527" cy="94890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SEE NOTIFICATIONS ON UPCOMING INTERVIEWS </a:t>
            </a:r>
            <a:endParaRPr lang="en-GB"/>
          </a:p>
        </p:txBody>
      </p:sp>
      <p:sp>
        <p:nvSpPr>
          <p:cNvPr id="6" name="Rectangle: Rounded Corners 5">
            <a:extLst>
              <a:ext uri="{FF2B5EF4-FFF2-40B4-BE49-F238E27FC236}">
                <a16:creationId xmlns:a16="http://schemas.microsoft.com/office/drawing/2014/main" id="{B826F15D-ACCC-462E-A2EB-99B496F5D28A}"/>
              </a:ext>
            </a:extLst>
          </p:cNvPr>
          <p:cNvSpPr/>
          <p:nvPr/>
        </p:nvSpPr>
        <p:spPr>
          <a:xfrm>
            <a:off x="4529307" y="1770150"/>
            <a:ext cx="2469057" cy="94890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SEE THEIR INTERVIEWS HISTORY</a:t>
            </a:r>
            <a:endParaRPr lang="en-GB"/>
          </a:p>
        </p:txBody>
      </p:sp>
      <p:sp>
        <p:nvSpPr>
          <p:cNvPr id="7" name="Rectangle: Rounded Corners 6">
            <a:extLst>
              <a:ext uri="{FF2B5EF4-FFF2-40B4-BE49-F238E27FC236}">
                <a16:creationId xmlns:a16="http://schemas.microsoft.com/office/drawing/2014/main" id="{4C5EEE02-7FC4-DCBE-291A-2522098445AC}"/>
              </a:ext>
            </a:extLst>
          </p:cNvPr>
          <p:cNvSpPr/>
          <p:nvPr/>
        </p:nvSpPr>
        <p:spPr>
          <a:xfrm>
            <a:off x="869845" y="1734115"/>
            <a:ext cx="2469057" cy="94890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LOGIN</a:t>
            </a:r>
            <a:endParaRPr lang="en-GB"/>
          </a:p>
        </p:txBody>
      </p:sp>
      <p:sp>
        <p:nvSpPr>
          <p:cNvPr id="8" name="Rectangle: Rounded Corners 7">
            <a:extLst>
              <a:ext uri="{FF2B5EF4-FFF2-40B4-BE49-F238E27FC236}">
                <a16:creationId xmlns:a16="http://schemas.microsoft.com/office/drawing/2014/main" id="{7961E355-D410-E847-8D0A-993B7B03A3F6}"/>
              </a:ext>
            </a:extLst>
          </p:cNvPr>
          <p:cNvSpPr/>
          <p:nvPr/>
        </p:nvSpPr>
        <p:spPr>
          <a:xfrm>
            <a:off x="3742446" y="4272532"/>
            <a:ext cx="4624613" cy="94890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IF THEY CAN’T ABLE TO ATTEND THE INTERVIEW,  THEY POST REASONS FOR NOT ATTENDING</a:t>
            </a:r>
          </a:p>
        </p:txBody>
      </p:sp>
      <p:sp>
        <p:nvSpPr>
          <p:cNvPr id="9" name="Rectangle: Rounded Corners 8">
            <a:extLst>
              <a:ext uri="{FF2B5EF4-FFF2-40B4-BE49-F238E27FC236}">
                <a16:creationId xmlns:a16="http://schemas.microsoft.com/office/drawing/2014/main" id="{4BF0BD71-F09E-CE41-B285-E02670D23ADB}"/>
              </a:ext>
            </a:extLst>
          </p:cNvPr>
          <p:cNvSpPr/>
          <p:nvPr/>
        </p:nvSpPr>
        <p:spPr>
          <a:xfrm>
            <a:off x="776758" y="4272532"/>
            <a:ext cx="2469057" cy="94890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 OUT </a:t>
            </a:r>
          </a:p>
        </p:txBody>
      </p:sp>
      <p:cxnSp>
        <p:nvCxnSpPr>
          <p:cNvPr id="23" name="Straight Arrow Connector 22">
            <a:extLst>
              <a:ext uri="{FF2B5EF4-FFF2-40B4-BE49-F238E27FC236}">
                <a16:creationId xmlns:a16="http://schemas.microsoft.com/office/drawing/2014/main" id="{BB5D7668-BD31-094B-A30A-547A0F28BDC7}"/>
              </a:ext>
            </a:extLst>
          </p:cNvPr>
          <p:cNvCxnSpPr>
            <a:cxnSpLocks/>
          </p:cNvCxnSpPr>
          <p:nvPr/>
        </p:nvCxnSpPr>
        <p:spPr>
          <a:xfrm>
            <a:off x="10139466" y="2719053"/>
            <a:ext cx="17146" cy="1514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AB536E-29E1-B74E-BF91-C8539A3D8337}"/>
              </a:ext>
            </a:extLst>
          </p:cNvPr>
          <p:cNvCxnSpPr>
            <a:cxnSpLocks/>
            <a:stCxn id="4" idx="1"/>
            <a:endCxn id="8" idx="3"/>
          </p:cNvCxnSpPr>
          <p:nvPr/>
        </p:nvCxnSpPr>
        <p:spPr>
          <a:xfrm flipH="1">
            <a:off x="8367059" y="4746983"/>
            <a:ext cx="4966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1E54BF-A962-E34B-9A06-5880570BE4BD}"/>
              </a:ext>
            </a:extLst>
          </p:cNvPr>
          <p:cNvCxnSpPr>
            <a:cxnSpLocks/>
            <a:stCxn id="8" idx="1"/>
            <a:endCxn id="9" idx="3"/>
          </p:cNvCxnSpPr>
          <p:nvPr/>
        </p:nvCxnSpPr>
        <p:spPr>
          <a:xfrm flipH="1">
            <a:off x="3245815" y="4746984"/>
            <a:ext cx="496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111F6B-4021-F158-2FBF-51463C4FB718}"/>
              </a:ext>
            </a:extLst>
          </p:cNvPr>
          <p:cNvCxnSpPr/>
          <p:nvPr/>
        </p:nvCxnSpPr>
        <p:spPr>
          <a:xfrm>
            <a:off x="3322622" y="2202255"/>
            <a:ext cx="1238815" cy="1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4B80E1-8E57-91E8-C91F-6AE5030A8A1B}"/>
              </a:ext>
            </a:extLst>
          </p:cNvPr>
          <p:cNvCxnSpPr>
            <a:cxnSpLocks/>
          </p:cNvCxnSpPr>
          <p:nvPr/>
        </p:nvCxnSpPr>
        <p:spPr>
          <a:xfrm flipV="1">
            <a:off x="7004364" y="2241486"/>
            <a:ext cx="1351983" cy="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4826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126</Words>
  <Application>Microsoft Office PowerPoint</Application>
  <PresentationFormat>Widescreen</PresentationFormat>
  <Paragraphs>14</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Flow of Application</vt:lpstr>
      <vt:lpstr>Types Of Users</vt:lpstr>
      <vt:lpstr>Project Manager Flow :</vt:lpstr>
      <vt:lpstr>Talent Acquistion coordinator Flow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Darshana A</cp:lastModifiedBy>
  <cp:revision>156</cp:revision>
  <dcterms:created xsi:type="dcterms:W3CDTF">2020-06-30T04:13:35Z</dcterms:created>
  <dcterms:modified xsi:type="dcterms:W3CDTF">2022-04-05T04:48:05Z</dcterms:modified>
</cp:coreProperties>
</file>