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308" r:id="rId3"/>
    <p:sldId id="309" r:id="rId4"/>
    <p:sldId id="288" r:id="rId5"/>
    <p:sldId id="293" r:id="rId6"/>
    <p:sldId id="305"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42AD"/>
    <a:srgbClr val="7507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3/24/2022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3/24/2022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3/24/2022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rot="5400000">
            <a:off x="-316038" y="983456"/>
            <a:ext cx="1464467" cy="821531"/>
          </a:xfrm>
          <a:prstGeom prst="triangle">
            <a:avLst/>
          </a:prstGeom>
          <a:solidFill>
            <a:srgbClr val="8C42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C42AD"/>
              </a:solidFill>
              <a:cs typeface="Calibri" panose="020F0502020204030204"/>
            </a:endParaRPr>
          </a:p>
        </p:txBody>
      </p:sp>
      <p:pic>
        <p:nvPicPr>
          <p:cNvPr id="6" name="Picture 6" descr="Logo, company name&#10;&#10;Description automatically generated"/>
          <p:cNvPicPr>
            <a:picLocks noChangeAspect="1"/>
          </p:cNvPicPr>
          <p:nvPr/>
        </p:nvPicPr>
        <p:blipFill>
          <a:blip r:embed="rId2"/>
          <a:stretch>
            <a:fillRect/>
          </a:stretch>
        </p:blipFill>
        <p:spPr>
          <a:xfrm>
            <a:off x="9296400" y="5246899"/>
            <a:ext cx="2743200" cy="1444203"/>
          </a:xfrm>
          <a:prstGeom prst="rect">
            <a:avLst/>
          </a:prstGeom>
        </p:spPr>
      </p:pic>
      <p:sp>
        <p:nvSpPr>
          <p:cNvPr id="7" name="Title 6"/>
          <p:cNvSpPr>
            <a:spLocks noGrp="1"/>
          </p:cNvSpPr>
          <p:nvPr>
            <p:ph type="ctrTitle"/>
          </p:nvPr>
        </p:nvSpPr>
        <p:spPr>
          <a:xfrm>
            <a:off x="1342931" y="1106340"/>
            <a:ext cx="9144000" cy="1815465"/>
          </a:xfrm>
        </p:spPr>
        <p:txBody>
          <a:bodyPr>
            <a:normAutofit/>
          </a:bodyPr>
          <a:lstStyle/>
          <a:p>
            <a:r>
              <a:rPr lang="en-US" sz="4800">
                <a:solidFill>
                  <a:srgbClr val="8C42AD"/>
                </a:solidFill>
                <a:latin typeface="Cambria" panose="02040503050406030204"/>
                <a:ea typeface="Cambria" panose="02040503050406030204"/>
                <a:cs typeface="+mj-lt"/>
              </a:rPr>
              <a:t> Aspire Systems </a:t>
            </a:r>
          </a:p>
        </p:txBody>
      </p:sp>
      <p:sp>
        <p:nvSpPr>
          <p:cNvPr id="10" name="Content Placeholder 9"/>
          <p:cNvSpPr>
            <a:spLocks noGrp="1"/>
          </p:cNvSpPr>
          <p:nvPr>
            <p:ph type="subTitle" idx="1"/>
          </p:nvPr>
        </p:nvSpPr>
        <p:spPr>
          <a:xfrm>
            <a:off x="792178" y="3609583"/>
            <a:ext cx="9144000" cy="1655762"/>
          </a:xfrm>
        </p:spPr>
        <p:txBody>
          <a:bodyPr vert="horz" lIns="91440" tIns="45720" rIns="91440" bIns="45720" rtlCol="0" anchor="t">
            <a:normAutofit/>
          </a:bodyPr>
          <a:lstStyle/>
          <a:p>
            <a:pPr algn="r"/>
            <a:r>
              <a:rPr lang="en-US" sz="1800">
                <a:cs typeface="Calibri"/>
              </a:rPr>
              <a:t>Presented by,</a:t>
            </a:r>
          </a:p>
          <a:p>
            <a:pPr algn="r"/>
            <a:r>
              <a:rPr lang="en-US" sz="1800">
                <a:cs typeface="Calibri"/>
              </a:rPr>
              <a:t>Team </a:t>
            </a:r>
            <a:r>
              <a:rPr lang="en-US" sz="1800" b="1">
                <a:cs typeface="Calibri"/>
              </a:rPr>
              <a:t>ALPHA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rot="5400000">
            <a:off x="-316038" y="983456"/>
            <a:ext cx="1464467" cy="821531"/>
          </a:xfrm>
          <a:prstGeom prst="triangle">
            <a:avLst/>
          </a:prstGeom>
          <a:solidFill>
            <a:srgbClr val="8C42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C42AD"/>
              </a:solidFill>
              <a:cs typeface="Calibri" panose="020F0502020204030204"/>
            </a:endParaRPr>
          </a:p>
        </p:txBody>
      </p:sp>
      <p:pic>
        <p:nvPicPr>
          <p:cNvPr id="6" name="Picture 6" descr="Logo, company name&#10;&#10;Description automatically generated"/>
          <p:cNvPicPr>
            <a:picLocks noChangeAspect="1"/>
          </p:cNvPicPr>
          <p:nvPr/>
        </p:nvPicPr>
        <p:blipFill>
          <a:blip r:embed="rId2"/>
          <a:stretch>
            <a:fillRect/>
          </a:stretch>
        </p:blipFill>
        <p:spPr>
          <a:xfrm>
            <a:off x="9296400" y="5246899"/>
            <a:ext cx="2743200" cy="1444203"/>
          </a:xfrm>
          <a:prstGeom prst="rect">
            <a:avLst/>
          </a:prstGeom>
        </p:spPr>
      </p:pic>
      <p:sp>
        <p:nvSpPr>
          <p:cNvPr id="7" name="Title 6"/>
          <p:cNvSpPr>
            <a:spLocks noGrp="1"/>
          </p:cNvSpPr>
          <p:nvPr>
            <p:ph type="ctrTitle"/>
          </p:nvPr>
        </p:nvSpPr>
        <p:spPr>
          <a:xfrm>
            <a:off x="1524000" y="487686"/>
            <a:ext cx="9144000" cy="623426"/>
          </a:xfrm>
        </p:spPr>
        <p:txBody>
          <a:bodyPr>
            <a:noAutofit/>
          </a:bodyPr>
          <a:lstStyle/>
          <a:p>
            <a:r>
              <a:rPr lang="en-US" sz="2800" b="1">
                <a:solidFill>
                  <a:srgbClr val="8C42AD"/>
                </a:solidFill>
                <a:latin typeface="Cambria" panose="02040503050406030204"/>
                <a:ea typeface="Cambria" panose="02040503050406030204"/>
                <a:cs typeface="+mj-lt"/>
              </a:rPr>
              <a:t>History</a:t>
            </a:r>
          </a:p>
        </p:txBody>
      </p:sp>
      <p:sp>
        <p:nvSpPr>
          <p:cNvPr id="10" name="Content Placeholder 9"/>
          <p:cNvSpPr>
            <a:spLocks noGrp="1"/>
          </p:cNvSpPr>
          <p:nvPr>
            <p:ph type="subTitle" idx="1"/>
          </p:nvPr>
        </p:nvSpPr>
        <p:spPr>
          <a:xfrm>
            <a:off x="1524000" y="1399029"/>
            <a:ext cx="9543861" cy="4741483"/>
          </a:xfrm>
        </p:spPr>
        <p:txBody>
          <a:bodyPr vert="horz" lIns="91440" tIns="45720" rIns="91440" bIns="45720" rtlCol="0" anchor="t">
            <a:normAutofit/>
          </a:bodyPr>
          <a:lstStyle/>
          <a:p>
            <a:pPr marL="285750" indent="-285750" algn="l">
              <a:lnSpc>
                <a:spcPct val="150000"/>
              </a:lnSpc>
              <a:buFont typeface="Wingdings" panose="020B0604020202020204" pitchFamily="34" charset="0"/>
              <a:buChar char="§"/>
            </a:pPr>
            <a:r>
              <a:rPr lang="en-US" sz="1800">
                <a:ea typeface="+mn-lt"/>
                <a:cs typeface="+mn-lt"/>
              </a:rPr>
              <a:t>Aspire Systems (India) Private Limited is an unlisted private company incorporated on </a:t>
            </a:r>
            <a:r>
              <a:rPr lang="en-US" sz="1800" b="1" i="1">
                <a:ea typeface="+mn-lt"/>
                <a:cs typeface="+mn-lt"/>
              </a:rPr>
              <a:t>04 August, 1998 </a:t>
            </a:r>
            <a:r>
              <a:rPr lang="en-US" sz="1800" i="1">
                <a:ea typeface="+mn-lt"/>
                <a:cs typeface="+mn-lt"/>
              </a:rPr>
              <a:t>by </a:t>
            </a:r>
            <a:r>
              <a:rPr lang="en-US" sz="1800" b="1" i="1">
                <a:ea typeface="+mn-lt"/>
                <a:cs typeface="+mn-lt"/>
              </a:rPr>
              <a:t>Gowri Shankar Subramaniyam</a:t>
            </a:r>
            <a:r>
              <a:rPr lang="en-US" sz="1800">
                <a:ea typeface="+mn-lt"/>
                <a:cs typeface="+mn-lt"/>
              </a:rPr>
              <a:t>. It is classified as a private limited company and is located in Chennai, Tamil Nadu. </a:t>
            </a:r>
          </a:p>
          <a:p>
            <a:pPr marL="285750" indent="-285750" algn="l">
              <a:lnSpc>
                <a:spcPct val="150000"/>
              </a:lnSpc>
              <a:buFont typeface="Wingdings" panose="020B0604020202020204" pitchFamily="34" charset="0"/>
              <a:buChar char="§"/>
            </a:pPr>
            <a:r>
              <a:rPr lang="en-US" sz="1800">
                <a:ea typeface="+mn-lt"/>
                <a:cs typeface="+mn-lt"/>
              </a:rPr>
              <a:t>We work with some of the world's most innovative enterprises and independent software vendors, helping them leverage technology and outsourcing in our specific areas of expertise.</a:t>
            </a:r>
          </a:p>
          <a:p>
            <a:pPr marL="285750" indent="-285750" algn="l">
              <a:lnSpc>
                <a:spcPct val="150000"/>
              </a:lnSpc>
              <a:buFont typeface="Wingdings" panose="020B0604020202020204" pitchFamily="34" charset="0"/>
              <a:buChar char="§"/>
            </a:pPr>
            <a:r>
              <a:rPr lang="en-US" sz="1800">
                <a:ea typeface="+mn-lt"/>
                <a:cs typeface="+mn-lt"/>
              </a:rPr>
              <a:t>Philosophy - "</a:t>
            </a:r>
            <a:r>
              <a:rPr lang="en-US" sz="1800" b="1">
                <a:ea typeface="+mn-lt"/>
                <a:cs typeface="+mn-lt"/>
              </a:rPr>
              <a:t>Attention. Always.</a:t>
            </a:r>
            <a:r>
              <a:rPr lang="en-US" sz="1800">
                <a:ea typeface="+mn-lt"/>
                <a:cs typeface="+mn-lt"/>
              </a:rPr>
              <a:t>"</a:t>
            </a:r>
            <a:endParaRPr lang="en-US" sz="1800">
              <a:cs typeface="Calibri"/>
            </a:endParaRPr>
          </a:p>
          <a:p>
            <a:pPr marL="285750" indent="-285750" algn="l">
              <a:lnSpc>
                <a:spcPct val="150000"/>
              </a:lnSpc>
              <a:buFont typeface="Wingdings" panose="020B0604020202020204" pitchFamily="34" charset="0"/>
              <a:buChar char="§"/>
            </a:pPr>
            <a:r>
              <a:rPr lang="en-US" sz="1800">
                <a:cs typeface="Calibri"/>
              </a:rPr>
              <a:t>Culture - "</a:t>
            </a:r>
            <a:r>
              <a:rPr lang="en-US" sz="1800" b="1">
                <a:cs typeface="Calibri"/>
              </a:rPr>
              <a:t>ORBIT</a:t>
            </a:r>
            <a:r>
              <a:rPr lang="en-US" sz="1800">
                <a:cs typeface="Calibri"/>
              </a:rPr>
              <a:t>"</a:t>
            </a:r>
          </a:p>
          <a:p>
            <a:pPr marL="285750" indent="-285750" algn="l">
              <a:lnSpc>
                <a:spcPct val="150000"/>
              </a:lnSpc>
              <a:buFont typeface="Wingdings" panose="020B0604020202020204" pitchFamily="34" charset="0"/>
              <a:buChar char="§"/>
            </a:pPr>
            <a:r>
              <a:rPr lang="en-US" sz="1800">
                <a:cs typeface="Calibri"/>
              </a:rPr>
              <a:t>Awards – "</a:t>
            </a:r>
            <a:r>
              <a:rPr lang="en-US" sz="1800" b="1">
                <a:cs typeface="Calibri"/>
              </a:rPr>
              <a:t>Great Place to work - 12 in a row.</a:t>
            </a:r>
            <a:r>
              <a:rPr lang="en-US" sz="1800">
                <a:cs typeface="Calibri"/>
              </a:rPr>
              <a:t>"</a:t>
            </a:r>
          </a:p>
          <a:p>
            <a:pPr marL="285750" indent="-285750" algn="l">
              <a:lnSpc>
                <a:spcPct val="150000"/>
              </a:lnSpc>
              <a:buFont typeface="Wingdings" panose="020B0604020202020204" pitchFamily="34" charset="0"/>
              <a:buChar char="§"/>
            </a:pPr>
            <a:r>
              <a:rPr lang="en-US" sz="1800" err="1">
                <a:cs typeface="Calibri"/>
              </a:rPr>
              <a:t>No.of</a:t>
            </a:r>
            <a:r>
              <a:rPr lang="en-US" sz="1800">
                <a:cs typeface="Calibri"/>
              </a:rPr>
              <a:t> Employees - 4300+ </a:t>
            </a:r>
          </a:p>
          <a:p>
            <a:pPr marL="285750" indent="-285750" algn="l">
              <a:lnSpc>
                <a:spcPct val="150000"/>
              </a:lnSpc>
              <a:buFont typeface="Wingdings" panose="020B0604020202020204" pitchFamily="34" charset="0"/>
              <a:buChar char="§"/>
            </a:pPr>
            <a:endParaRPr lang="en-US" sz="1800">
              <a:cs typeface="Calibri"/>
            </a:endParaRPr>
          </a:p>
        </p:txBody>
      </p:sp>
      <p:pic>
        <p:nvPicPr>
          <p:cNvPr id="2" name="Picture 2">
            <a:extLst>
              <a:ext uri="{FF2B5EF4-FFF2-40B4-BE49-F238E27FC236}">
                <a16:creationId xmlns:a16="http://schemas.microsoft.com/office/drawing/2014/main" id="{23BE670C-9EB2-284D-C888-A817B5AFFF5D}"/>
              </a:ext>
            </a:extLst>
          </p:cNvPr>
          <p:cNvPicPr>
            <a:picLocks noChangeAspect="1"/>
          </p:cNvPicPr>
          <p:nvPr/>
        </p:nvPicPr>
        <p:blipFill>
          <a:blip r:embed="rId3"/>
          <a:stretch>
            <a:fillRect/>
          </a:stretch>
        </p:blipFill>
        <p:spPr>
          <a:xfrm>
            <a:off x="6338936" y="3693711"/>
            <a:ext cx="4055951" cy="1847112"/>
          </a:xfrm>
          <a:prstGeom prst="rect">
            <a:avLst/>
          </a:prstGeom>
        </p:spPr>
      </p:pic>
    </p:spTree>
    <p:extLst>
      <p:ext uri="{BB962C8B-B14F-4D97-AF65-F5344CB8AC3E}">
        <p14:creationId xmlns:p14="http://schemas.microsoft.com/office/powerpoint/2010/main" val="2295169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rot="5400000">
            <a:off x="-316038" y="983456"/>
            <a:ext cx="1464467" cy="821531"/>
          </a:xfrm>
          <a:prstGeom prst="triangle">
            <a:avLst/>
          </a:prstGeom>
          <a:solidFill>
            <a:srgbClr val="8C42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C42AD"/>
              </a:solidFill>
              <a:cs typeface="Calibri" panose="020F0502020204030204"/>
            </a:endParaRPr>
          </a:p>
        </p:txBody>
      </p:sp>
      <p:pic>
        <p:nvPicPr>
          <p:cNvPr id="6" name="Picture 6" descr="Logo, company name&#10;&#10;Description automatically generated"/>
          <p:cNvPicPr>
            <a:picLocks noChangeAspect="1"/>
          </p:cNvPicPr>
          <p:nvPr/>
        </p:nvPicPr>
        <p:blipFill>
          <a:blip r:embed="rId2"/>
          <a:stretch>
            <a:fillRect/>
          </a:stretch>
        </p:blipFill>
        <p:spPr>
          <a:xfrm>
            <a:off x="9296400" y="5246899"/>
            <a:ext cx="2743200" cy="1444203"/>
          </a:xfrm>
          <a:prstGeom prst="rect">
            <a:avLst/>
          </a:prstGeom>
        </p:spPr>
      </p:pic>
      <p:sp>
        <p:nvSpPr>
          <p:cNvPr id="7" name="Title 6"/>
          <p:cNvSpPr>
            <a:spLocks noGrp="1"/>
          </p:cNvSpPr>
          <p:nvPr>
            <p:ph type="ctrTitle"/>
          </p:nvPr>
        </p:nvSpPr>
        <p:spPr>
          <a:xfrm>
            <a:off x="1524000" y="487686"/>
            <a:ext cx="9144000" cy="623426"/>
          </a:xfrm>
        </p:spPr>
        <p:txBody>
          <a:bodyPr>
            <a:noAutofit/>
          </a:bodyPr>
          <a:lstStyle/>
          <a:p>
            <a:r>
              <a:rPr lang="en-US" sz="2800" b="1">
                <a:solidFill>
                  <a:srgbClr val="8C42AD"/>
                </a:solidFill>
                <a:latin typeface="Cambria" panose="02040503050406030204"/>
                <a:ea typeface="Cambria" panose="02040503050406030204"/>
                <a:cs typeface="+mj-lt"/>
              </a:rPr>
              <a:t>Services</a:t>
            </a:r>
          </a:p>
        </p:txBody>
      </p:sp>
      <p:sp>
        <p:nvSpPr>
          <p:cNvPr id="10" name="Content Placeholder 9"/>
          <p:cNvSpPr>
            <a:spLocks noGrp="1"/>
          </p:cNvSpPr>
          <p:nvPr>
            <p:ph type="subTitle" idx="1"/>
          </p:nvPr>
        </p:nvSpPr>
        <p:spPr>
          <a:xfrm>
            <a:off x="1524000" y="1399029"/>
            <a:ext cx="9144000" cy="4741483"/>
          </a:xfrm>
        </p:spPr>
        <p:txBody>
          <a:bodyPr vert="horz" lIns="91440" tIns="45720" rIns="91440" bIns="45720" rtlCol="0" anchor="t">
            <a:normAutofit/>
          </a:bodyPr>
          <a:lstStyle/>
          <a:p>
            <a:pPr marL="285750" indent="-285750" algn="l">
              <a:lnSpc>
                <a:spcPct val="150000"/>
              </a:lnSpc>
              <a:buFont typeface="Wingdings" panose="020B0604020202020204" pitchFamily="34" charset="0"/>
              <a:buChar char="§"/>
            </a:pPr>
            <a:r>
              <a:rPr lang="en-US" sz="1800">
                <a:cs typeface="Calibri"/>
              </a:rPr>
              <a:t>Software Engineering</a:t>
            </a:r>
            <a:endParaRPr lang="en-US">
              <a:cs typeface="Calibri"/>
            </a:endParaRPr>
          </a:p>
          <a:p>
            <a:pPr marL="285750" indent="-285750" algn="l">
              <a:lnSpc>
                <a:spcPct val="150000"/>
              </a:lnSpc>
              <a:buFont typeface="Wingdings" panose="020B0604020202020204" pitchFamily="34" charset="0"/>
              <a:buChar char="§"/>
            </a:pPr>
            <a:r>
              <a:rPr lang="en-US" sz="1800">
                <a:cs typeface="Calibri"/>
              </a:rPr>
              <a:t>Cloud Transformation</a:t>
            </a:r>
          </a:p>
          <a:p>
            <a:pPr marL="285750" indent="-285750" algn="l">
              <a:lnSpc>
                <a:spcPct val="150000"/>
              </a:lnSpc>
              <a:buFont typeface="Wingdings" panose="020B0604020202020204" pitchFamily="34" charset="0"/>
              <a:buChar char="§"/>
            </a:pPr>
            <a:r>
              <a:rPr lang="en-US" sz="1800">
                <a:ea typeface="+mn-lt"/>
                <a:cs typeface="+mn-lt"/>
              </a:rPr>
              <a:t>Nearshore Software Development</a:t>
            </a:r>
          </a:p>
          <a:p>
            <a:pPr marL="285750" indent="-285750" algn="l">
              <a:lnSpc>
                <a:spcPct val="150000"/>
              </a:lnSpc>
              <a:spcBef>
                <a:spcPts val="0"/>
              </a:spcBef>
              <a:buFont typeface="Wingdings" panose="020B0604020202020204" pitchFamily="34" charset="0"/>
              <a:buChar char="§"/>
            </a:pPr>
            <a:r>
              <a:rPr lang="en-US" sz="1800">
                <a:ea typeface="+mn-lt"/>
                <a:cs typeface="+mn-lt"/>
              </a:rPr>
              <a:t>Managed Testing Services</a:t>
            </a:r>
          </a:p>
          <a:p>
            <a:pPr marL="285750" indent="-285750" algn="l">
              <a:lnSpc>
                <a:spcPct val="150000"/>
              </a:lnSpc>
              <a:spcBef>
                <a:spcPts val="0"/>
              </a:spcBef>
              <a:buFont typeface="Wingdings" panose="020B0604020202020204" pitchFamily="34" charset="0"/>
              <a:buChar char="§"/>
            </a:pPr>
            <a:r>
              <a:rPr lang="en-US" sz="1800">
                <a:ea typeface="+mn-lt"/>
                <a:cs typeface="+mn-lt"/>
              </a:rPr>
              <a:t>Independent Software Testing</a:t>
            </a:r>
          </a:p>
          <a:p>
            <a:pPr marL="285750" indent="-285750" algn="l">
              <a:lnSpc>
                <a:spcPct val="150000"/>
              </a:lnSpc>
              <a:spcBef>
                <a:spcPts val="0"/>
              </a:spcBef>
              <a:buFont typeface="Wingdings" panose="020B0604020202020204" pitchFamily="34" charset="0"/>
              <a:buChar char="§"/>
            </a:pPr>
            <a:r>
              <a:rPr lang="en-US" sz="1800">
                <a:ea typeface="+mn-lt"/>
                <a:cs typeface="+mn-lt"/>
              </a:rPr>
              <a:t>Digital Enterprise Integration</a:t>
            </a:r>
          </a:p>
          <a:p>
            <a:pPr marL="285750" indent="-285750" algn="l">
              <a:lnSpc>
                <a:spcPct val="150000"/>
              </a:lnSpc>
              <a:spcBef>
                <a:spcPts val="0"/>
              </a:spcBef>
              <a:buFont typeface="Wingdings" panose="020B0604020202020204" pitchFamily="34" charset="0"/>
              <a:buChar char="§"/>
            </a:pPr>
            <a:r>
              <a:rPr lang="en-US" sz="1800">
                <a:cs typeface="Calibri"/>
              </a:rPr>
              <a:t>Data and Analytics </a:t>
            </a:r>
          </a:p>
          <a:p>
            <a:pPr marL="285750" indent="-285750" algn="l">
              <a:lnSpc>
                <a:spcPct val="150000"/>
              </a:lnSpc>
              <a:spcBef>
                <a:spcPts val="0"/>
              </a:spcBef>
              <a:buFont typeface="Wingdings" panose="020B0604020202020204" pitchFamily="34" charset="0"/>
              <a:buChar char="§"/>
            </a:pPr>
            <a:r>
              <a:rPr lang="en-US" sz="1800">
                <a:cs typeface="Calibri"/>
              </a:rPr>
              <a:t>DevOps</a:t>
            </a:r>
          </a:p>
          <a:p>
            <a:pPr marL="285750" indent="-285750" algn="l">
              <a:lnSpc>
                <a:spcPct val="150000"/>
              </a:lnSpc>
              <a:spcBef>
                <a:spcPts val="0"/>
              </a:spcBef>
              <a:buFont typeface="Wingdings" panose="020B0604020202020204" pitchFamily="34" charset="0"/>
              <a:buChar char="§"/>
            </a:pPr>
            <a:r>
              <a:rPr lang="en-US" sz="1800">
                <a:cs typeface="Calibri"/>
              </a:rPr>
              <a:t>Oracle cloud digital transformation</a:t>
            </a:r>
          </a:p>
          <a:p>
            <a:pPr algn="l">
              <a:lnSpc>
                <a:spcPct val="150000"/>
              </a:lnSpc>
              <a:spcBef>
                <a:spcPts val="0"/>
              </a:spcBef>
            </a:pPr>
            <a:endParaRPr lang="en-US" sz="1800">
              <a:cs typeface="Calibri"/>
            </a:endParaRPr>
          </a:p>
          <a:p>
            <a:pPr marL="285750" indent="-285750" algn="l">
              <a:lnSpc>
                <a:spcPct val="150000"/>
              </a:lnSpc>
              <a:spcBef>
                <a:spcPts val="0"/>
              </a:spcBef>
              <a:buFont typeface="Wingdings" panose="020B0604020202020204" pitchFamily="34" charset="0"/>
              <a:buChar char="§"/>
            </a:pPr>
            <a:endParaRPr lang="en-US" sz="1800">
              <a:cs typeface="Calibri"/>
            </a:endParaRPr>
          </a:p>
        </p:txBody>
      </p:sp>
      <p:pic>
        <p:nvPicPr>
          <p:cNvPr id="3" name="Picture 4" descr="A picture containing text, person, necktie&#10;&#10;Description automatically generated">
            <a:extLst>
              <a:ext uri="{FF2B5EF4-FFF2-40B4-BE49-F238E27FC236}">
                <a16:creationId xmlns:a16="http://schemas.microsoft.com/office/drawing/2014/main" id="{4B201EB7-E5B0-C72A-9BE9-6BF4C8CA74A3}"/>
              </a:ext>
            </a:extLst>
          </p:cNvPr>
          <p:cNvPicPr>
            <a:picLocks noChangeAspect="1"/>
          </p:cNvPicPr>
          <p:nvPr/>
        </p:nvPicPr>
        <p:blipFill>
          <a:blip r:embed="rId3"/>
          <a:stretch>
            <a:fillRect/>
          </a:stretch>
        </p:blipFill>
        <p:spPr>
          <a:xfrm>
            <a:off x="5705192" y="1863234"/>
            <a:ext cx="4297378" cy="2233731"/>
          </a:xfrm>
          <a:prstGeom prst="rect">
            <a:avLst/>
          </a:prstGeom>
        </p:spPr>
      </p:pic>
    </p:spTree>
    <p:extLst>
      <p:ext uri="{BB962C8B-B14F-4D97-AF65-F5344CB8AC3E}">
        <p14:creationId xmlns:p14="http://schemas.microsoft.com/office/powerpoint/2010/main" val="2157549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D0ADA0-C8E4-49E1-BB8E-91959CDDEB80}"/>
              </a:ext>
            </a:extLst>
          </p:cNvPr>
          <p:cNvSpPr>
            <a:spLocks noGrp="1"/>
          </p:cNvSpPr>
          <p:nvPr>
            <p:ph idx="1"/>
          </p:nvPr>
        </p:nvSpPr>
        <p:spPr>
          <a:xfrm>
            <a:off x="824346" y="1534680"/>
            <a:ext cx="10529454" cy="4642283"/>
          </a:xfrm>
        </p:spPr>
        <p:txBody>
          <a:bodyPr vert="horz" lIns="91440" tIns="45720" rIns="91440" bIns="45720" rtlCol="0" anchor="t">
            <a:normAutofit/>
          </a:bodyPr>
          <a:lstStyle/>
          <a:p>
            <a:pPr>
              <a:lnSpc>
                <a:spcPct val="150000"/>
              </a:lnSpc>
            </a:pPr>
            <a:endParaRPr lang="en-US">
              <a:ea typeface="+mn-lt"/>
              <a:cs typeface="+mn-lt"/>
            </a:endParaRPr>
          </a:p>
          <a:p>
            <a:pPr>
              <a:lnSpc>
                <a:spcPct val="150000"/>
              </a:lnSpc>
            </a:pPr>
            <a:endParaRPr lang="en-US">
              <a:cs typeface="Calibri"/>
            </a:endParaRPr>
          </a:p>
        </p:txBody>
      </p:sp>
      <p:sp>
        <p:nvSpPr>
          <p:cNvPr id="5" name="Isosceles Triangle 4">
            <a:extLst>
              <a:ext uri="{FF2B5EF4-FFF2-40B4-BE49-F238E27FC236}">
                <a16:creationId xmlns:a16="http://schemas.microsoft.com/office/drawing/2014/main" id="{E645506D-D1AB-4E00-9CA6-6B177B3C302A}"/>
              </a:ext>
            </a:extLst>
          </p:cNvPr>
          <p:cNvSpPr/>
          <p:nvPr/>
        </p:nvSpPr>
        <p:spPr>
          <a:xfrm rot="5400000">
            <a:off x="-316038" y="983456"/>
            <a:ext cx="1464467" cy="821531"/>
          </a:xfrm>
          <a:prstGeom prst="triangle">
            <a:avLst/>
          </a:prstGeom>
          <a:solidFill>
            <a:srgbClr val="8C42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C42AD"/>
              </a:solidFill>
              <a:cs typeface="Calibri" panose="020F0502020204030204"/>
            </a:endParaRPr>
          </a:p>
        </p:txBody>
      </p:sp>
      <p:pic>
        <p:nvPicPr>
          <p:cNvPr id="8" name="Picture 6" descr="Logo, company name&#10;&#10;Description automatically generated">
            <a:extLst>
              <a:ext uri="{FF2B5EF4-FFF2-40B4-BE49-F238E27FC236}">
                <a16:creationId xmlns:a16="http://schemas.microsoft.com/office/drawing/2014/main" id="{8F049BAE-A94E-4757-8C92-E6AA66C6E698}"/>
              </a:ext>
            </a:extLst>
          </p:cNvPr>
          <p:cNvPicPr>
            <a:picLocks noChangeAspect="1"/>
          </p:cNvPicPr>
          <p:nvPr/>
        </p:nvPicPr>
        <p:blipFill rotWithShape="1">
          <a:blip r:embed="rId2"/>
          <a:srcRect l="68055" t="9735" r="6019" b="36502"/>
          <a:stretch>
            <a:fillRect/>
          </a:stretch>
        </p:blipFill>
        <p:spPr>
          <a:xfrm>
            <a:off x="10731500" y="179599"/>
            <a:ext cx="1092203" cy="1195551"/>
          </a:xfrm>
          <a:prstGeom prst="rect">
            <a:avLst/>
          </a:prstGeom>
        </p:spPr>
      </p:pic>
      <p:sp>
        <p:nvSpPr>
          <p:cNvPr id="4" name="TextBox 3">
            <a:extLst>
              <a:ext uri="{FF2B5EF4-FFF2-40B4-BE49-F238E27FC236}">
                <a16:creationId xmlns:a16="http://schemas.microsoft.com/office/drawing/2014/main" id="{EA18E45C-CE08-D3E8-2695-F65940C06267}"/>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ea typeface="Calibri"/>
              <a:cs typeface="Calibri"/>
            </a:endParaRPr>
          </a:p>
        </p:txBody>
      </p:sp>
      <p:sp>
        <p:nvSpPr>
          <p:cNvPr id="7" name="TextBox 6">
            <a:extLst>
              <a:ext uri="{FF2B5EF4-FFF2-40B4-BE49-F238E27FC236}">
                <a16:creationId xmlns:a16="http://schemas.microsoft.com/office/drawing/2014/main" id="{76E6A115-2522-9BDA-1064-36DED661DC07}"/>
              </a:ext>
            </a:extLst>
          </p:cNvPr>
          <p:cNvSpPr txBox="1"/>
          <p:nvPr/>
        </p:nvSpPr>
        <p:spPr>
          <a:xfrm>
            <a:off x="1162429" y="506051"/>
            <a:ext cx="8230389" cy="100027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2800" b="1">
              <a:cs typeface="Calibri"/>
            </a:endParaRPr>
          </a:p>
          <a:p>
            <a:r>
              <a:rPr lang="en-US" sz="1600" b="1">
                <a:ea typeface="+mn-lt"/>
                <a:cs typeface="+mn-lt"/>
              </a:rPr>
              <a:t>1.Software Engineering </a:t>
            </a:r>
            <a:endParaRPr lang="en-US" sz="1600" b="1">
              <a:cs typeface="Calibri"/>
            </a:endParaRPr>
          </a:p>
          <a:p>
            <a:r>
              <a:rPr lang="en-US" sz="1600">
                <a:ea typeface="+mn-lt"/>
                <a:cs typeface="+mn-lt"/>
              </a:rPr>
              <a:t>           </a:t>
            </a:r>
            <a:r>
              <a:rPr lang="en-US" sz="1400">
                <a:ea typeface="+mn-lt"/>
                <a:cs typeface="+mn-lt"/>
              </a:rPr>
              <a:t> Software engineering is an engineering approach on a software development of  systematics application.</a:t>
            </a:r>
            <a:endParaRPr lang="en-US" sz="1400">
              <a:cs typeface="Calibri"/>
            </a:endParaRPr>
          </a:p>
          <a:p>
            <a:pPr marL="285750" indent="-285750">
              <a:buFont typeface="Arial"/>
              <a:buChar char="•"/>
            </a:pPr>
            <a:r>
              <a:rPr lang="en-US" sz="1400">
                <a:cs typeface="Calibri"/>
              </a:rPr>
              <a:t>Product Engineering</a:t>
            </a:r>
          </a:p>
          <a:p>
            <a:pPr marL="285750" indent="-285750">
              <a:buFont typeface="Arial"/>
              <a:buChar char="•"/>
            </a:pPr>
            <a:r>
              <a:rPr lang="en-US" sz="1400">
                <a:cs typeface="Calibri"/>
              </a:rPr>
              <a:t>Micro Services</a:t>
            </a:r>
          </a:p>
          <a:p>
            <a:pPr marL="285750" indent="-285750">
              <a:buFont typeface="Arial"/>
              <a:buChar char="•"/>
            </a:pPr>
            <a:r>
              <a:rPr lang="en-US" sz="1400">
                <a:cs typeface="Calibri"/>
              </a:rPr>
              <a:t>Digital Product Engineering</a:t>
            </a:r>
          </a:p>
          <a:p>
            <a:pPr marL="285750" indent="-285750">
              <a:buFont typeface="Arial"/>
              <a:buChar char="•"/>
            </a:pPr>
            <a:r>
              <a:rPr lang="en-US" sz="1400">
                <a:cs typeface="Calibri"/>
              </a:rPr>
              <a:t>Cloud Native Development</a:t>
            </a:r>
          </a:p>
          <a:p>
            <a:pPr marL="285750" indent="-285750">
              <a:buFont typeface="Arial"/>
              <a:buChar char="•"/>
            </a:pPr>
            <a:r>
              <a:rPr lang="en-US" sz="1400">
                <a:cs typeface="Calibri"/>
              </a:rPr>
              <a:t>Software Engineering as a Service</a:t>
            </a:r>
          </a:p>
          <a:p>
            <a:endParaRPr lang="en-US" sz="1600">
              <a:cs typeface="Calibri"/>
            </a:endParaRPr>
          </a:p>
          <a:p>
            <a:endParaRPr lang="en-US" sz="1600">
              <a:cs typeface="Calibri"/>
            </a:endParaRPr>
          </a:p>
          <a:p>
            <a:r>
              <a:rPr lang="en-US" sz="1600" b="1">
                <a:ea typeface="+mn-lt"/>
                <a:cs typeface="+mn-lt"/>
              </a:rPr>
              <a:t>2.Cloud Transformation</a:t>
            </a:r>
            <a:endParaRPr lang="en-US" sz="1600" b="1">
              <a:cs typeface="Calibri"/>
            </a:endParaRPr>
          </a:p>
          <a:p>
            <a:r>
              <a:rPr lang="en-US" sz="1600">
                <a:ea typeface="+mn-lt"/>
                <a:cs typeface="+mn-lt"/>
              </a:rPr>
              <a:t>             </a:t>
            </a:r>
            <a:r>
              <a:rPr lang="en-US" sz="1400">
                <a:ea typeface="+mn-lt"/>
                <a:cs typeface="+mn-lt"/>
              </a:rPr>
              <a:t>Cloud transformation is simply the process of moving your work to the cloud, including migration of apps, software programs, desktops, data, or an entire infrastructure in alignment with the business objectives of the organization.</a:t>
            </a:r>
            <a:endParaRPr lang="en-US" sz="1400">
              <a:cs typeface="Calibri"/>
            </a:endParaRPr>
          </a:p>
          <a:p>
            <a:pPr marL="285750" indent="-285750">
              <a:buFont typeface="Arial"/>
              <a:buChar char="•"/>
            </a:pPr>
            <a:r>
              <a:rPr lang="en-US" sz="1400">
                <a:ea typeface="+mn-lt"/>
                <a:cs typeface="+mn-lt"/>
              </a:rPr>
              <a:t>Cloud Consulting Services</a:t>
            </a:r>
            <a:endParaRPr lang="en-US" sz="1400">
              <a:cs typeface="Calibri"/>
            </a:endParaRPr>
          </a:p>
          <a:p>
            <a:pPr marL="285750" indent="-285750">
              <a:buFont typeface="Arial"/>
              <a:buChar char="•"/>
            </a:pPr>
            <a:r>
              <a:rPr lang="en-US" sz="1400">
                <a:ea typeface="+mn-lt"/>
                <a:cs typeface="+mn-lt"/>
              </a:rPr>
              <a:t>Cloud Engineering Services</a:t>
            </a:r>
            <a:endParaRPr lang="en-US" sz="1400">
              <a:cs typeface="Calibri"/>
            </a:endParaRPr>
          </a:p>
          <a:p>
            <a:pPr marL="285750" indent="-285750">
              <a:buFont typeface="Arial"/>
              <a:buChar char="•"/>
            </a:pPr>
            <a:r>
              <a:rPr lang="en-US" sz="1400">
                <a:ea typeface="+mn-lt"/>
                <a:cs typeface="+mn-lt"/>
              </a:rPr>
              <a:t>Cloud Optimization Services</a:t>
            </a:r>
            <a:endParaRPr lang="en-US" sz="1400">
              <a:cs typeface="Calibri"/>
            </a:endParaRPr>
          </a:p>
          <a:p>
            <a:pPr marL="285750" indent="-285750">
              <a:buFont typeface="Arial"/>
              <a:buChar char="•"/>
            </a:pPr>
            <a:r>
              <a:rPr lang="en-US" sz="1400">
                <a:ea typeface="+mn-lt"/>
                <a:cs typeface="+mn-lt"/>
              </a:rPr>
              <a:t>AWS Cloud Services</a:t>
            </a:r>
            <a:endParaRPr lang="en-US" sz="1400">
              <a:cs typeface="Calibri"/>
            </a:endParaRPr>
          </a:p>
          <a:p>
            <a:pPr marL="285750" indent="-285750">
              <a:buFont typeface="Arial"/>
              <a:buChar char="•"/>
            </a:pPr>
            <a:r>
              <a:rPr lang="en-US" sz="1400">
                <a:ea typeface="+mn-lt"/>
                <a:cs typeface="+mn-lt"/>
              </a:rPr>
              <a:t>Azure Migration</a:t>
            </a:r>
            <a:endParaRPr lang="en-US" sz="1400">
              <a:cs typeface="Calibri"/>
            </a:endParaRPr>
          </a:p>
          <a:p>
            <a:endParaRPr lang="en-US"/>
          </a:p>
          <a:p>
            <a:endParaRPr lang="en-US"/>
          </a:p>
          <a:p>
            <a:endParaRPr lang="en-US">
              <a:cs typeface="Calibri"/>
            </a:endParaRPr>
          </a:p>
          <a:p>
            <a:endParaRPr lang="en-US"/>
          </a:p>
          <a:p>
            <a:endParaRPr lang="en-US"/>
          </a:p>
          <a:p>
            <a:endParaRPr lang="en-US" b="1">
              <a:cs typeface="Calibri"/>
            </a:endParaRPr>
          </a:p>
          <a:p>
            <a:endParaRPr lang="en-US"/>
          </a:p>
          <a:p>
            <a:endParaRPr lang="en-US"/>
          </a:p>
          <a:p>
            <a:endParaRPr lang="en-US">
              <a:cs typeface="Calibri"/>
            </a:endParaRPr>
          </a:p>
          <a:p>
            <a:endParaRPr lang="en-US" b="1">
              <a:ea typeface="Calibri"/>
              <a:cs typeface="Calibri"/>
            </a:endParaRPr>
          </a:p>
          <a:p>
            <a:endParaRPr lang="en-US">
              <a:ea typeface="Calibri"/>
              <a:cs typeface="Calibri"/>
            </a:endParaRPr>
          </a:p>
          <a:p>
            <a:endParaRPr lang="en-US">
              <a:ea typeface="Calibri"/>
              <a:cs typeface="Calibri"/>
            </a:endParaRPr>
          </a:p>
          <a:p>
            <a:endParaRPr lang="en-US" b="1">
              <a:ea typeface="Calibri"/>
              <a:cs typeface="Calibri"/>
            </a:endParaRPr>
          </a:p>
          <a:p>
            <a:r>
              <a:rPr lang="en-US">
                <a:ea typeface="Calibri"/>
                <a:cs typeface="Calibri"/>
              </a:rPr>
              <a:t>     </a:t>
            </a:r>
          </a:p>
          <a:p>
            <a:endParaRPr lang="en-US" b="1">
              <a:ea typeface="Calibri"/>
              <a:cs typeface="Calibri"/>
            </a:endParaRPr>
          </a:p>
          <a:p>
            <a:endParaRPr lang="en-US" b="1">
              <a:ea typeface="Calibri"/>
              <a:cs typeface="Calibri"/>
            </a:endParaRPr>
          </a:p>
          <a:p>
            <a:endParaRPr lang="en-US" b="1">
              <a:ea typeface="Calibri"/>
              <a:cs typeface="Calibri"/>
            </a:endParaRPr>
          </a:p>
          <a:p>
            <a:endParaRPr lang="en-US" b="1">
              <a:ea typeface="Calibri"/>
              <a:cs typeface="Calibri"/>
            </a:endParaRPr>
          </a:p>
        </p:txBody>
      </p:sp>
    </p:spTree>
    <p:extLst>
      <p:ext uri="{BB962C8B-B14F-4D97-AF65-F5344CB8AC3E}">
        <p14:creationId xmlns:p14="http://schemas.microsoft.com/office/powerpoint/2010/main" val="3956627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D0ADA0-C8E4-49E1-BB8E-91959CDDEB80}"/>
              </a:ext>
            </a:extLst>
          </p:cNvPr>
          <p:cNvSpPr>
            <a:spLocks noGrp="1"/>
          </p:cNvSpPr>
          <p:nvPr>
            <p:ph idx="1"/>
          </p:nvPr>
        </p:nvSpPr>
        <p:spPr>
          <a:xfrm>
            <a:off x="831890" y="501077"/>
            <a:ext cx="10521910" cy="5675886"/>
          </a:xfrm>
        </p:spPr>
        <p:txBody>
          <a:bodyPr vert="horz" lIns="91440" tIns="45720" rIns="91440" bIns="45720" rtlCol="0" anchor="t">
            <a:normAutofit/>
          </a:bodyPr>
          <a:lstStyle/>
          <a:p>
            <a:pPr marL="0" indent="0">
              <a:lnSpc>
                <a:spcPct val="100000"/>
              </a:lnSpc>
              <a:spcBef>
                <a:spcPts val="0"/>
              </a:spcBef>
              <a:buNone/>
            </a:pPr>
            <a:r>
              <a:rPr lang="en-US" sz="1600" b="1">
                <a:cs typeface="Calibri"/>
              </a:rPr>
              <a:t>3.NearShore Software Development</a:t>
            </a:r>
            <a:endParaRPr lang="en-US" sz="1600">
              <a:ea typeface="+mn-lt"/>
              <a:cs typeface="+mn-lt"/>
            </a:endParaRPr>
          </a:p>
          <a:p>
            <a:pPr marL="0" indent="0">
              <a:lnSpc>
                <a:spcPct val="100000"/>
              </a:lnSpc>
              <a:spcBef>
                <a:spcPts val="0"/>
              </a:spcBef>
              <a:buNone/>
            </a:pPr>
            <a:r>
              <a:rPr lang="en-US" sz="2400">
                <a:cs typeface="Calibri"/>
              </a:rPr>
              <a:t>        </a:t>
            </a:r>
            <a:r>
              <a:rPr lang="en-US" sz="1400">
                <a:cs typeface="Calibri"/>
              </a:rPr>
              <a:t> Nearshore outsourcing means that you delegate software development or certain tasks to companies located in geographical  proximity to your country. When you hire a nearshore company, the difference between you and the contractor should be from 1 to 3 hours.</a:t>
            </a:r>
            <a:endParaRPr lang="en-US" sz="1400">
              <a:ea typeface="+mn-lt"/>
              <a:cs typeface="+mn-lt"/>
            </a:endParaRPr>
          </a:p>
          <a:p>
            <a:pPr marL="285750" indent="-285750">
              <a:lnSpc>
                <a:spcPct val="100000"/>
              </a:lnSpc>
              <a:spcBef>
                <a:spcPts val="0"/>
              </a:spcBef>
              <a:buFont typeface="Arial,Sans-Serif"/>
              <a:buChar char="•"/>
            </a:pPr>
            <a:r>
              <a:rPr lang="en-US" sz="1400">
                <a:cs typeface="Calibri"/>
              </a:rPr>
              <a:t>Consulting an Advisory</a:t>
            </a:r>
            <a:endParaRPr lang="en-US" sz="1400">
              <a:ea typeface="+mn-lt"/>
              <a:cs typeface="+mn-lt"/>
            </a:endParaRPr>
          </a:p>
          <a:p>
            <a:pPr marL="285750" indent="-285750">
              <a:lnSpc>
                <a:spcPct val="100000"/>
              </a:lnSpc>
              <a:spcBef>
                <a:spcPts val="0"/>
              </a:spcBef>
              <a:buFont typeface="Arial,Sans-Serif"/>
              <a:buChar char="•"/>
            </a:pPr>
            <a:r>
              <a:rPr lang="en-US" sz="1400">
                <a:cs typeface="Calibri"/>
              </a:rPr>
              <a:t>Experience Design</a:t>
            </a:r>
            <a:endParaRPr lang="en-US" sz="1400">
              <a:ea typeface="+mn-lt"/>
              <a:cs typeface="+mn-lt"/>
            </a:endParaRPr>
          </a:p>
          <a:p>
            <a:pPr marL="285750" indent="-285750">
              <a:lnSpc>
                <a:spcPct val="100000"/>
              </a:lnSpc>
              <a:spcBef>
                <a:spcPts val="0"/>
              </a:spcBef>
              <a:buFont typeface="Arial,Sans-Serif"/>
              <a:buChar char="•"/>
            </a:pPr>
            <a:r>
              <a:rPr lang="en-US" sz="1400">
                <a:cs typeface="Calibri"/>
              </a:rPr>
              <a:t>Digital Software Engineering</a:t>
            </a:r>
            <a:endParaRPr lang="en-US" sz="1400">
              <a:ea typeface="+mn-lt"/>
              <a:cs typeface="+mn-lt"/>
            </a:endParaRPr>
          </a:p>
          <a:p>
            <a:pPr marL="285750" indent="-285750">
              <a:lnSpc>
                <a:spcPct val="100000"/>
              </a:lnSpc>
              <a:spcBef>
                <a:spcPts val="0"/>
              </a:spcBef>
              <a:buFont typeface="Arial,Sans-Serif"/>
              <a:buChar char="•"/>
            </a:pPr>
            <a:r>
              <a:rPr lang="en-US" sz="1400">
                <a:cs typeface="Calibri"/>
              </a:rPr>
              <a:t>Software Testing Service</a:t>
            </a:r>
            <a:endParaRPr lang="en-US" sz="1400">
              <a:ea typeface="+mn-lt"/>
              <a:cs typeface="+mn-lt"/>
            </a:endParaRPr>
          </a:p>
          <a:p>
            <a:pPr marL="285750" indent="-285750">
              <a:lnSpc>
                <a:spcPct val="100000"/>
              </a:lnSpc>
              <a:spcBef>
                <a:spcPts val="0"/>
              </a:spcBef>
              <a:buFont typeface="Arial,Sans-Serif"/>
              <a:buChar char="•"/>
            </a:pPr>
            <a:r>
              <a:rPr lang="en-US" sz="1400">
                <a:cs typeface="Calibri"/>
              </a:rPr>
              <a:t>Cloud Service</a:t>
            </a:r>
            <a:endParaRPr lang="en-US" sz="1400">
              <a:ea typeface="+mn-lt"/>
              <a:cs typeface="+mn-lt"/>
            </a:endParaRPr>
          </a:p>
          <a:p>
            <a:pPr marL="0" indent="0">
              <a:lnSpc>
                <a:spcPct val="100000"/>
              </a:lnSpc>
              <a:spcBef>
                <a:spcPts val="0"/>
              </a:spcBef>
              <a:buNone/>
            </a:pPr>
            <a:endParaRPr lang="en-US" sz="1400">
              <a:ea typeface="+mn-lt"/>
              <a:cs typeface="+mn-lt"/>
            </a:endParaRPr>
          </a:p>
          <a:p>
            <a:pPr marL="0" indent="0">
              <a:lnSpc>
                <a:spcPct val="100000"/>
              </a:lnSpc>
              <a:spcBef>
                <a:spcPts val="0"/>
              </a:spcBef>
              <a:buNone/>
            </a:pPr>
            <a:endParaRPr lang="en-US" sz="1600">
              <a:ea typeface="+mn-lt"/>
              <a:cs typeface="+mn-lt"/>
            </a:endParaRPr>
          </a:p>
          <a:p>
            <a:pPr marL="0" indent="0">
              <a:lnSpc>
                <a:spcPct val="100000"/>
              </a:lnSpc>
              <a:spcBef>
                <a:spcPts val="0"/>
              </a:spcBef>
              <a:buNone/>
            </a:pPr>
            <a:r>
              <a:rPr lang="en-US" sz="1600" b="1">
                <a:cs typeface="Calibri"/>
              </a:rPr>
              <a:t>4.Managed Testing Services</a:t>
            </a:r>
            <a:endParaRPr lang="en-US" sz="1600">
              <a:ea typeface="+mn-lt"/>
              <a:cs typeface="+mn-lt"/>
            </a:endParaRPr>
          </a:p>
          <a:p>
            <a:pPr marL="0" indent="0">
              <a:lnSpc>
                <a:spcPct val="100000"/>
              </a:lnSpc>
              <a:spcBef>
                <a:spcPts val="0"/>
              </a:spcBef>
              <a:buNone/>
            </a:pPr>
            <a:r>
              <a:rPr lang="en-US" sz="2400">
                <a:cs typeface="Calibri"/>
              </a:rPr>
              <a:t>         </a:t>
            </a:r>
            <a:r>
              <a:rPr lang="en-US" sz="1400">
                <a:cs typeface="Calibri"/>
              </a:rPr>
              <a:t>  It is a practice of outsourcing the software testing responsibilities and functions to improve operations and cut expenses.</a:t>
            </a:r>
            <a:endParaRPr lang="en-US" sz="1400">
              <a:ea typeface="+mn-lt"/>
              <a:cs typeface="+mn-lt"/>
            </a:endParaRPr>
          </a:p>
          <a:p>
            <a:pPr marL="285750" indent="-285750">
              <a:lnSpc>
                <a:spcPct val="100000"/>
              </a:lnSpc>
              <a:spcBef>
                <a:spcPts val="0"/>
              </a:spcBef>
              <a:buFont typeface="Arial,Sans-Serif"/>
              <a:buChar char="•"/>
            </a:pPr>
            <a:r>
              <a:rPr lang="en-US" sz="1400">
                <a:cs typeface="Calibri"/>
              </a:rPr>
              <a:t>Hi tech and Software Segment</a:t>
            </a:r>
            <a:endParaRPr lang="en-US" sz="1400">
              <a:ea typeface="+mn-lt"/>
              <a:cs typeface="+mn-lt"/>
            </a:endParaRPr>
          </a:p>
          <a:p>
            <a:pPr marL="285750" indent="-285750">
              <a:lnSpc>
                <a:spcPct val="100000"/>
              </a:lnSpc>
              <a:spcBef>
                <a:spcPts val="0"/>
              </a:spcBef>
              <a:buFont typeface="Arial,Sans-Serif"/>
              <a:buChar char="•"/>
            </a:pPr>
            <a:r>
              <a:rPr lang="en-US" sz="1400">
                <a:cs typeface="Calibri"/>
              </a:rPr>
              <a:t>Retail</a:t>
            </a:r>
            <a:endParaRPr lang="en-US" sz="1400">
              <a:ea typeface="+mn-lt"/>
              <a:cs typeface="+mn-lt"/>
            </a:endParaRPr>
          </a:p>
          <a:p>
            <a:pPr marL="0" indent="0">
              <a:lnSpc>
                <a:spcPct val="100000"/>
              </a:lnSpc>
              <a:spcBef>
                <a:spcPts val="0"/>
              </a:spcBef>
              <a:buNone/>
            </a:pPr>
            <a:endParaRPr lang="en-US" sz="1600" b="1">
              <a:ea typeface="+mn-lt"/>
              <a:cs typeface="+mn-lt"/>
            </a:endParaRPr>
          </a:p>
          <a:p>
            <a:pPr marL="0" indent="0">
              <a:lnSpc>
                <a:spcPct val="100000"/>
              </a:lnSpc>
              <a:spcBef>
                <a:spcPts val="0"/>
              </a:spcBef>
              <a:buNone/>
            </a:pPr>
            <a:r>
              <a:rPr lang="en-US" sz="1600" b="1">
                <a:ea typeface="+mn-lt"/>
                <a:cs typeface="+mn-lt"/>
              </a:rPr>
              <a:t>5.Data and Analytics</a:t>
            </a:r>
            <a:r>
              <a:rPr lang="en-US" sz="1600">
                <a:ea typeface="+mn-lt"/>
                <a:cs typeface="+mn-lt"/>
              </a:rPr>
              <a:t> </a:t>
            </a:r>
            <a:endParaRPr lang="en-US" sz="1600"/>
          </a:p>
          <a:p>
            <a:pPr marL="0" indent="0">
              <a:lnSpc>
                <a:spcPct val="100000"/>
              </a:lnSpc>
              <a:spcBef>
                <a:spcPts val="0"/>
              </a:spcBef>
              <a:buNone/>
            </a:pPr>
            <a:r>
              <a:rPr lang="en-US" sz="1400">
                <a:ea typeface="+mn-lt"/>
                <a:cs typeface="+mn-lt"/>
              </a:rPr>
              <a:t>               Management of data for all users and analysis of data to improve business.</a:t>
            </a:r>
          </a:p>
          <a:p>
            <a:pPr marL="285750" indent="-285750">
              <a:lnSpc>
                <a:spcPct val="100000"/>
              </a:lnSpc>
              <a:spcBef>
                <a:spcPts val="0"/>
              </a:spcBef>
              <a:buFont typeface="Arial,Sans-Serif"/>
              <a:buChar char="•"/>
            </a:pPr>
            <a:r>
              <a:rPr lang="en-US" sz="1400">
                <a:ea typeface="+mn-lt"/>
                <a:cs typeface="+mn-lt"/>
              </a:rPr>
              <a:t>consulting</a:t>
            </a:r>
          </a:p>
          <a:p>
            <a:pPr marL="285750" indent="-285750">
              <a:lnSpc>
                <a:spcPct val="100000"/>
              </a:lnSpc>
              <a:spcBef>
                <a:spcPts val="0"/>
              </a:spcBef>
              <a:buFont typeface="Arial,Sans-Serif"/>
              <a:buChar char="•"/>
            </a:pPr>
            <a:r>
              <a:rPr lang="en-US" sz="1400">
                <a:ea typeface="+mn-lt"/>
                <a:cs typeface="+mn-lt"/>
              </a:rPr>
              <a:t>Enterprise data management </a:t>
            </a:r>
          </a:p>
          <a:p>
            <a:pPr marL="285750" indent="-285750">
              <a:lnSpc>
                <a:spcPct val="100000"/>
              </a:lnSpc>
              <a:spcBef>
                <a:spcPts val="0"/>
              </a:spcBef>
              <a:buFont typeface="Arial,Sans-Serif"/>
              <a:buChar char="•"/>
            </a:pPr>
            <a:r>
              <a:rPr lang="en-US" sz="1400">
                <a:ea typeface="+mn-lt"/>
                <a:cs typeface="+mn-lt"/>
              </a:rPr>
              <a:t>big data</a:t>
            </a:r>
          </a:p>
          <a:p>
            <a:pPr marL="285750" indent="-285750">
              <a:lnSpc>
                <a:spcPct val="100000"/>
              </a:lnSpc>
              <a:spcBef>
                <a:spcPts val="0"/>
              </a:spcBef>
              <a:buFont typeface="Arial,Sans-Serif"/>
              <a:buChar char="•"/>
            </a:pPr>
            <a:r>
              <a:rPr lang="en-US" sz="1400">
                <a:ea typeface="+mn-lt"/>
                <a:cs typeface="+mn-lt"/>
              </a:rPr>
              <a:t>data Lake </a:t>
            </a:r>
          </a:p>
          <a:p>
            <a:pPr marL="285750" indent="-285750">
              <a:lnSpc>
                <a:spcPct val="100000"/>
              </a:lnSpc>
              <a:spcBef>
                <a:spcPts val="0"/>
              </a:spcBef>
              <a:buFont typeface="Arial,Sans-Serif"/>
              <a:buChar char="•"/>
            </a:pPr>
            <a:r>
              <a:rPr lang="en-US" sz="1400">
                <a:ea typeface="+mn-lt"/>
                <a:cs typeface="+mn-lt"/>
              </a:rPr>
              <a:t>data science</a:t>
            </a:r>
            <a:endParaRPr lang="en-US" sz="1400">
              <a:cs typeface="Calibri"/>
            </a:endParaRPr>
          </a:p>
          <a:p>
            <a:pPr marL="0" indent="0">
              <a:lnSpc>
                <a:spcPct val="150000"/>
              </a:lnSpc>
              <a:buNone/>
            </a:pPr>
            <a:endParaRPr lang="en-US" b="1">
              <a:cs typeface="Calibri"/>
            </a:endParaRPr>
          </a:p>
        </p:txBody>
      </p:sp>
      <p:sp>
        <p:nvSpPr>
          <p:cNvPr id="5" name="Isosceles Triangle 4">
            <a:extLst>
              <a:ext uri="{FF2B5EF4-FFF2-40B4-BE49-F238E27FC236}">
                <a16:creationId xmlns:a16="http://schemas.microsoft.com/office/drawing/2014/main" id="{E645506D-D1AB-4E00-9CA6-6B177B3C302A}"/>
              </a:ext>
            </a:extLst>
          </p:cNvPr>
          <p:cNvSpPr/>
          <p:nvPr/>
        </p:nvSpPr>
        <p:spPr>
          <a:xfrm rot="5400000">
            <a:off x="-316038" y="983456"/>
            <a:ext cx="1464467" cy="821531"/>
          </a:xfrm>
          <a:prstGeom prst="triangle">
            <a:avLst/>
          </a:prstGeom>
          <a:solidFill>
            <a:srgbClr val="8C42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C42AD"/>
              </a:solidFill>
              <a:cs typeface="Calibri" panose="020F0502020204030204"/>
            </a:endParaRPr>
          </a:p>
        </p:txBody>
      </p:sp>
      <p:pic>
        <p:nvPicPr>
          <p:cNvPr id="8" name="Picture 6" descr="Logo, company name&#10;&#10;Description automatically generated">
            <a:extLst>
              <a:ext uri="{FF2B5EF4-FFF2-40B4-BE49-F238E27FC236}">
                <a16:creationId xmlns:a16="http://schemas.microsoft.com/office/drawing/2014/main" id="{8F049BAE-A94E-4757-8C92-E6AA66C6E698}"/>
              </a:ext>
            </a:extLst>
          </p:cNvPr>
          <p:cNvPicPr>
            <a:picLocks noChangeAspect="1"/>
          </p:cNvPicPr>
          <p:nvPr/>
        </p:nvPicPr>
        <p:blipFill rotWithShape="1">
          <a:blip r:embed="rId2"/>
          <a:srcRect l="68055" t="9735" r="6019" b="36502"/>
          <a:stretch>
            <a:fillRect/>
          </a:stretch>
        </p:blipFill>
        <p:spPr>
          <a:xfrm>
            <a:off x="10731500" y="179599"/>
            <a:ext cx="1092203" cy="1195551"/>
          </a:xfrm>
          <a:prstGeom prst="rect">
            <a:avLst/>
          </a:prstGeom>
        </p:spPr>
      </p:pic>
    </p:spTree>
    <p:extLst>
      <p:ext uri="{BB962C8B-B14F-4D97-AF65-F5344CB8AC3E}">
        <p14:creationId xmlns:p14="http://schemas.microsoft.com/office/powerpoint/2010/main" val="947747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D0ADA0-C8E4-49E1-BB8E-91959CDDEB80}"/>
              </a:ext>
            </a:extLst>
          </p:cNvPr>
          <p:cNvSpPr>
            <a:spLocks noGrp="1"/>
          </p:cNvSpPr>
          <p:nvPr>
            <p:ph idx="1"/>
          </p:nvPr>
        </p:nvSpPr>
        <p:spPr>
          <a:xfrm>
            <a:off x="831890" y="501077"/>
            <a:ext cx="10521910" cy="5675886"/>
          </a:xfrm>
        </p:spPr>
        <p:txBody>
          <a:bodyPr vert="horz" lIns="91440" tIns="45720" rIns="91440" bIns="45720" rtlCol="0" anchor="t">
            <a:noAutofit/>
          </a:bodyPr>
          <a:lstStyle/>
          <a:p>
            <a:pPr marL="0" indent="0">
              <a:lnSpc>
                <a:spcPct val="100000"/>
              </a:lnSpc>
              <a:spcBef>
                <a:spcPts val="0"/>
              </a:spcBef>
              <a:buNone/>
            </a:pPr>
            <a:endParaRPr lang="en-US" sz="1400" b="1">
              <a:ea typeface="+mn-lt"/>
              <a:cs typeface="+mn-lt"/>
            </a:endParaRPr>
          </a:p>
          <a:p>
            <a:pPr marL="0" indent="0">
              <a:lnSpc>
                <a:spcPct val="100000"/>
              </a:lnSpc>
              <a:spcBef>
                <a:spcPts val="0"/>
              </a:spcBef>
              <a:buNone/>
            </a:pPr>
            <a:endParaRPr lang="en-US" sz="1600">
              <a:ea typeface="+mn-lt"/>
              <a:cs typeface="+mn-lt"/>
            </a:endParaRPr>
          </a:p>
          <a:p>
            <a:pPr marL="0" indent="0">
              <a:lnSpc>
                <a:spcPct val="100000"/>
              </a:lnSpc>
              <a:spcBef>
                <a:spcPts val="0"/>
              </a:spcBef>
              <a:buNone/>
            </a:pPr>
            <a:r>
              <a:rPr lang="en-US" sz="1600" b="1">
                <a:cs typeface="Calibri"/>
              </a:rPr>
              <a:t>6.Independent Software Testing</a:t>
            </a:r>
            <a:endParaRPr lang="en-US" sz="1600">
              <a:ea typeface="+mn-lt"/>
              <a:cs typeface="+mn-lt"/>
            </a:endParaRPr>
          </a:p>
          <a:p>
            <a:pPr marL="0" indent="0">
              <a:lnSpc>
                <a:spcPct val="100000"/>
              </a:lnSpc>
              <a:spcBef>
                <a:spcPts val="0"/>
              </a:spcBef>
              <a:buNone/>
            </a:pPr>
            <a:r>
              <a:rPr lang="en-US" sz="1400">
                <a:cs typeface="Calibri"/>
              </a:rPr>
              <a:t>              Collection of tests performed by one or more professional software testers, who are not related to product development team.</a:t>
            </a:r>
            <a:endParaRPr lang="en-US" sz="1400">
              <a:ea typeface="+mn-lt"/>
              <a:cs typeface="+mn-lt"/>
            </a:endParaRPr>
          </a:p>
          <a:p>
            <a:pPr marL="285750" indent="-285750">
              <a:lnSpc>
                <a:spcPct val="100000"/>
              </a:lnSpc>
              <a:spcBef>
                <a:spcPts val="0"/>
              </a:spcBef>
              <a:buFont typeface="Arial,Sans-Serif"/>
              <a:buChar char="•"/>
            </a:pPr>
            <a:r>
              <a:rPr lang="en-US" sz="1400">
                <a:cs typeface="Calibri"/>
              </a:rPr>
              <a:t>consulting </a:t>
            </a:r>
            <a:endParaRPr lang="en-US" sz="1400">
              <a:ea typeface="+mn-lt"/>
              <a:cs typeface="+mn-lt"/>
            </a:endParaRPr>
          </a:p>
          <a:p>
            <a:pPr marL="285750" indent="-285750">
              <a:lnSpc>
                <a:spcPct val="100000"/>
              </a:lnSpc>
              <a:spcBef>
                <a:spcPts val="0"/>
              </a:spcBef>
              <a:buFont typeface="Arial,Sans-Serif"/>
              <a:buChar char="•"/>
            </a:pPr>
            <a:r>
              <a:rPr lang="en-US" sz="1400">
                <a:cs typeface="Calibri"/>
              </a:rPr>
              <a:t>Quality Engineering </a:t>
            </a:r>
            <a:endParaRPr lang="en-US" sz="1400">
              <a:ea typeface="+mn-lt"/>
              <a:cs typeface="+mn-lt"/>
            </a:endParaRPr>
          </a:p>
          <a:p>
            <a:pPr marL="285750" indent="-285750">
              <a:lnSpc>
                <a:spcPct val="100000"/>
              </a:lnSpc>
              <a:spcBef>
                <a:spcPts val="0"/>
              </a:spcBef>
              <a:buFont typeface="Arial,Sans-Serif"/>
              <a:buChar char="•"/>
            </a:pPr>
            <a:r>
              <a:rPr lang="en-US" sz="1400">
                <a:cs typeface="Calibri"/>
              </a:rPr>
              <a:t>Test Automation </a:t>
            </a:r>
            <a:endParaRPr lang="en-US" sz="1400">
              <a:ea typeface="+mn-lt"/>
              <a:cs typeface="+mn-lt"/>
            </a:endParaRPr>
          </a:p>
          <a:p>
            <a:pPr marL="285750" indent="-285750">
              <a:lnSpc>
                <a:spcPct val="100000"/>
              </a:lnSpc>
              <a:spcBef>
                <a:spcPts val="0"/>
              </a:spcBef>
              <a:buFont typeface="Arial,Sans-Serif"/>
              <a:buChar char="•"/>
            </a:pPr>
            <a:r>
              <a:rPr lang="en-US" sz="1400">
                <a:cs typeface="Calibri"/>
              </a:rPr>
              <a:t>insurance Testing </a:t>
            </a:r>
            <a:endParaRPr lang="en-US" sz="1400">
              <a:ea typeface="+mn-lt"/>
              <a:cs typeface="+mn-lt"/>
            </a:endParaRPr>
          </a:p>
          <a:p>
            <a:pPr marL="285750" indent="-285750">
              <a:lnSpc>
                <a:spcPct val="100000"/>
              </a:lnSpc>
              <a:spcBef>
                <a:spcPts val="0"/>
              </a:spcBef>
              <a:buFont typeface="Arial,Sans-Serif"/>
              <a:buChar char="•"/>
            </a:pPr>
            <a:r>
              <a:rPr lang="en-US" sz="1400">
                <a:cs typeface="Calibri"/>
              </a:rPr>
              <a:t>Digital Testing </a:t>
            </a:r>
            <a:endParaRPr lang="en-US" sz="1400">
              <a:ea typeface="+mn-lt"/>
              <a:cs typeface="+mn-lt"/>
            </a:endParaRPr>
          </a:p>
          <a:p>
            <a:pPr marL="285750" indent="-285750">
              <a:lnSpc>
                <a:spcPct val="100000"/>
              </a:lnSpc>
              <a:spcBef>
                <a:spcPts val="0"/>
              </a:spcBef>
              <a:buFont typeface="Arial,Sans-Serif"/>
              <a:buChar char="•"/>
            </a:pPr>
            <a:r>
              <a:rPr lang="en-US" sz="1400">
                <a:cs typeface="Calibri"/>
              </a:rPr>
              <a:t>Retail Test Automation</a:t>
            </a:r>
            <a:endParaRPr lang="en-US" sz="1400">
              <a:ea typeface="+mn-lt"/>
              <a:cs typeface="+mn-lt"/>
            </a:endParaRPr>
          </a:p>
          <a:p>
            <a:pPr marL="0" indent="0">
              <a:lnSpc>
                <a:spcPct val="100000"/>
              </a:lnSpc>
              <a:spcBef>
                <a:spcPts val="0"/>
              </a:spcBef>
              <a:buNone/>
            </a:pPr>
            <a:endParaRPr lang="en-US" sz="1400">
              <a:ea typeface="+mn-lt"/>
              <a:cs typeface="+mn-lt"/>
            </a:endParaRPr>
          </a:p>
          <a:p>
            <a:pPr marL="0" indent="0">
              <a:lnSpc>
                <a:spcPct val="100000"/>
              </a:lnSpc>
              <a:spcBef>
                <a:spcPts val="0"/>
              </a:spcBef>
              <a:buNone/>
            </a:pPr>
            <a:endParaRPr lang="en-US" sz="1600">
              <a:ea typeface="+mn-lt"/>
              <a:cs typeface="+mn-lt"/>
            </a:endParaRPr>
          </a:p>
          <a:p>
            <a:pPr marL="0" indent="0">
              <a:lnSpc>
                <a:spcPct val="100000"/>
              </a:lnSpc>
              <a:spcBef>
                <a:spcPts val="0"/>
              </a:spcBef>
              <a:buNone/>
            </a:pPr>
            <a:r>
              <a:rPr lang="en-US" sz="1600" b="1">
                <a:cs typeface="Calibri"/>
              </a:rPr>
              <a:t> 7.Digital Enterprise Integration</a:t>
            </a:r>
            <a:endParaRPr lang="en-US" sz="1600">
              <a:ea typeface="+mn-lt"/>
              <a:cs typeface="+mn-lt"/>
            </a:endParaRPr>
          </a:p>
          <a:p>
            <a:pPr marL="0" indent="0">
              <a:lnSpc>
                <a:spcPct val="100000"/>
              </a:lnSpc>
              <a:spcBef>
                <a:spcPts val="0"/>
              </a:spcBef>
              <a:buNone/>
            </a:pPr>
            <a:r>
              <a:rPr lang="en-US" sz="1400">
                <a:cs typeface="Calibri"/>
              </a:rPr>
              <a:t>         Integration with external partner or internal desperate system from a business and IT perspective are required to leverage the benefits of being a technologically advanced organization. It is used to address Non Functional Requirements seamlessly.</a:t>
            </a:r>
            <a:endParaRPr lang="en-US" sz="1400">
              <a:ea typeface="+mn-lt"/>
              <a:cs typeface="+mn-lt"/>
            </a:endParaRPr>
          </a:p>
          <a:p>
            <a:pPr marL="285750" indent="-285750">
              <a:lnSpc>
                <a:spcPct val="100000"/>
              </a:lnSpc>
              <a:spcBef>
                <a:spcPts val="0"/>
              </a:spcBef>
              <a:buFont typeface="Arial,Sans-Serif"/>
              <a:buChar char="•"/>
            </a:pPr>
            <a:r>
              <a:rPr lang="en-US" sz="1400">
                <a:cs typeface="Calibri"/>
              </a:rPr>
              <a:t>Auras</a:t>
            </a:r>
            <a:endParaRPr lang="en-US" sz="1400">
              <a:ea typeface="+mn-lt"/>
              <a:cs typeface="+mn-lt"/>
            </a:endParaRPr>
          </a:p>
          <a:p>
            <a:pPr marL="285750" indent="-285750">
              <a:lnSpc>
                <a:spcPct val="100000"/>
              </a:lnSpc>
              <a:spcBef>
                <a:spcPts val="0"/>
              </a:spcBef>
              <a:buFont typeface="Arial,Sans-Serif"/>
              <a:buChar char="•"/>
            </a:pPr>
            <a:r>
              <a:rPr lang="en-US" sz="1400">
                <a:cs typeface="Calibri"/>
              </a:rPr>
              <a:t>Hybrid Ing</a:t>
            </a:r>
            <a:endParaRPr lang="en-US" sz="1400">
              <a:ea typeface="+mn-lt"/>
              <a:cs typeface="+mn-lt"/>
            </a:endParaRPr>
          </a:p>
          <a:p>
            <a:pPr marL="285750" indent="-285750">
              <a:lnSpc>
                <a:spcPct val="100000"/>
              </a:lnSpc>
              <a:spcBef>
                <a:spcPts val="0"/>
              </a:spcBef>
              <a:buFont typeface="Arial,Sans-Serif"/>
              <a:buChar char="•"/>
            </a:pPr>
            <a:r>
              <a:rPr lang="en-US" sz="1400">
                <a:cs typeface="Calibri"/>
              </a:rPr>
              <a:t>cloud Ing </a:t>
            </a:r>
            <a:endParaRPr lang="en-US" sz="1400">
              <a:ea typeface="+mn-lt"/>
              <a:cs typeface="+mn-lt"/>
            </a:endParaRPr>
          </a:p>
          <a:p>
            <a:pPr marL="285750" indent="-285750">
              <a:lnSpc>
                <a:spcPct val="100000"/>
              </a:lnSpc>
              <a:spcBef>
                <a:spcPts val="0"/>
              </a:spcBef>
              <a:buFont typeface="Arial,Sans-Serif"/>
              <a:buChar char="•"/>
            </a:pPr>
            <a:r>
              <a:rPr lang="en-US" sz="1400">
                <a:cs typeface="Calibri"/>
              </a:rPr>
              <a:t>API management</a:t>
            </a:r>
            <a:endParaRPr lang="en-US" sz="1400">
              <a:ea typeface="+mn-lt"/>
              <a:cs typeface="+mn-lt"/>
            </a:endParaRPr>
          </a:p>
          <a:p>
            <a:pPr marL="285750" indent="-285750">
              <a:lnSpc>
                <a:spcPct val="100000"/>
              </a:lnSpc>
              <a:spcBef>
                <a:spcPts val="0"/>
              </a:spcBef>
              <a:buFont typeface="Arial,Sans-Serif"/>
              <a:buChar char="•"/>
            </a:pPr>
            <a:r>
              <a:rPr lang="en-US" sz="1400">
                <a:cs typeface="Calibri"/>
              </a:rPr>
              <a:t>MDM</a:t>
            </a:r>
            <a:endParaRPr lang="en-US" sz="1400">
              <a:ea typeface="+mn-lt"/>
              <a:cs typeface="+mn-lt"/>
            </a:endParaRPr>
          </a:p>
          <a:p>
            <a:pPr marL="285750" indent="-285750">
              <a:lnSpc>
                <a:spcPct val="100000"/>
              </a:lnSpc>
              <a:spcBef>
                <a:spcPts val="0"/>
              </a:spcBef>
              <a:buFont typeface="Arial,Sans-Serif"/>
              <a:buChar char="•"/>
            </a:pPr>
            <a:r>
              <a:rPr lang="en-US" sz="1400">
                <a:cs typeface="Calibri"/>
              </a:rPr>
              <a:t>B2B integration </a:t>
            </a:r>
            <a:endParaRPr lang="en-US" sz="1400">
              <a:ea typeface="+mn-lt"/>
              <a:cs typeface="+mn-lt"/>
            </a:endParaRPr>
          </a:p>
          <a:p>
            <a:pPr marL="285750" indent="-285750">
              <a:lnSpc>
                <a:spcPct val="100000"/>
              </a:lnSpc>
              <a:spcBef>
                <a:spcPts val="0"/>
              </a:spcBef>
              <a:buFont typeface="Arial,Sans-Serif"/>
              <a:buChar char="•"/>
            </a:pPr>
            <a:r>
              <a:rPr lang="en-US" sz="1400">
                <a:cs typeface="Calibri"/>
              </a:rPr>
              <a:t>application and system integration</a:t>
            </a:r>
            <a:endParaRPr lang="en-US" sz="1400">
              <a:ea typeface="+mn-lt"/>
              <a:cs typeface="+mn-lt"/>
            </a:endParaRPr>
          </a:p>
          <a:p>
            <a:pPr marL="285750" indent="-285750">
              <a:lnSpc>
                <a:spcPct val="100000"/>
              </a:lnSpc>
              <a:spcBef>
                <a:spcPts val="0"/>
              </a:spcBef>
              <a:buFont typeface="Arial,Sans-Serif"/>
              <a:buChar char="•"/>
            </a:pPr>
            <a:r>
              <a:rPr lang="en-US" sz="1400">
                <a:cs typeface="Calibri"/>
              </a:rPr>
              <a:t>Data integration</a:t>
            </a:r>
            <a:endParaRPr lang="en-US" sz="1400">
              <a:ea typeface="+mn-lt"/>
              <a:cs typeface="+mn-lt"/>
            </a:endParaRPr>
          </a:p>
          <a:p>
            <a:pPr marL="285750" indent="-285750">
              <a:lnSpc>
                <a:spcPct val="100000"/>
              </a:lnSpc>
              <a:spcBef>
                <a:spcPts val="0"/>
              </a:spcBef>
              <a:buFont typeface="Arial,Sans-Serif"/>
              <a:buChar char="•"/>
            </a:pPr>
            <a:r>
              <a:rPr lang="en-US" sz="1400">
                <a:cs typeface="Calibri"/>
              </a:rPr>
              <a:t>integration managed service </a:t>
            </a:r>
            <a:endParaRPr lang="en-US" sz="1400">
              <a:ea typeface="+mn-lt"/>
              <a:cs typeface="+mn-lt"/>
            </a:endParaRPr>
          </a:p>
          <a:p>
            <a:pPr marL="0" indent="0">
              <a:lnSpc>
                <a:spcPct val="100000"/>
              </a:lnSpc>
              <a:spcBef>
                <a:spcPts val="0"/>
              </a:spcBef>
              <a:buNone/>
            </a:pPr>
            <a:endParaRPr lang="en-US" sz="1800" b="1">
              <a:ea typeface="+mn-lt"/>
              <a:cs typeface="+mn-lt"/>
            </a:endParaRPr>
          </a:p>
          <a:p>
            <a:pPr marL="0" indent="0">
              <a:lnSpc>
                <a:spcPct val="100000"/>
              </a:lnSpc>
              <a:spcBef>
                <a:spcPts val="0"/>
              </a:spcBef>
              <a:buNone/>
            </a:pPr>
            <a:endParaRPr lang="en-US">
              <a:ea typeface="+mn-lt"/>
              <a:cs typeface="+mn-lt"/>
            </a:endParaRPr>
          </a:p>
          <a:p>
            <a:pPr marL="0" indent="0">
              <a:lnSpc>
                <a:spcPct val="150000"/>
              </a:lnSpc>
              <a:buNone/>
            </a:pPr>
            <a:endParaRPr lang="en-US" b="1">
              <a:cs typeface="Calibri"/>
            </a:endParaRPr>
          </a:p>
        </p:txBody>
      </p:sp>
      <p:sp>
        <p:nvSpPr>
          <p:cNvPr id="5" name="Isosceles Triangle 4">
            <a:extLst>
              <a:ext uri="{FF2B5EF4-FFF2-40B4-BE49-F238E27FC236}">
                <a16:creationId xmlns:a16="http://schemas.microsoft.com/office/drawing/2014/main" id="{E645506D-D1AB-4E00-9CA6-6B177B3C302A}"/>
              </a:ext>
            </a:extLst>
          </p:cNvPr>
          <p:cNvSpPr/>
          <p:nvPr/>
        </p:nvSpPr>
        <p:spPr>
          <a:xfrm rot="5400000">
            <a:off x="-316038" y="983456"/>
            <a:ext cx="1464467" cy="821531"/>
          </a:xfrm>
          <a:prstGeom prst="triangle">
            <a:avLst/>
          </a:prstGeom>
          <a:solidFill>
            <a:srgbClr val="8C42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C42AD"/>
              </a:solidFill>
              <a:cs typeface="Calibri" panose="020F0502020204030204"/>
            </a:endParaRPr>
          </a:p>
        </p:txBody>
      </p:sp>
      <p:pic>
        <p:nvPicPr>
          <p:cNvPr id="8" name="Picture 6" descr="Logo, company name&#10;&#10;Description automatically generated">
            <a:extLst>
              <a:ext uri="{FF2B5EF4-FFF2-40B4-BE49-F238E27FC236}">
                <a16:creationId xmlns:a16="http://schemas.microsoft.com/office/drawing/2014/main" id="{8F049BAE-A94E-4757-8C92-E6AA66C6E698}"/>
              </a:ext>
            </a:extLst>
          </p:cNvPr>
          <p:cNvPicPr>
            <a:picLocks noChangeAspect="1"/>
          </p:cNvPicPr>
          <p:nvPr/>
        </p:nvPicPr>
        <p:blipFill rotWithShape="1">
          <a:blip r:embed="rId2"/>
          <a:srcRect l="68055" t="9735" r="6019" b="36502"/>
          <a:stretch>
            <a:fillRect/>
          </a:stretch>
        </p:blipFill>
        <p:spPr>
          <a:xfrm>
            <a:off x="10731500" y="179599"/>
            <a:ext cx="1092203" cy="1195551"/>
          </a:xfrm>
          <a:prstGeom prst="rect">
            <a:avLst/>
          </a:prstGeom>
        </p:spPr>
      </p:pic>
    </p:spTree>
    <p:extLst>
      <p:ext uri="{BB962C8B-B14F-4D97-AF65-F5344CB8AC3E}">
        <p14:creationId xmlns:p14="http://schemas.microsoft.com/office/powerpoint/2010/main" val="245911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6" descr="Logo, company name&#10;&#10;Description automatically generated"/>
          <p:cNvPicPr>
            <a:picLocks noChangeAspect="1"/>
          </p:cNvPicPr>
          <p:nvPr/>
        </p:nvPicPr>
        <p:blipFill rotWithShape="1">
          <a:blip r:embed="rId2"/>
          <a:srcRect l="68055" t="9735" r="6019" b="36502"/>
          <a:stretch>
            <a:fillRect/>
          </a:stretch>
        </p:blipFill>
        <p:spPr>
          <a:xfrm>
            <a:off x="4379720" y="1613421"/>
            <a:ext cx="3478530" cy="3731688"/>
          </a:xfrm>
          <a:prstGeom prst="rect">
            <a:avLst/>
          </a:prstGeom>
        </p:spPr>
      </p:pic>
      <p:sp>
        <p:nvSpPr>
          <p:cNvPr id="2" name="Title 1"/>
          <p:cNvSpPr>
            <a:spLocks noGrp="1"/>
          </p:cNvSpPr>
          <p:nvPr>
            <p:ph type="title"/>
          </p:nvPr>
        </p:nvSpPr>
        <p:spPr/>
        <p:txBody>
          <a:bodyPr/>
          <a:lstStyle/>
          <a:p>
            <a:r>
              <a:rPr lang="en-US" b="1"/>
              <a:t>                             THANK YOU!</a:t>
            </a:r>
            <a:endParaRPr lang="en-US" b="1">
              <a:cs typeface="Calibri Light"/>
            </a:endParaRPr>
          </a:p>
        </p:txBody>
      </p:sp>
    </p:spTree>
  </p:cSld>
  <p:clrMapOvr>
    <a:masterClrMapping/>
  </p:clrMapOvr>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7</Slides>
  <Notes>0</Notes>
  <HiddenSlides>1</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 Aspire Systems </vt:lpstr>
      <vt:lpstr>History</vt:lpstr>
      <vt:lpstr>Services</vt:lpstr>
      <vt:lpstr>PowerPoint Presentation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Sheik Fareeth H</cp:lastModifiedBy>
  <cp:revision>2</cp:revision>
  <dcterms:created xsi:type="dcterms:W3CDTF">2022-01-05T17:04:00Z</dcterms:created>
  <dcterms:modified xsi:type="dcterms:W3CDTF">2022-03-24T08:31:19Z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AE3726128B2746B5A90144B6205F8C99</vt:lpwstr>
  </property>
  <property fmtid="{D5CDD505-2E9C-101B-9397-08002B2CF9AE}" pid="3" name="KSOProductBuildVer">
    <vt:lpwstr>1033-11.2.0.10307</vt:lpwstr>
  </property>
</Properties>
</file>