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0" r:id="rId3"/>
    <p:sldId id="279" r:id="rId4"/>
    <p:sldId id="278" r:id="rId5"/>
    <p:sldId id="287" r:id="rId6"/>
    <p:sldId id="281" r:id="rId7"/>
    <p:sldId id="288"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E12AC-E4BD-48E5-AE67-8DF4E24A700A}" v="7" dt="2022-03-25T08:09:00.670"/>
    <p1510:client id="{72B73A0B-4654-4EC1-AB75-D7267C92FCE6}" v="1257" dt="2022-03-25T08:00:20.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22233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7</a:t>
            </a:fld>
            <a:endParaRPr lang="pl-PL"/>
          </a:p>
        </p:txBody>
      </p:sp>
    </p:spTree>
    <p:extLst>
      <p:ext uri="{BB962C8B-B14F-4D97-AF65-F5344CB8AC3E}">
        <p14:creationId xmlns:p14="http://schemas.microsoft.com/office/powerpoint/2010/main" val="217881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2967" y="1843805"/>
            <a:ext cx="7876673" cy="1712033"/>
          </a:xfrm>
        </p:spPr>
        <p:txBody>
          <a:bodyPr/>
          <a:lstStyle/>
          <a:p>
            <a:r>
              <a:rPr lang="en-US" sz="5850" dirty="0">
                <a:latin typeface="Calibri"/>
                <a:cs typeface="Calibri"/>
              </a:rPr>
              <a:t>Software Design Flaws &amp; its Impacts</a:t>
            </a:r>
            <a:endParaRPr lang="en-US" dirty="0"/>
          </a:p>
        </p:txBody>
      </p:sp>
      <p:pic>
        <p:nvPicPr>
          <p:cNvPr id="22" name="Picture 22" descr="A picture containing text, clipart&#10;&#10;Description automatically generated">
            <a:extLst>
              <a:ext uri="{FF2B5EF4-FFF2-40B4-BE49-F238E27FC236}">
                <a16:creationId xmlns:a16="http://schemas.microsoft.com/office/drawing/2014/main" id="{D51A3193-96C2-9C16-AD90-338EEA5622B9}"/>
              </a:ext>
            </a:extLst>
          </p:cNvPr>
          <p:cNvPicPr>
            <a:picLocks noChangeAspect="1"/>
          </p:cNvPicPr>
          <p:nvPr/>
        </p:nvPicPr>
        <p:blipFill>
          <a:blip r:embed="rId2"/>
          <a:stretch>
            <a:fillRect/>
          </a:stretch>
        </p:blipFill>
        <p:spPr>
          <a:xfrm>
            <a:off x="115229" y="2625569"/>
            <a:ext cx="3588834" cy="1151519"/>
          </a:xfrm>
          <a:prstGeom prst="rect">
            <a:avLst/>
          </a:prstGeom>
        </p:spPr>
      </p:pic>
    </p:spTree>
    <p:extLst>
      <p:ext uri="{BB962C8B-B14F-4D97-AF65-F5344CB8AC3E}">
        <p14:creationId xmlns:p14="http://schemas.microsoft.com/office/powerpoint/2010/main" val="302796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Software Design Flaw - Definition</a:t>
            </a:r>
          </a:p>
        </p:txBody>
      </p:sp>
      <p:sp>
        <p:nvSpPr>
          <p:cNvPr id="3" name="TextBox 2">
            <a:extLst>
              <a:ext uri="{FF2B5EF4-FFF2-40B4-BE49-F238E27FC236}">
                <a16:creationId xmlns:a16="http://schemas.microsoft.com/office/drawing/2014/main" id="{8E5C410B-CF86-AEE9-06D4-A7AE350CEBF4}"/>
              </a:ext>
            </a:extLst>
          </p:cNvPr>
          <p:cNvSpPr txBox="1"/>
          <p:nvPr/>
        </p:nvSpPr>
        <p:spPr>
          <a:xfrm>
            <a:off x="641707" y="3364422"/>
            <a:ext cx="3542919" cy="239016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000"/>
          </a:p>
          <a:p>
            <a:pPr marL="285750" indent="-228600">
              <a:lnSpc>
                <a:spcPct val="90000"/>
              </a:lnSpc>
              <a:spcAft>
                <a:spcPts val="600"/>
              </a:spcAft>
              <a:buFont typeface="Arial" panose="020B0604020202020204" pitchFamily="34" charset="0"/>
              <a:buChar char="•"/>
            </a:pPr>
            <a:r>
              <a:rPr lang="en-US" sz="1000"/>
              <a:t>A design flaw is a fault, error, defect, mistake, imperfection found or introduced in any design and affects the appropriate functionality or constructability of the final design.</a:t>
            </a:r>
          </a:p>
          <a:p>
            <a:pPr marL="285750" indent="-228600">
              <a:lnSpc>
                <a:spcPct val="90000"/>
              </a:lnSpc>
              <a:spcAft>
                <a:spcPts val="600"/>
              </a:spcAft>
              <a:buFont typeface="Arial" panose="020B0604020202020204" pitchFamily="34" charset="0"/>
              <a:buChar char="•"/>
            </a:pPr>
            <a:endParaRPr lang="en-US" sz="1000"/>
          </a:p>
          <a:p>
            <a:pPr marL="285750" indent="-228600">
              <a:lnSpc>
                <a:spcPct val="90000"/>
              </a:lnSpc>
              <a:spcAft>
                <a:spcPts val="600"/>
              </a:spcAft>
              <a:buFont typeface="Arial" panose="020B0604020202020204" pitchFamily="34" charset="0"/>
              <a:buChar char="•"/>
            </a:pPr>
            <a:r>
              <a:rPr lang="en-US" sz="1000"/>
              <a:t>A flawed design can result in unstable and unusable products, services and environments. </a:t>
            </a:r>
          </a:p>
          <a:p>
            <a:pPr marL="285750" indent="-228600">
              <a:lnSpc>
                <a:spcPct val="90000"/>
              </a:lnSpc>
              <a:spcAft>
                <a:spcPts val="600"/>
              </a:spcAft>
              <a:buFont typeface="Arial" panose="020B0604020202020204" pitchFamily="34" charset="0"/>
              <a:buChar char="•"/>
            </a:pPr>
            <a:endParaRPr lang="en-US" sz="1000"/>
          </a:p>
          <a:p>
            <a:pPr marL="285750" indent="-228600">
              <a:lnSpc>
                <a:spcPct val="90000"/>
              </a:lnSpc>
              <a:spcAft>
                <a:spcPts val="600"/>
              </a:spcAft>
              <a:buFont typeface="Arial" panose="020B0604020202020204" pitchFamily="34" charset="0"/>
              <a:buChar char="•"/>
            </a:pPr>
            <a:r>
              <a:rPr lang="en-US" sz="1000"/>
              <a:t>A flawed design of a software has negative impact on quality in terms of maintainability.</a:t>
            </a:r>
          </a:p>
        </p:txBody>
      </p:sp>
      <p:pic>
        <p:nvPicPr>
          <p:cNvPr id="4" name="Picture 4" descr="A picture containing text, white&#10;&#10;Description automatically generated">
            <a:extLst>
              <a:ext uri="{FF2B5EF4-FFF2-40B4-BE49-F238E27FC236}">
                <a16:creationId xmlns:a16="http://schemas.microsoft.com/office/drawing/2014/main" id="{707C02AA-F46D-AB56-3CBD-766420D5D615}"/>
              </a:ext>
            </a:extLst>
          </p:cNvPr>
          <p:cNvPicPr>
            <a:picLocks noChangeAspect="1"/>
          </p:cNvPicPr>
          <p:nvPr/>
        </p:nvPicPr>
        <p:blipFill>
          <a:blip r:embed="rId3"/>
          <a:stretch>
            <a:fillRect/>
          </a:stretch>
        </p:blipFill>
        <p:spPr>
          <a:xfrm>
            <a:off x="4662102" y="1425809"/>
            <a:ext cx="6903723" cy="3883344"/>
          </a:xfrm>
          <a:prstGeom prst="rect">
            <a:avLst/>
          </a:prstGeom>
        </p:spPr>
      </p:pic>
    </p:spTree>
    <p:extLst>
      <p:ext uri="{BB962C8B-B14F-4D97-AF65-F5344CB8AC3E}">
        <p14:creationId xmlns:p14="http://schemas.microsoft.com/office/powerpoint/2010/main" val="167688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IMPORTANCE</a:t>
            </a:r>
            <a:endParaRPr lang="en-US" sz="2933"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sp>
        <p:nvSpPr>
          <p:cNvPr id="8" name="Rounded Rectangle 7"/>
          <p:cNvSpPr/>
          <p:nvPr/>
        </p:nvSpPr>
        <p:spPr>
          <a:xfrm>
            <a:off x="2067573" y="1795796"/>
            <a:ext cx="7909344" cy="3585449"/>
          </a:xfrm>
          <a:prstGeom prst="roundRect">
            <a:avLst/>
          </a:prstGeom>
          <a:solidFill>
            <a:schemeClr val="bg1">
              <a:lumMod val="90000"/>
            </a:schemeClr>
          </a:solid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marL="285750" indent="-285750">
              <a:lnSpc>
                <a:spcPct val="150000"/>
              </a:lnSpc>
              <a:buFont typeface="Wingdings"/>
              <a:buChar char="v"/>
            </a:pPr>
            <a:r>
              <a:rPr lang="en-US" dirty="0">
                <a:solidFill>
                  <a:schemeClr val="tx1"/>
                </a:solidFill>
                <a:latin typeface="Calibri"/>
                <a:cs typeface="Calibri"/>
              </a:rPr>
              <a:t>"When you can solve a problem at the [software] design phase, it automatically solves a bunch of problems later on in the stages," says </a:t>
            </a:r>
            <a:r>
              <a:rPr lang="en-US" b="1" i="1" dirty="0">
                <a:solidFill>
                  <a:srgbClr val="7030A0"/>
                </a:solidFill>
                <a:latin typeface="Calibri"/>
                <a:cs typeface="Calibri"/>
              </a:rPr>
              <a:t>Neil Daswani</a:t>
            </a:r>
            <a:r>
              <a:rPr lang="en-US" dirty="0">
                <a:solidFill>
                  <a:schemeClr val="tx1"/>
                </a:solidFill>
                <a:latin typeface="Calibri"/>
                <a:cs typeface="Calibri"/>
              </a:rPr>
              <a:t>, who is with </a:t>
            </a:r>
            <a:r>
              <a:rPr lang="en-US" b="1" dirty="0">
                <a:solidFill>
                  <a:schemeClr val="tx1"/>
                </a:solidFill>
                <a:latin typeface="Calibri"/>
                <a:cs typeface="Calibri"/>
              </a:rPr>
              <a:t>Twitter's security engineering team</a:t>
            </a:r>
            <a:r>
              <a:rPr lang="en-US" dirty="0">
                <a:solidFill>
                  <a:schemeClr val="tx1"/>
                </a:solidFill>
                <a:latin typeface="Calibri"/>
                <a:cs typeface="Calibri"/>
              </a:rPr>
              <a:t>. It's very cost-effective to solve security at the design stage.</a:t>
            </a:r>
            <a:endParaRPr lang="en-US" sz="1600" dirty="0">
              <a:solidFill>
                <a:schemeClr val="tx1"/>
              </a:solidFill>
              <a:latin typeface="Consolas"/>
              <a:cs typeface="Calibri"/>
            </a:endParaRPr>
          </a:p>
          <a:p>
            <a:pPr marL="285750" indent="-285750">
              <a:lnSpc>
                <a:spcPct val="150000"/>
              </a:lnSpc>
              <a:buFont typeface="Wingdings"/>
              <a:buChar char="v"/>
            </a:pPr>
            <a:endParaRPr lang="en-US" dirty="0">
              <a:solidFill>
                <a:schemeClr val="tx1"/>
              </a:solidFill>
              <a:latin typeface="Calibri"/>
              <a:cs typeface="Calibri"/>
            </a:endParaRPr>
          </a:p>
          <a:p>
            <a:pPr marL="285750" indent="-285750">
              <a:lnSpc>
                <a:spcPct val="150000"/>
              </a:lnSpc>
              <a:buFont typeface="Wingdings"/>
              <a:buChar char="v"/>
            </a:pPr>
            <a:r>
              <a:rPr lang="en-US" dirty="0">
                <a:solidFill>
                  <a:schemeClr val="tx1"/>
                </a:solidFill>
                <a:latin typeface="Calibri"/>
                <a:cs typeface="Calibri"/>
              </a:rPr>
              <a:t>"Getting software designers and architects what they need to think about when building software is just as important as getting developers to think about bugs. Unfortunately, not much attention is paid to that."</a:t>
            </a:r>
            <a:br>
              <a:rPr lang="en-US" sz="1600" dirty="0">
                <a:solidFill>
                  <a:schemeClr val="tx1"/>
                </a:solidFill>
                <a:latin typeface="Consolas"/>
              </a:rPr>
            </a:br>
            <a:endParaRPr lang="en-US" sz="1600">
              <a:solidFill>
                <a:schemeClr val="tx1"/>
              </a:solidFill>
              <a:latin typeface="Consolas"/>
            </a:endParaRPr>
          </a:p>
        </p:txBody>
      </p:sp>
    </p:spTree>
    <p:extLst>
      <p:ext uri="{BB962C8B-B14F-4D97-AF65-F5344CB8AC3E}">
        <p14:creationId xmlns:p14="http://schemas.microsoft.com/office/powerpoint/2010/main" val="291864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C85936-DD87-D54E-A868-F41671D10C91}"/>
              </a:ext>
            </a:extLst>
          </p:cNvPr>
          <p:cNvSpPr txBox="1">
            <a:spLocks/>
          </p:cNvSpPr>
          <p:nvPr/>
        </p:nvSpPr>
        <p:spPr>
          <a:xfrm>
            <a:off x="769555" y="1711908"/>
            <a:ext cx="2796725" cy="2719126"/>
          </a:xfrm>
          <a:prstGeom prst="ellipse">
            <a:avLst/>
          </a:prstGeom>
          <a:solidFill>
            <a:schemeClr val="bg1"/>
          </a:solidFill>
          <a:ln w="174625" cmpd="thinThick">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60469" tIns="30235" rIns="60469" bIns="30235" rtlCol="0" anchor="ctr" anchorCtr="0">
            <a:normAutofit/>
          </a:bodyPr>
          <a:lstStyle>
            <a:lvl1pPr algn="l" defTabSz="1360557" rtl="0" eaLnBrk="1" latinLnBrk="0" hangingPunct="1">
              <a:lnSpc>
                <a:spcPct val="90000"/>
              </a:lnSpc>
              <a:spcBef>
                <a:spcPct val="0"/>
              </a:spcBef>
              <a:buNone/>
              <a:defRPr lang="uk-UA" sz="4500" b="1" kern="1200">
                <a:solidFill>
                  <a:schemeClr val="tx1"/>
                </a:solidFill>
                <a:latin typeface="Calibri" charset="0"/>
                <a:ea typeface="Calibri" charset="0"/>
                <a:cs typeface="Calibri" charset="0"/>
              </a:defRPr>
            </a:lvl1pPr>
          </a:lstStyle>
          <a:p>
            <a:pPr algn="ctr"/>
            <a:r>
              <a:rPr lang="en-US" sz="2000" dirty="0">
                <a:solidFill>
                  <a:srgbClr val="7030A0"/>
                </a:solidFill>
                <a:latin typeface="Comic Sans MS"/>
                <a:cs typeface="Calibri"/>
              </a:rPr>
              <a:t>Keys to attain flawless design flow</a:t>
            </a:r>
            <a:endParaRPr lang="en-US" sz="2000">
              <a:solidFill>
                <a:srgbClr val="7030A0"/>
              </a:solidFill>
              <a:latin typeface="Comic Sans MS"/>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4026490" y="724237"/>
            <a:ext cx="6849978" cy="928779"/>
          </a:xfrm>
          <a:prstGeom prst="roundRect">
            <a:avLst/>
          </a:prstGeom>
          <a:solidFill>
            <a:schemeClr val="bg1">
              <a:lumMod val="90000"/>
            </a:schemeClr>
          </a:solid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r>
              <a:rPr lang="en-US" sz="1600" dirty="0">
                <a:solidFill>
                  <a:schemeClr val="tx1"/>
                </a:solidFill>
              </a:rPr>
              <a:t>A</a:t>
            </a:r>
            <a:r>
              <a:rPr lang="en-US" sz="1600" b="1" dirty="0">
                <a:solidFill>
                  <a:srgbClr val="7030A0"/>
                </a:solidFill>
              </a:rPr>
              <a:t> DESIGN PROCESS</a:t>
            </a:r>
            <a:r>
              <a:rPr lang="en-US" sz="1600" dirty="0">
                <a:solidFill>
                  <a:schemeClr val="tx1"/>
                </a:solidFill>
              </a:rPr>
              <a:t> is an repeatable approach to creating designs. This may include steps such as requirements analysis, market research, workshops, design work, prototypes and delivery.</a:t>
            </a:r>
          </a:p>
        </p:txBody>
      </p:sp>
      <p:sp>
        <p:nvSpPr>
          <p:cNvPr id="8" name="Rounded Rectangle 7"/>
          <p:cNvSpPr/>
          <p:nvPr/>
        </p:nvSpPr>
        <p:spPr>
          <a:xfrm>
            <a:off x="4026490" y="1962619"/>
            <a:ext cx="6849978" cy="1021706"/>
          </a:xfrm>
          <a:prstGeom prst="roundRect">
            <a:avLst/>
          </a:prstGeom>
          <a:solidFill>
            <a:schemeClr val="bg1">
              <a:lumMod val="90000"/>
            </a:schemeClr>
          </a:solid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r>
              <a:rPr lang="en-US" sz="1600" b="1" dirty="0">
                <a:solidFill>
                  <a:srgbClr val="7030A0"/>
                </a:solidFill>
                <a:latin typeface="Calibri"/>
                <a:cs typeface="Calibri"/>
              </a:rPr>
              <a:t>DESIGN PRINCIPLES </a:t>
            </a:r>
            <a:r>
              <a:rPr lang="en-US" sz="1600" dirty="0">
                <a:solidFill>
                  <a:schemeClr val="tx1">
                    <a:lumMod val="95000"/>
                    <a:lumOff val="5000"/>
                  </a:schemeClr>
                </a:solidFill>
                <a:latin typeface="Calibri"/>
                <a:cs typeface="Calibri"/>
              </a:rPr>
              <a:t>are guidelines that can be used to shape design. Principles may improve designs, make them more consistent and save time by providing a basic direction. Design principles are guidelines that can be used to shape design.</a:t>
            </a:r>
          </a:p>
        </p:txBody>
      </p:sp>
      <p:sp>
        <p:nvSpPr>
          <p:cNvPr id="11" name="Rounded Rectangle 10"/>
          <p:cNvSpPr/>
          <p:nvPr/>
        </p:nvSpPr>
        <p:spPr>
          <a:xfrm>
            <a:off x="4026490" y="3357814"/>
            <a:ext cx="6849978" cy="956657"/>
          </a:xfrm>
          <a:prstGeom prst="roundRect">
            <a:avLst/>
          </a:prstGeom>
          <a:solidFill>
            <a:schemeClr val="bg1">
              <a:lumMod val="90000"/>
            </a:schemeClr>
          </a:solid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r>
              <a:rPr lang="en-US" sz="1600" b="1" dirty="0">
                <a:solidFill>
                  <a:srgbClr val="7030A0"/>
                </a:solidFill>
                <a:latin typeface="Calibri"/>
                <a:cs typeface="Calibri"/>
              </a:rPr>
              <a:t>ARCHITECTURE </a:t>
            </a:r>
            <a:r>
              <a:rPr lang="en-US" sz="1600" dirty="0">
                <a:solidFill>
                  <a:schemeClr val="tx1">
                    <a:lumMod val="95000"/>
                    <a:lumOff val="5000"/>
                  </a:schemeClr>
                </a:solidFill>
                <a:latin typeface="Calibri"/>
                <a:cs typeface="Calibri"/>
              </a:rPr>
              <a:t>is the planning, design and construction of buildings and other large structures. It includes elements of engineering and art. Architects may also require understanding of sustainability, culture, law, business, materials, physics and other sciences.</a:t>
            </a:r>
          </a:p>
        </p:txBody>
      </p:sp>
      <p:sp>
        <p:nvSpPr>
          <p:cNvPr id="9" name="Rounded Rectangle 7">
            <a:extLst>
              <a:ext uri="{FF2B5EF4-FFF2-40B4-BE49-F238E27FC236}">
                <a16:creationId xmlns:a16="http://schemas.microsoft.com/office/drawing/2014/main" id="{DBAAF518-7330-1A13-307C-4D97C8A7277C}"/>
              </a:ext>
            </a:extLst>
          </p:cNvPr>
          <p:cNvSpPr/>
          <p:nvPr/>
        </p:nvSpPr>
        <p:spPr>
          <a:xfrm>
            <a:off x="4026490" y="4627594"/>
            <a:ext cx="6849978" cy="928779"/>
          </a:xfrm>
          <a:prstGeom prst="roundRect">
            <a:avLst/>
          </a:prstGeom>
          <a:solidFill>
            <a:schemeClr val="bg1">
              <a:lumMod val="90000"/>
            </a:schemeClr>
          </a:solid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r>
              <a:rPr lang="en-US" sz="1600" b="1" dirty="0">
                <a:solidFill>
                  <a:srgbClr val="7030A0"/>
                </a:solidFill>
                <a:latin typeface="Calibri"/>
                <a:cs typeface="Calibri"/>
              </a:rPr>
              <a:t>DESIGN THINKING</a:t>
            </a:r>
            <a:r>
              <a:rPr lang="en-US" sz="1600" dirty="0">
                <a:solidFill>
                  <a:schemeClr val="tx1">
                    <a:lumMod val="95000"/>
                    <a:lumOff val="5000"/>
                  </a:schemeClr>
                </a:solidFill>
                <a:latin typeface="Calibri"/>
                <a:cs typeface="Calibri"/>
              </a:rPr>
              <a:t> is the practice of creating things, solving problems, making decisions, devising strategies and learning using human design talents.</a:t>
            </a:r>
            <a:endParaRPr lang="en-US" sz="160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1917251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pic>
        <p:nvPicPr>
          <p:cNvPr id="3" name="Picture 3">
            <a:extLst>
              <a:ext uri="{FF2B5EF4-FFF2-40B4-BE49-F238E27FC236}">
                <a16:creationId xmlns:a16="http://schemas.microsoft.com/office/drawing/2014/main" id="{FF31D10D-4C86-3AD5-2342-1D9B40A8095E}"/>
              </a:ext>
            </a:extLst>
          </p:cNvPr>
          <p:cNvPicPr>
            <a:picLocks noChangeAspect="1"/>
          </p:cNvPicPr>
          <p:nvPr/>
        </p:nvPicPr>
        <p:blipFill rotWithShape="1">
          <a:blip r:embed="rId2"/>
          <a:srcRect l="4746" t="12398" r="-339" b="5568"/>
          <a:stretch/>
        </p:blipFill>
        <p:spPr>
          <a:xfrm>
            <a:off x="7224132" y="2053451"/>
            <a:ext cx="2622315" cy="2250357"/>
          </a:xfrm>
          <a:prstGeom prst="rect">
            <a:avLst/>
          </a:prstGeom>
          <a:ln>
            <a:solidFill>
              <a:schemeClr val="bg1">
                <a:lumMod val="50000"/>
              </a:schemeClr>
            </a:solidFill>
          </a:ln>
        </p:spPr>
      </p:pic>
      <p:pic>
        <p:nvPicPr>
          <p:cNvPr id="4" name="Picture 4" descr="A picture containing cup, indoor, blue, tableware&#10;&#10;Description automatically generated">
            <a:extLst>
              <a:ext uri="{FF2B5EF4-FFF2-40B4-BE49-F238E27FC236}">
                <a16:creationId xmlns:a16="http://schemas.microsoft.com/office/drawing/2014/main" id="{0886A761-B60E-7042-66DB-0D95345DE6BF}"/>
              </a:ext>
            </a:extLst>
          </p:cNvPr>
          <p:cNvPicPr>
            <a:picLocks noChangeAspect="1"/>
          </p:cNvPicPr>
          <p:nvPr/>
        </p:nvPicPr>
        <p:blipFill rotWithShape="1">
          <a:blip r:embed="rId3"/>
          <a:srcRect l="15278" r="16204" b="410"/>
          <a:stretch/>
        </p:blipFill>
        <p:spPr>
          <a:xfrm>
            <a:off x="2048107" y="2053451"/>
            <a:ext cx="2751912" cy="2249331"/>
          </a:xfrm>
          <a:prstGeom prst="rect">
            <a:avLst/>
          </a:prstGeom>
          <a:ln>
            <a:solidFill>
              <a:schemeClr val="bg1">
                <a:lumMod val="50000"/>
              </a:schemeClr>
            </a:solidFill>
          </a:ln>
        </p:spPr>
      </p:pic>
      <p:sp>
        <p:nvSpPr>
          <p:cNvPr id="5" name="TextBox 4">
            <a:extLst>
              <a:ext uri="{FF2B5EF4-FFF2-40B4-BE49-F238E27FC236}">
                <a16:creationId xmlns:a16="http://schemas.microsoft.com/office/drawing/2014/main" id="{C59D2871-6C83-CBEC-6DC5-EADF24181945}"/>
              </a:ext>
            </a:extLst>
          </p:cNvPr>
          <p:cNvSpPr txBox="1"/>
          <p:nvPr/>
        </p:nvSpPr>
        <p:spPr>
          <a:xfrm>
            <a:off x="2549912" y="8307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mic Sans MS"/>
                <a:cs typeface="Calibri"/>
              </a:rPr>
              <a:t>DESIGN FLAW </a:t>
            </a:r>
          </a:p>
        </p:txBody>
      </p:sp>
      <p:sp>
        <p:nvSpPr>
          <p:cNvPr id="6" name="TextBox 5">
            <a:extLst>
              <a:ext uri="{FF2B5EF4-FFF2-40B4-BE49-F238E27FC236}">
                <a16:creationId xmlns:a16="http://schemas.microsoft.com/office/drawing/2014/main" id="{66B8652F-395D-2F9F-DCA4-0FF1EAE98E76}"/>
              </a:ext>
            </a:extLst>
          </p:cNvPr>
          <p:cNvSpPr txBox="1"/>
          <p:nvPr/>
        </p:nvSpPr>
        <p:spPr>
          <a:xfrm>
            <a:off x="3051717" y="47801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7030A0"/>
                </a:solidFill>
                <a:cs typeface="Calibri"/>
              </a:rPr>
              <a:t>IMPACT</a:t>
            </a:r>
          </a:p>
        </p:txBody>
      </p:sp>
      <p:sp>
        <p:nvSpPr>
          <p:cNvPr id="7" name="TextBox 6">
            <a:extLst>
              <a:ext uri="{FF2B5EF4-FFF2-40B4-BE49-F238E27FC236}">
                <a16:creationId xmlns:a16="http://schemas.microsoft.com/office/drawing/2014/main" id="{5C5922FC-771C-B295-2FD4-571943AEEE55}"/>
              </a:ext>
            </a:extLst>
          </p:cNvPr>
          <p:cNvSpPr txBox="1"/>
          <p:nvPr/>
        </p:nvSpPr>
        <p:spPr>
          <a:xfrm>
            <a:off x="7224131" y="8307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mic Sans MS"/>
                <a:cs typeface="Calibri"/>
              </a:rPr>
              <a:t>FLAWLESS DESIGN</a:t>
            </a:r>
          </a:p>
        </p:txBody>
      </p:sp>
      <p:sp>
        <p:nvSpPr>
          <p:cNvPr id="9" name="TextBox 8">
            <a:extLst>
              <a:ext uri="{FF2B5EF4-FFF2-40B4-BE49-F238E27FC236}">
                <a16:creationId xmlns:a16="http://schemas.microsoft.com/office/drawing/2014/main" id="{679F90B9-1886-32B8-8978-5A89EFD84C60}"/>
              </a:ext>
            </a:extLst>
          </p:cNvPr>
          <p:cNvSpPr txBox="1"/>
          <p:nvPr/>
        </p:nvSpPr>
        <p:spPr>
          <a:xfrm>
            <a:off x="8255619" y="47336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7030A0"/>
                </a:solidFill>
                <a:cs typeface="Calibri"/>
              </a:rPr>
              <a:t>IMPACT</a:t>
            </a:r>
          </a:p>
        </p:txBody>
      </p:sp>
    </p:spTree>
    <p:extLst>
      <p:ext uri="{BB962C8B-B14F-4D97-AF65-F5344CB8AC3E}">
        <p14:creationId xmlns:p14="http://schemas.microsoft.com/office/powerpoint/2010/main" val="84848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773032" y="646896"/>
            <a:ext cx="10645935" cy="507088"/>
          </a:xfrm>
        </p:spPr>
        <p:txBody>
          <a:bodyPr/>
          <a:lstStyle/>
          <a:p>
            <a:r>
              <a:rPr lang="en-US" dirty="0">
                <a:latin typeface="Calibri"/>
                <a:cs typeface="Calibri"/>
              </a:rPr>
              <a:t>To prevent the software design flaws:</a:t>
            </a:r>
            <a:endParaRPr lang="en-US" dirty="0">
              <a:cs typeface="Calibri"/>
            </a:endParaRPr>
          </a:p>
        </p:txBody>
      </p:sp>
      <p:sp>
        <p:nvSpPr>
          <p:cNvPr id="3" name="TextBox 2">
            <a:extLst>
              <a:ext uri="{FF2B5EF4-FFF2-40B4-BE49-F238E27FC236}">
                <a16:creationId xmlns:a16="http://schemas.microsoft.com/office/drawing/2014/main" id="{3E8BF39B-BC88-875F-1AD7-7AF116FEDAB0}"/>
              </a:ext>
            </a:extLst>
          </p:cNvPr>
          <p:cNvSpPr txBox="1"/>
          <p:nvPr/>
        </p:nvSpPr>
        <p:spPr>
          <a:xfrm>
            <a:off x="840059" y="1547498"/>
            <a:ext cx="10205223" cy="4204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dirty="0">
                <a:latin typeface="Calibri"/>
                <a:cs typeface="Calibri"/>
              </a:rPr>
              <a:t>Earn or give, but never assume, trust.</a:t>
            </a:r>
          </a:p>
          <a:p>
            <a:pPr marL="285750" indent="-285750">
              <a:lnSpc>
                <a:spcPct val="150000"/>
              </a:lnSpc>
              <a:buFont typeface="Arial"/>
              <a:buChar char="•"/>
            </a:pPr>
            <a:r>
              <a:rPr lang="en-US" dirty="0">
                <a:latin typeface="Calibri"/>
                <a:cs typeface="Calibri"/>
              </a:rPr>
              <a:t>Use an authentication mechanism that cannot be bypassed or tampered with.</a:t>
            </a:r>
          </a:p>
          <a:p>
            <a:pPr marL="285750" indent="-285750">
              <a:lnSpc>
                <a:spcPct val="150000"/>
              </a:lnSpc>
              <a:buFont typeface="Arial"/>
              <a:buChar char="•"/>
            </a:pPr>
            <a:r>
              <a:rPr lang="en-US" dirty="0">
                <a:latin typeface="Calibri"/>
                <a:cs typeface="Calibri"/>
              </a:rPr>
              <a:t>Authorize after you authenticate.</a:t>
            </a:r>
          </a:p>
          <a:p>
            <a:pPr marL="285750" indent="-285750">
              <a:lnSpc>
                <a:spcPct val="150000"/>
              </a:lnSpc>
              <a:buFont typeface="Arial"/>
              <a:buChar char="•"/>
            </a:pPr>
            <a:r>
              <a:rPr lang="en-US" dirty="0">
                <a:latin typeface="Calibri"/>
                <a:cs typeface="Calibri"/>
              </a:rPr>
              <a:t>Strictly separate data and control instructions, and never process control instructions received from untrusted sources.</a:t>
            </a:r>
          </a:p>
          <a:p>
            <a:pPr marL="285750" indent="-285750">
              <a:lnSpc>
                <a:spcPct val="150000"/>
              </a:lnSpc>
              <a:buFont typeface="Arial"/>
              <a:buChar char="•"/>
            </a:pPr>
            <a:r>
              <a:rPr lang="en-US" dirty="0">
                <a:latin typeface="Calibri"/>
                <a:cs typeface="Calibri"/>
              </a:rPr>
              <a:t>Define an approach that ensures all data are explicitly validated.</a:t>
            </a:r>
          </a:p>
          <a:p>
            <a:pPr marL="285750" indent="-285750">
              <a:lnSpc>
                <a:spcPct val="150000"/>
              </a:lnSpc>
              <a:buFont typeface="Arial"/>
              <a:buChar char="•"/>
            </a:pPr>
            <a:r>
              <a:rPr lang="en-US" dirty="0">
                <a:latin typeface="Calibri"/>
                <a:cs typeface="Calibri"/>
              </a:rPr>
              <a:t>Identify sensitive data and how it should be handled.</a:t>
            </a:r>
          </a:p>
          <a:p>
            <a:pPr marL="285750" indent="-285750">
              <a:lnSpc>
                <a:spcPct val="150000"/>
              </a:lnSpc>
              <a:buFont typeface="Arial"/>
              <a:buChar char="•"/>
            </a:pPr>
            <a:r>
              <a:rPr lang="en-US" dirty="0">
                <a:latin typeface="Calibri"/>
                <a:cs typeface="Calibri"/>
              </a:rPr>
              <a:t>Always consider the users.</a:t>
            </a:r>
          </a:p>
          <a:p>
            <a:pPr marL="285750" indent="-285750">
              <a:lnSpc>
                <a:spcPct val="150000"/>
              </a:lnSpc>
              <a:buFont typeface="Arial"/>
              <a:buChar char="•"/>
            </a:pPr>
            <a:r>
              <a:rPr lang="en-US" dirty="0">
                <a:latin typeface="Calibri"/>
                <a:cs typeface="Calibri"/>
              </a:rPr>
              <a:t>Understand how integrating external components changes your attack surface.</a:t>
            </a:r>
          </a:p>
          <a:p>
            <a:pPr marL="285750" indent="-285750">
              <a:lnSpc>
                <a:spcPct val="150000"/>
              </a:lnSpc>
              <a:buFont typeface="Arial"/>
              <a:buChar char="•"/>
            </a:pPr>
            <a:r>
              <a:rPr lang="en-US" dirty="0">
                <a:latin typeface="Calibri"/>
                <a:cs typeface="Calibri"/>
              </a:rPr>
              <a:t>Be flexible when considering future changes to objects and actors.</a:t>
            </a:r>
            <a:endParaRPr lang="en-US" dirty="0">
              <a:cs typeface="Calibri"/>
            </a:endParaRPr>
          </a:p>
        </p:txBody>
      </p:sp>
    </p:spTree>
    <p:extLst>
      <p:ext uri="{BB962C8B-B14F-4D97-AF65-F5344CB8AC3E}">
        <p14:creationId xmlns:p14="http://schemas.microsoft.com/office/powerpoint/2010/main" val="315593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r>
              <a:rPr lang="en-US" sz="5400">
                <a:latin typeface="+mj-lt"/>
                <a:ea typeface="+mj-ea"/>
                <a:cs typeface="+mj-cs"/>
              </a:rPr>
              <a:t>Impacts of Design Flaws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DD9995-64C6-FA22-7B33-38CF8DEAE2B6}"/>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t>Rework will be required frequently.</a:t>
            </a:r>
          </a:p>
          <a:p>
            <a:pPr marL="285750" indent="-228600">
              <a:lnSpc>
                <a:spcPct val="90000"/>
              </a:lnSpc>
              <a:spcAft>
                <a:spcPts val="600"/>
              </a:spcAft>
              <a:buFont typeface="Arial" panose="020B0604020202020204" pitchFamily="34" charset="0"/>
              <a:buChar char="•"/>
            </a:pPr>
            <a:r>
              <a:rPr lang="en-US" sz="1900"/>
              <a:t>It will create dependency issues.</a:t>
            </a:r>
          </a:p>
          <a:p>
            <a:pPr marL="285750" indent="-228600">
              <a:lnSpc>
                <a:spcPct val="90000"/>
              </a:lnSpc>
              <a:spcAft>
                <a:spcPts val="600"/>
              </a:spcAft>
              <a:buFont typeface="Arial" panose="020B0604020202020204" pitchFamily="34" charset="0"/>
              <a:buChar char="•"/>
            </a:pPr>
            <a:r>
              <a:rPr lang="en-US" sz="1900"/>
              <a:t>Debugging will be a painstaking process.</a:t>
            </a:r>
          </a:p>
          <a:p>
            <a:pPr marL="285750" indent="-228600">
              <a:lnSpc>
                <a:spcPct val="90000"/>
              </a:lnSpc>
              <a:spcAft>
                <a:spcPts val="600"/>
              </a:spcAft>
              <a:buFont typeface="Arial" panose="020B0604020202020204" pitchFamily="34" charset="0"/>
              <a:buChar char="•"/>
            </a:pPr>
            <a:r>
              <a:rPr lang="en-US" sz="1900"/>
              <a:t>Synergy of the team will be affected.</a:t>
            </a:r>
          </a:p>
          <a:p>
            <a:pPr marL="285750" indent="-228600">
              <a:lnSpc>
                <a:spcPct val="90000"/>
              </a:lnSpc>
              <a:spcAft>
                <a:spcPts val="600"/>
              </a:spcAft>
              <a:buFont typeface="Arial" panose="020B0604020202020204" pitchFamily="34" charset="0"/>
              <a:buChar char="•"/>
            </a:pPr>
            <a:r>
              <a:rPr lang="en-US" sz="1900"/>
              <a:t>Satisfaction of the Customer will be affected.</a:t>
            </a:r>
          </a:p>
          <a:p>
            <a:pPr marL="285750" indent="-228600">
              <a:lnSpc>
                <a:spcPct val="90000"/>
              </a:lnSpc>
              <a:spcAft>
                <a:spcPts val="600"/>
              </a:spcAft>
              <a:buFont typeface="Arial" panose="020B0604020202020204" pitchFamily="34" charset="0"/>
              <a:buChar char="•"/>
            </a:pPr>
            <a:r>
              <a:rPr lang="en-US" sz="1900"/>
              <a:t>Hard to repair and maintain the product.</a:t>
            </a:r>
          </a:p>
          <a:p>
            <a:pPr marL="285750" indent="-228600">
              <a:lnSpc>
                <a:spcPct val="90000"/>
              </a:lnSpc>
              <a:spcAft>
                <a:spcPts val="600"/>
              </a:spcAft>
              <a:buFont typeface="Arial" panose="020B0604020202020204" pitchFamily="34" charset="0"/>
              <a:buChar char="•"/>
            </a:pPr>
            <a:r>
              <a:rPr lang="en-US" sz="1900"/>
              <a:t>Loss of revenue.</a:t>
            </a:r>
          </a:p>
          <a:p>
            <a:pPr marL="285750" indent="-228600">
              <a:lnSpc>
                <a:spcPct val="90000"/>
              </a:lnSpc>
              <a:spcAft>
                <a:spcPts val="600"/>
              </a:spcAft>
              <a:buFont typeface="Arial" panose="020B0604020202020204" pitchFamily="34" charset="0"/>
              <a:buChar char="•"/>
            </a:pPr>
            <a:endParaRPr lang="en-US" sz="1900"/>
          </a:p>
          <a:p>
            <a:pPr marL="28575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pic>
        <p:nvPicPr>
          <p:cNvPr id="4" name="Picture 5" descr="A picture containing white, earphone, necklet&#10;&#10;Description automatically generated">
            <a:extLst>
              <a:ext uri="{FF2B5EF4-FFF2-40B4-BE49-F238E27FC236}">
                <a16:creationId xmlns:a16="http://schemas.microsoft.com/office/drawing/2014/main" id="{24567E98-715A-FF02-0BC0-3508B65DD530}"/>
              </a:ext>
            </a:extLst>
          </p:cNvPr>
          <p:cNvPicPr>
            <a:picLocks noChangeAspect="1"/>
          </p:cNvPicPr>
          <p:nvPr/>
        </p:nvPicPr>
        <p:blipFill rotWithShape="1">
          <a:blip r:embed="rId3"/>
          <a:srcRect t="3647" r="2" b="1260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8E5C410B-CF86-AEE9-06D4-A7AE350CEBF4}"/>
              </a:ext>
            </a:extLst>
          </p:cNvPr>
          <p:cNvSpPr txBox="1"/>
          <p:nvPr/>
        </p:nvSpPr>
        <p:spPr>
          <a:xfrm>
            <a:off x="1268995" y="1321807"/>
            <a:ext cx="93522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a:endParaRPr>
          </a:p>
        </p:txBody>
      </p:sp>
    </p:spTree>
    <p:extLst>
      <p:ext uri="{BB962C8B-B14F-4D97-AF65-F5344CB8AC3E}">
        <p14:creationId xmlns:p14="http://schemas.microsoft.com/office/powerpoint/2010/main" val="110324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a:xfrm>
            <a:off x="7224174" y="0"/>
            <a:ext cx="5103629" cy="6858000"/>
          </a:xfrm>
        </p:spPr>
      </p:pic>
    </p:spTree>
    <p:extLst>
      <p:ext uri="{BB962C8B-B14F-4D97-AF65-F5344CB8AC3E}">
        <p14:creationId xmlns:p14="http://schemas.microsoft.com/office/powerpoint/2010/main" val="972584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Software Design Flaws &amp; its Impacts</vt:lpstr>
      <vt:lpstr>Software Design Flaw - Definition</vt:lpstr>
      <vt:lpstr>IMPORTANCE</vt:lpstr>
      <vt:lpstr>PowerPoint Presentation</vt:lpstr>
      <vt:lpstr> </vt:lpstr>
      <vt:lpstr>To prevent the software design flaws:</vt:lpstr>
      <vt:lpstr>Impacts of Design Flaws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Snigdha Agarwal</cp:lastModifiedBy>
  <cp:revision>331</cp:revision>
  <dcterms:created xsi:type="dcterms:W3CDTF">2020-06-30T04:13:35Z</dcterms:created>
  <dcterms:modified xsi:type="dcterms:W3CDTF">2022-03-25T08:10:30Z</dcterms:modified>
</cp:coreProperties>
</file>