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0300" y="2601277"/>
            <a:ext cx="3816984" cy="387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18" Type="http://schemas.openxmlformats.org/officeDocument/2006/relationships/image" Target="../media/image1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17" Type="http://schemas.openxmlformats.org/officeDocument/2006/relationships/image" Target="../media/image11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10" Type="http://schemas.openxmlformats.org/officeDocument/2006/relationships/image" Target="../media/image4.png" /><Relationship Id="rId19" Type="http://schemas.openxmlformats.org/officeDocument/2006/relationships/image" Target="../media/image13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1487" y="46202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63500">
            <a:solidFill>
              <a:srgbClr val="815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1487" y="6129337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63500">
            <a:solidFill>
              <a:srgbClr val="815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741" y="6157521"/>
            <a:ext cx="98104" cy="1129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6025" y="6129446"/>
            <a:ext cx="70188" cy="1397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65358" y="6129446"/>
            <a:ext cx="69721" cy="1397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20860" y="6157521"/>
            <a:ext cx="106765" cy="1123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0791" y="6129446"/>
            <a:ext cx="69706" cy="1397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17176" y="6156911"/>
            <a:ext cx="104045" cy="1104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125179" y="6156911"/>
            <a:ext cx="104004" cy="110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25762" y="6156911"/>
            <a:ext cx="101529" cy="1135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266497" y="6239925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39">
                <a:moveTo>
                  <a:pt x="29632" y="0"/>
                </a:moveTo>
                <a:lnTo>
                  <a:pt x="6039" y="0"/>
                </a:lnTo>
                <a:lnTo>
                  <a:pt x="0" y="27473"/>
                </a:lnTo>
                <a:lnTo>
                  <a:pt x="23512" y="27473"/>
                </a:lnTo>
                <a:lnTo>
                  <a:pt x="29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83829" y="6123952"/>
            <a:ext cx="52705" cy="143510"/>
          </a:xfrm>
          <a:custGeom>
            <a:avLst/>
            <a:gdLst/>
            <a:ahLst/>
            <a:cxnLst/>
            <a:rect l="l" t="t" r="r" b="b"/>
            <a:pathLst>
              <a:path w="52705" h="143510">
                <a:moveTo>
                  <a:pt x="42926" y="36017"/>
                </a:moveTo>
                <a:lnTo>
                  <a:pt x="24803" y="36017"/>
                </a:lnTo>
                <a:lnTo>
                  <a:pt x="0" y="143446"/>
                </a:lnTo>
                <a:lnTo>
                  <a:pt x="18770" y="143446"/>
                </a:lnTo>
                <a:lnTo>
                  <a:pt x="42926" y="36017"/>
                </a:lnTo>
                <a:close/>
              </a:path>
              <a:path w="52705" h="143510">
                <a:moveTo>
                  <a:pt x="52590" y="0"/>
                </a:moveTo>
                <a:lnTo>
                  <a:pt x="31407" y="0"/>
                </a:lnTo>
                <a:lnTo>
                  <a:pt x="27216" y="18313"/>
                </a:lnTo>
                <a:lnTo>
                  <a:pt x="48323" y="18313"/>
                </a:lnTo>
                <a:lnTo>
                  <a:pt x="52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95325" y="6460900"/>
            <a:ext cx="97755" cy="112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74014" y="6460900"/>
            <a:ext cx="98095" cy="112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74821" y="6543303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4" h="27940">
                <a:moveTo>
                  <a:pt x="29552" y="0"/>
                </a:moveTo>
                <a:lnTo>
                  <a:pt x="6039" y="0"/>
                </a:lnTo>
                <a:lnTo>
                  <a:pt x="0" y="27468"/>
                </a:lnTo>
                <a:lnTo>
                  <a:pt x="22949" y="27468"/>
                </a:lnTo>
                <a:lnTo>
                  <a:pt x="29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471546" y="6463339"/>
            <a:ext cx="111146" cy="14710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48701" y="6463339"/>
            <a:ext cx="142558" cy="107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95876" y="6421222"/>
            <a:ext cx="52069" cy="149860"/>
          </a:xfrm>
          <a:custGeom>
            <a:avLst/>
            <a:gdLst/>
            <a:ahLst/>
            <a:cxnLst/>
            <a:rect l="l" t="t" r="r" b="b"/>
            <a:pathLst>
              <a:path w="52069" h="149859">
                <a:moveTo>
                  <a:pt x="51945" y="0"/>
                </a:moveTo>
                <a:lnTo>
                  <a:pt x="33827" y="0"/>
                </a:lnTo>
                <a:lnTo>
                  <a:pt x="0" y="149549"/>
                </a:lnTo>
                <a:lnTo>
                  <a:pt x="18117" y="149549"/>
                </a:lnTo>
                <a:lnTo>
                  <a:pt x="51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61203" y="6460900"/>
            <a:ext cx="97155" cy="112395"/>
          </a:xfrm>
          <a:custGeom>
            <a:avLst/>
            <a:gdLst/>
            <a:ahLst/>
            <a:cxnLst/>
            <a:rect l="l" t="t" r="r" b="b"/>
            <a:pathLst>
              <a:path w="97155" h="112395">
                <a:moveTo>
                  <a:pt x="64660" y="0"/>
                </a:moveTo>
                <a:lnTo>
                  <a:pt x="45528" y="3013"/>
                </a:lnTo>
                <a:lnTo>
                  <a:pt x="29974" y="11292"/>
                </a:lnTo>
                <a:lnTo>
                  <a:pt x="19524" y="23691"/>
                </a:lnTo>
                <a:lnTo>
                  <a:pt x="15702" y="39067"/>
                </a:lnTo>
                <a:lnTo>
                  <a:pt x="18759" y="50977"/>
                </a:lnTo>
                <a:lnTo>
                  <a:pt x="26572" y="58367"/>
                </a:lnTo>
                <a:lnTo>
                  <a:pt x="37103" y="62669"/>
                </a:lnTo>
                <a:lnTo>
                  <a:pt x="48314" y="65313"/>
                </a:lnTo>
                <a:lnTo>
                  <a:pt x="57603" y="67802"/>
                </a:lnTo>
                <a:lnTo>
                  <a:pt x="63140" y="71034"/>
                </a:lnTo>
                <a:lnTo>
                  <a:pt x="65491" y="75526"/>
                </a:lnTo>
                <a:lnTo>
                  <a:pt x="65223" y="81792"/>
                </a:lnTo>
                <a:lnTo>
                  <a:pt x="62521" y="88040"/>
                </a:lnTo>
                <a:lnTo>
                  <a:pt x="56708" y="92856"/>
                </a:lnTo>
                <a:lnTo>
                  <a:pt x="48510" y="95956"/>
                </a:lnTo>
                <a:lnTo>
                  <a:pt x="38651" y="97053"/>
                </a:lnTo>
                <a:lnTo>
                  <a:pt x="23685" y="94764"/>
                </a:lnTo>
                <a:lnTo>
                  <a:pt x="13135" y="89728"/>
                </a:lnTo>
                <a:lnTo>
                  <a:pt x="6888" y="84692"/>
                </a:lnTo>
                <a:lnTo>
                  <a:pt x="4831" y="82403"/>
                </a:lnTo>
                <a:lnTo>
                  <a:pt x="0" y="103157"/>
                </a:lnTo>
                <a:lnTo>
                  <a:pt x="8700" y="108451"/>
                </a:lnTo>
                <a:lnTo>
                  <a:pt x="15249" y="111169"/>
                </a:lnTo>
                <a:lnTo>
                  <a:pt x="22930" y="112170"/>
                </a:lnTo>
                <a:lnTo>
                  <a:pt x="35027" y="112313"/>
                </a:lnTo>
                <a:lnTo>
                  <a:pt x="50320" y="110616"/>
                </a:lnTo>
                <a:lnTo>
                  <a:pt x="64489" y="105141"/>
                </a:lnTo>
                <a:lnTo>
                  <a:pt x="76166" y="95317"/>
                </a:lnTo>
                <a:lnTo>
                  <a:pt x="83985" y="80572"/>
                </a:lnTo>
                <a:lnTo>
                  <a:pt x="85478" y="66666"/>
                </a:lnTo>
                <a:lnTo>
                  <a:pt x="80644" y="57224"/>
                </a:lnTo>
                <a:lnTo>
                  <a:pt x="70374" y="51216"/>
                </a:lnTo>
                <a:lnTo>
                  <a:pt x="55561" y="47613"/>
                </a:lnTo>
                <a:lnTo>
                  <a:pt x="47799" y="45988"/>
                </a:lnTo>
                <a:lnTo>
                  <a:pt x="40875" y="43336"/>
                </a:lnTo>
                <a:lnTo>
                  <a:pt x="36322" y="38854"/>
                </a:lnTo>
                <a:lnTo>
                  <a:pt x="35671" y="31742"/>
                </a:lnTo>
                <a:lnTo>
                  <a:pt x="38621" y="24014"/>
                </a:lnTo>
                <a:lnTo>
                  <a:pt x="44469" y="18922"/>
                </a:lnTo>
                <a:lnTo>
                  <a:pt x="52702" y="16119"/>
                </a:lnTo>
                <a:lnTo>
                  <a:pt x="62808" y="15261"/>
                </a:lnTo>
                <a:lnTo>
                  <a:pt x="74981" y="17263"/>
                </a:lnTo>
                <a:lnTo>
                  <a:pt x="84096" y="21668"/>
                </a:lnTo>
                <a:lnTo>
                  <a:pt x="89815" y="26072"/>
                </a:lnTo>
                <a:lnTo>
                  <a:pt x="91796" y="28075"/>
                </a:lnTo>
                <a:lnTo>
                  <a:pt x="96628" y="7935"/>
                </a:lnTo>
                <a:lnTo>
                  <a:pt x="89334" y="3347"/>
                </a:lnTo>
                <a:lnTo>
                  <a:pt x="83573" y="991"/>
                </a:lnTo>
                <a:lnTo>
                  <a:pt x="76347" y="123"/>
                </a:lnTo>
                <a:lnTo>
                  <a:pt x="64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1715750" y="0"/>
            <a:ext cx="476250" cy="6858000"/>
          </a:xfrm>
          <a:custGeom>
            <a:avLst/>
            <a:gdLst/>
            <a:ahLst/>
            <a:cxnLst/>
            <a:rect l="l" t="t" r="r" b="b"/>
            <a:pathLst>
              <a:path w="476250" h="6858000">
                <a:moveTo>
                  <a:pt x="476250" y="0"/>
                </a:moveTo>
                <a:lnTo>
                  <a:pt x="0" y="0"/>
                </a:lnTo>
                <a:lnTo>
                  <a:pt x="0" y="6858000"/>
                </a:lnTo>
                <a:lnTo>
                  <a:pt x="476250" y="6858000"/>
                </a:lnTo>
                <a:lnTo>
                  <a:pt x="476250" y="0"/>
                </a:lnTo>
                <a:close/>
              </a:path>
            </a:pathLst>
          </a:custGeom>
          <a:solidFill>
            <a:srgbClr val="8B5A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801475" y="200025"/>
            <a:ext cx="342900" cy="381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405" y="486092"/>
            <a:ext cx="8997188" cy="79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01856" y="6421358"/>
            <a:ext cx="19748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Relationship Id="rId9" Type="http://schemas.openxmlformats.org/officeDocument/2006/relationships/image" Target="../media/image21.jp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 /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7150" y="0"/>
            <a:ext cx="8324850" cy="6858000"/>
            <a:chOff x="3867150" y="0"/>
            <a:chExt cx="8324850" cy="6858000"/>
          </a:xfrm>
        </p:grpSpPr>
        <p:sp>
          <p:nvSpPr>
            <p:cNvPr id="3" name="object 3"/>
            <p:cNvSpPr/>
            <p:nvPr/>
          </p:nvSpPr>
          <p:spPr>
            <a:xfrm>
              <a:off x="3867150" y="0"/>
              <a:ext cx="8324850" cy="6858000"/>
            </a:xfrm>
            <a:custGeom>
              <a:avLst/>
              <a:gdLst/>
              <a:ahLst/>
              <a:cxnLst/>
              <a:rect l="l" t="t" r="r" b="b"/>
              <a:pathLst>
                <a:path w="8324850" h="6858000">
                  <a:moveTo>
                    <a:pt x="83248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24850" y="6858000"/>
                  </a:lnTo>
                  <a:lnTo>
                    <a:pt x="8324850" y="0"/>
                  </a:lnTo>
                  <a:close/>
                </a:path>
              </a:pathLst>
            </a:custGeom>
            <a:solidFill>
              <a:srgbClr val="8B5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23017" y="6330513"/>
              <a:ext cx="180396" cy="951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73824" y="5943612"/>
              <a:ext cx="1156335" cy="480059"/>
            </a:xfrm>
            <a:custGeom>
              <a:avLst/>
              <a:gdLst/>
              <a:ahLst/>
              <a:cxnLst/>
              <a:rect l="l" t="t" r="r" b="b"/>
              <a:pathLst>
                <a:path w="1156334" h="480060">
                  <a:moveTo>
                    <a:pt x="96481" y="385813"/>
                  </a:moveTo>
                  <a:lnTo>
                    <a:pt x="74612" y="385813"/>
                  </a:lnTo>
                  <a:lnTo>
                    <a:pt x="38595" y="423710"/>
                  </a:lnTo>
                  <a:lnTo>
                    <a:pt x="20777" y="385813"/>
                  </a:lnTo>
                  <a:lnTo>
                    <a:pt x="0" y="385813"/>
                  </a:lnTo>
                  <a:lnTo>
                    <a:pt x="25628" y="439737"/>
                  </a:lnTo>
                  <a:lnTo>
                    <a:pt x="16725" y="479806"/>
                  </a:lnTo>
                  <a:lnTo>
                    <a:pt x="36017" y="479806"/>
                  </a:lnTo>
                  <a:lnTo>
                    <a:pt x="44526" y="440093"/>
                  </a:lnTo>
                  <a:lnTo>
                    <a:pt x="96481" y="385813"/>
                  </a:lnTo>
                  <a:close/>
                </a:path>
                <a:path w="1156334" h="480060">
                  <a:moveTo>
                    <a:pt x="284302" y="385813"/>
                  </a:moveTo>
                  <a:lnTo>
                    <a:pt x="200431" y="385813"/>
                  </a:lnTo>
                  <a:lnTo>
                    <a:pt x="197459" y="398932"/>
                  </a:lnTo>
                  <a:lnTo>
                    <a:pt x="228981" y="398932"/>
                  </a:lnTo>
                  <a:lnTo>
                    <a:pt x="211162" y="479806"/>
                  </a:lnTo>
                  <a:lnTo>
                    <a:pt x="230860" y="479806"/>
                  </a:lnTo>
                  <a:lnTo>
                    <a:pt x="248678" y="398932"/>
                  </a:lnTo>
                  <a:lnTo>
                    <a:pt x="281330" y="398932"/>
                  </a:lnTo>
                  <a:lnTo>
                    <a:pt x="284302" y="385813"/>
                  </a:lnTo>
                  <a:close/>
                </a:path>
                <a:path w="1156334" h="480060">
                  <a:moveTo>
                    <a:pt x="381520" y="385813"/>
                  </a:moveTo>
                  <a:lnTo>
                    <a:pt x="309181" y="385813"/>
                  </a:lnTo>
                  <a:lnTo>
                    <a:pt x="288404" y="479806"/>
                  </a:lnTo>
                  <a:lnTo>
                    <a:pt x="359257" y="479806"/>
                  </a:lnTo>
                  <a:lnTo>
                    <a:pt x="362229" y="466331"/>
                  </a:lnTo>
                  <a:lnTo>
                    <a:pt x="310667" y="466331"/>
                  </a:lnTo>
                  <a:lnTo>
                    <a:pt x="316953" y="439000"/>
                  </a:lnTo>
                  <a:lnTo>
                    <a:pt x="364451" y="439000"/>
                  </a:lnTo>
                  <a:lnTo>
                    <a:pt x="367068" y="425157"/>
                  </a:lnTo>
                  <a:lnTo>
                    <a:pt x="319570" y="425157"/>
                  </a:lnTo>
                  <a:lnTo>
                    <a:pt x="325513" y="398932"/>
                  </a:lnTo>
                  <a:lnTo>
                    <a:pt x="378548" y="398932"/>
                  </a:lnTo>
                  <a:lnTo>
                    <a:pt x="381520" y="385813"/>
                  </a:lnTo>
                  <a:close/>
                </a:path>
                <a:path w="1156334" h="480060">
                  <a:moveTo>
                    <a:pt x="524814" y="385813"/>
                  </a:moveTo>
                  <a:lnTo>
                    <a:pt x="502145" y="385813"/>
                  </a:lnTo>
                  <a:lnTo>
                    <a:pt x="450596" y="458673"/>
                  </a:lnTo>
                  <a:lnTo>
                    <a:pt x="430898" y="385813"/>
                  </a:lnTo>
                  <a:lnTo>
                    <a:pt x="409371" y="385813"/>
                  </a:lnTo>
                  <a:lnTo>
                    <a:pt x="388594" y="479806"/>
                  </a:lnTo>
                  <a:lnTo>
                    <a:pt x="406806" y="479806"/>
                  </a:lnTo>
                  <a:lnTo>
                    <a:pt x="420509" y="416052"/>
                  </a:lnTo>
                  <a:lnTo>
                    <a:pt x="438721" y="479806"/>
                  </a:lnTo>
                  <a:lnTo>
                    <a:pt x="455041" y="479806"/>
                  </a:lnTo>
                  <a:lnTo>
                    <a:pt x="499173" y="418236"/>
                  </a:lnTo>
                  <a:lnTo>
                    <a:pt x="485825" y="479806"/>
                  </a:lnTo>
                  <a:lnTo>
                    <a:pt x="504380" y="479806"/>
                  </a:lnTo>
                  <a:lnTo>
                    <a:pt x="524814" y="385813"/>
                  </a:lnTo>
                  <a:close/>
                </a:path>
                <a:path w="1156334" h="480060">
                  <a:moveTo>
                    <a:pt x="866254" y="71767"/>
                  </a:moveTo>
                  <a:lnTo>
                    <a:pt x="824471" y="91528"/>
                  </a:lnTo>
                  <a:lnTo>
                    <a:pt x="789254" y="118364"/>
                  </a:lnTo>
                  <a:lnTo>
                    <a:pt x="761034" y="150964"/>
                  </a:lnTo>
                  <a:lnTo>
                    <a:pt x="740283" y="187985"/>
                  </a:lnTo>
                  <a:lnTo>
                    <a:pt x="727430" y="228130"/>
                  </a:lnTo>
                  <a:lnTo>
                    <a:pt x="722947" y="270065"/>
                  </a:lnTo>
                  <a:lnTo>
                    <a:pt x="727278" y="312483"/>
                  </a:lnTo>
                  <a:lnTo>
                    <a:pt x="740879" y="354050"/>
                  </a:lnTo>
                  <a:lnTo>
                    <a:pt x="764184" y="393471"/>
                  </a:lnTo>
                  <a:lnTo>
                    <a:pt x="866254" y="71767"/>
                  </a:lnTo>
                  <a:close/>
                </a:path>
                <a:path w="1156334" h="480060">
                  <a:moveTo>
                    <a:pt x="1076731" y="434263"/>
                  </a:moveTo>
                  <a:lnTo>
                    <a:pt x="939380" y="251739"/>
                  </a:lnTo>
                  <a:lnTo>
                    <a:pt x="802081" y="433171"/>
                  </a:lnTo>
                  <a:lnTo>
                    <a:pt x="808367" y="438645"/>
                  </a:lnTo>
                  <a:lnTo>
                    <a:pt x="815022" y="443611"/>
                  </a:lnTo>
                  <a:lnTo>
                    <a:pt x="822159" y="448081"/>
                  </a:lnTo>
                  <a:lnTo>
                    <a:pt x="829894" y="452120"/>
                  </a:lnTo>
                  <a:lnTo>
                    <a:pt x="939380" y="338455"/>
                  </a:lnTo>
                  <a:lnTo>
                    <a:pt x="1049274" y="452120"/>
                  </a:lnTo>
                  <a:lnTo>
                    <a:pt x="1056373" y="448106"/>
                  </a:lnTo>
                  <a:lnTo>
                    <a:pt x="1063548" y="443738"/>
                  </a:lnTo>
                  <a:lnTo>
                    <a:pt x="1070444" y="439102"/>
                  </a:lnTo>
                  <a:lnTo>
                    <a:pt x="1076731" y="434263"/>
                  </a:lnTo>
                  <a:close/>
                </a:path>
                <a:path w="1156334" h="480060">
                  <a:moveTo>
                    <a:pt x="1106766" y="405117"/>
                  </a:moveTo>
                  <a:lnTo>
                    <a:pt x="1008367" y="165036"/>
                  </a:lnTo>
                  <a:lnTo>
                    <a:pt x="940739" y="0"/>
                  </a:lnTo>
                  <a:lnTo>
                    <a:pt x="938034" y="0"/>
                  </a:lnTo>
                  <a:lnTo>
                    <a:pt x="771994" y="405117"/>
                  </a:lnTo>
                  <a:lnTo>
                    <a:pt x="777392" y="411416"/>
                  </a:lnTo>
                  <a:lnTo>
                    <a:pt x="782116" y="416648"/>
                  </a:lnTo>
                  <a:lnTo>
                    <a:pt x="786409" y="420852"/>
                  </a:lnTo>
                  <a:lnTo>
                    <a:pt x="790549" y="424065"/>
                  </a:lnTo>
                  <a:lnTo>
                    <a:pt x="939380" y="165036"/>
                  </a:lnTo>
                  <a:lnTo>
                    <a:pt x="1088605" y="424065"/>
                  </a:lnTo>
                  <a:lnTo>
                    <a:pt x="1094994" y="417779"/>
                  </a:lnTo>
                  <a:lnTo>
                    <a:pt x="1100201" y="412280"/>
                  </a:lnTo>
                  <a:lnTo>
                    <a:pt x="1104150" y="407936"/>
                  </a:lnTo>
                  <a:lnTo>
                    <a:pt x="1106766" y="405117"/>
                  </a:lnTo>
                  <a:close/>
                </a:path>
                <a:path w="1156334" h="480060">
                  <a:moveTo>
                    <a:pt x="1155928" y="270065"/>
                  </a:moveTo>
                  <a:lnTo>
                    <a:pt x="1151496" y="228130"/>
                  </a:lnTo>
                  <a:lnTo>
                    <a:pt x="1138707" y="187985"/>
                  </a:lnTo>
                  <a:lnTo>
                    <a:pt x="1118006" y="150964"/>
                  </a:lnTo>
                  <a:lnTo>
                    <a:pt x="1089825" y="118364"/>
                  </a:lnTo>
                  <a:lnTo>
                    <a:pt x="1054633" y="91528"/>
                  </a:lnTo>
                  <a:lnTo>
                    <a:pt x="1012863" y="71767"/>
                  </a:lnTo>
                  <a:lnTo>
                    <a:pt x="1114590" y="393471"/>
                  </a:lnTo>
                  <a:lnTo>
                    <a:pt x="1137920" y="354050"/>
                  </a:lnTo>
                  <a:lnTo>
                    <a:pt x="1151559" y="312483"/>
                  </a:lnTo>
                  <a:lnTo>
                    <a:pt x="1155928" y="270065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5118" y="6328693"/>
              <a:ext cx="77927" cy="96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8425" y="5943612"/>
              <a:ext cx="2702560" cy="482600"/>
            </a:xfrm>
            <a:custGeom>
              <a:avLst/>
              <a:gdLst/>
              <a:ahLst/>
              <a:cxnLst/>
              <a:rect l="l" t="t" r="r" b="b"/>
              <a:pathLst>
                <a:path w="2702559" h="482600">
                  <a:moveTo>
                    <a:pt x="254609" y="129336"/>
                  </a:moveTo>
                  <a:lnTo>
                    <a:pt x="228295" y="87477"/>
                  </a:lnTo>
                  <a:lnTo>
                    <a:pt x="158851" y="74320"/>
                  </a:lnTo>
                  <a:lnTo>
                    <a:pt x="132702" y="76136"/>
                  </a:lnTo>
                  <a:lnTo>
                    <a:pt x="105587" y="80149"/>
                  </a:lnTo>
                  <a:lnTo>
                    <a:pt x="84315" y="84150"/>
                  </a:lnTo>
                  <a:lnTo>
                    <a:pt x="75704" y="85979"/>
                  </a:lnTo>
                  <a:lnTo>
                    <a:pt x="59753" y="127152"/>
                  </a:lnTo>
                  <a:lnTo>
                    <a:pt x="94894" y="116827"/>
                  </a:lnTo>
                  <a:lnTo>
                    <a:pt x="116763" y="111518"/>
                  </a:lnTo>
                  <a:lnTo>
                    <a:pt x="134543" y="109575"/>
                  </a:lnTo>
                  <a:lnTo>
                    <a:pt x="157365" y="109296"/>
                  </a:lnTo>
                  <a:lnTo>
                    <a:pt x="176110" y="110401"/>
                  </a:lnTo>
                  <a:lnTo>
                    <a:pt x="192341" y="114388"/>
                  </a:lnTo>
                  <a:lnTo>
                    <a:pt x="203708" y="122199"/>
                  </a:lnTo>
                  <a:lnTo>
                    <a:pt x="207835" y="134797"/>
                  </a:lnTo>
                  <a:lnTo>
                    <a:pt x="195427" y="155168"/>
                  </a:lnTo>
                  <a:lnTo>
                    <a:pt x="194106" y="155841"/>
                  </a:lnTo>
                  <a:lnTo>
                    <a:pt x="194106" y="194183"/>
                  </a:lnTo>
                  <a:lnTo>
                    <a:pt x="170726" y="297649"/>
                  </a:lnTo>
                  <a:lnTo>
                    <a:pt x="115798" y="304939"/>
                  </a:lnTo>
                  <a:lnTo>
                    <a:pt x="86931" y="303542"/>
                  </a:lnTo>
                  <a:lnTo>
                    <a:pt x="64668" y="298742"/>
                  </a:lnTo>
                  <a:lnTo>
                    <a:pt x="50342" y="289560"/>
                  </a:lnTo>
                  <a:lnTo>
                    <a:pt x="45275" y="275056"/>
                  </a:lnTo>
                  <a:lnTo>
                    <a:pt x="47358" y="262648"/>
                  </a:lnTo>
                  <a:lnTo>
                    <a:pt x="75336" y="234988"/>
                  </a:lnTo>
                  <a:lnTo>
                    <a:pt x="134442" y="216636"/>
                  </a:lnTo>
                  <a:lnTo>
                    <a:pt x="163233" y="207264"/>
                  </a:lnTo>
                  <a:lnTo>
                    <a:pt x="194106" y="194183"/>
                  </a:lnTo>
                  <a:lnTo>
                    <a:pt x="194106" y="155841"/>
                  </a:lnTo>
                  <a:lnTo>
                    <a:pt x="165023" y="170459"/>
                  </a:lnTo>
                  <a:lnTo>
                    <a:pt x="126047" y="182397"/>
                  </a:lnTo>
                  <a:lnTo>
                    <a:pt x="87960" y="192722"/>
                  </a:lnTo>
                  <a:lnTo>
                    <a:pt x="49314" y="207924"/>
                  </a:lnTo>
                  <a:lnTo>
                    <a:pt x="5435" y="252412"/>
                  </a:lnTo>
                  <a:lnTo>
                    <a:pt x="0" y="280530"/>
                  </a:lnTo>
                  <a:lnTo>
                    <a:pt x="6527" y="306933"/>
                  </a:lnTo>
                  <a:lnTo>
                    <a:pt x="24396" y="324523"/>
                  </a:lnTo>
                  <a:lnTo>
                    <a:pt x="51041" y="334314"/>
                  </a:lnTo>
                  <a:lnTo>
                    <a:pt x="83870" y="337362"/>
                  </a:lnTo>
                  <a:lnTo>
                    <a:pt x="208953" y="337362"/>
                  </a:lnTo>
                  <a:lnTo>
                    <a:pt x="216065" y="304939"/>
                  </a:lnTo>
                  <a:lnTo>
                    <a:pt x="240372" y="194183"/>
                  </a:lnTo>
                  <a:lnTo>
                    <a:pt x="254609" y="129336"/>
                  </a:lnTo>
                  <a:close/>
                </a:path>
                <a:path w="2702559" h="482600">
                  <a:moveTo>
                    <a:pt x="456145" y="82702"/>
                  </a:moveTo>
                  <a:lnTo>
                    <a:pt x="450189" y="81838"/>
                  </a:lnTo>
                  <a:lnTo>
                    <a:pt x="435825" y="79959"/>
                  </a:lnTo>
                  <a:lnTo>
                    <a:pt x="418249" y="78092"/>
                  </a:lnTo>
                  <a:lnTo>
                    <a:pt x="402704" y="77228"/>
                  </a:lnTo>
                  <a:lnTo>
                    <a:pt x="357873" y="81851"/>
                  </a:lnTo>
                  <a:lnTo>
                    <a:pt x="324383" y="95084"/>
                  </a:lnTo>
                  <a:lnTo>
                    <a:pt x="303428" y="115963"/>
                  </a:lnTo>
                  <a:lnTo>
                    <a:pt x="296176" y="143535"/>
                  </a:lnTo>
                  <a:lnTo>
                    <a:pt x="299986" y="165265"/>
                  </a:lnTo>
                  <a:lnTo>
                    <a:pt x="310184" y="184023"/>
                  </a:lnTo>
                  <a:lnTo>
                    <a:pt x="324980" y="201485"/>
                  </a:lnTo>
                  <a:lnTo>
                    <a:pt x="342569" y="219316"/>
                  </a:lnTo>
                  <a:lnTo>
                    <a:pt x="356425" y="232981"/>
                  </a:lnTo>
                  <a:lnTo>
                    <a:pt x="368833" y="246367"/>
                  </a:lnTo>
                  <a:lnTo>
                    <a:pt x="377748" y="259892"/>
                  </a:lnTo>
                  <a:lnTo>
                    <a:pt x="381177" y="273964"/>
                  </a:lnTo>
                  <a:lnTo>
                    <a:pt x="378066" y="284784"/>
                  </a:lnTo>
                  <a:lnTo>
                    <a:pt x="368592" y="294373"/>
                  </a:lnTo>
                  <a:lnTo>
                    <a:pt x="352513" y="301218"/>
                  </a:lnTo>
                  <a:lnTo>
                    <a:pt x="329577" y="303847"/>
                  </a:lnTo>
                  <a:lnTo>
                    <a:pt x="307327" y="303657"/>
                  </a:lnTo>
                  <a:lnTo>
                    <a:pt x="293535" y="302387"/>
                  </a:lnTo>
                  <a:lnTo>
                    <a:pt x="282448" y="298919"/>
                  </a:lnTo>
                  <a:lnTo>
                    <a:pt x="268338" y="292176"/>
                  </a:lnTo>
                  <a:lnTo>
                    <a:pt x="257581" y="278701"/>
                  </a:lnTo>
                  <a:lnTo>
                    <a:pt x="254863" y="305930"/>
                  </a:lnTo>
                  <a:lnTo>
                    <a:pt x="299910" y="335800"/>
                  </a:lnTo>
                  <a:lnTo>
                    <a:pt x="322160" y="336994"/>
                  </a:lnTo>
                  <a:lnTo>
                    <a:pt x="374370" y="329476"/>
                  </a:lnTo>
                  <a:lnTo>
                    <a:pt x="406361" y="310667"/>
                  </a:lnTo>
                  <a:lnTo>
                    <a:pt x="422427" y="286270"/>
                  </a:lnTo>
                  <a:lnTo>
                    <a:pt x="426821" y="261937"/>
                  </a:lnTo>
                  <a:lnTo>
                    <a:pt x="421843" y="238404"/>
                  </a:lnTo>
                  <a:lnTo>
                    <a:pt x="409473" y="219544"/>
                  </a:lnTo>
                  <a:lnTo>
                    <a:pt x="393623" y="204304"/>
                  </a:lnTo>
                  <a:lnTo>
                    <a:pt x="378206" y="191630"/>
                  </a:lnTo>
                  <a:lnTo>
                    <a:pt x="365340" y="181279"/>
                  </a:lnTo>
                  <a:lnTo>
                    <a:pt x="352958" y="169773"/>
                  </a:lnTo>
                  <a:lnTo>
                    <a:pt x="343649" y="156895"/>
                  </a:lnTo>
                  <a:lnTo>
                    <a:pt x="339966" y="142443"/>
                  </a:lnTo>
                  <a:lnTo>
                    <a:pt x="342506" y="131533"/>
                  </a:lnTo>
                  <a:lnTo>
                    <a:pt x="351015" y="122085"/>
                  </a:lnTo>
                  <a:lnTo>
                    <a:pt x="366903" y="115443"/>
                  </a:lnTo>
                  <a:lnTo>
                    <a:pt x="391566" y="112941"/>
                  </a:lnTo>
                  <a:lnTo>
                    <a:pt x="406755" y="113068"/>
                  </a:lnTo>
                  <a:lnTo>
                    <a:pt x="417080" y="113982"/>
                  </a:lnTo>
                  <a:lnTo>
                    <a:pt x="427266" y="116471"/>
                  </a:lnTo>
                  <a:lnTo>
                    <a:pt x="442036" y="121310"/>
                  </a:lnTo>
                  <a:lnTo>
                    <a:pt x="451688" y="127508"/>
                  </a:lnTo>
                  <a:lnTo>
                    <a:pt x="452386" y="108369"/>
                  </a:lnTo>
                  <a:lnTo>
                    <a:pt x="453085" y="97320"/>
                  </a:lnTo>
                  <a:lnTo>
                    <a:pt x="454202" y="90157"/>
                  </a:lnTo>
                  <a:lnTo>
                    <a:pt x="456145" y="82702"/>
                  </a:lnTo>
                  <a:close/>
                </a:path>
                <a:path w="2702559" h="482600">
                  <a:moveTo>
                    <a:pt x="732015" y="168592"/>
                  </a:moveTo>
                  <a:lnTo>
                    <a:pt x="723900" y="128485"/>
                  </a:lnTo>
                  <a:lnTo>
                    <a:pt x="709879" y="109435"/>
                  </a:lnTo>
                  <a:lnTo>
                    <a:pt x="702297" y="99161"/>
                  </a:lnTo>
                  <a:lnTo>
                    <a:pt x="691083" y="93179"/>
                  </a:lnTo>
                  <a:lnTo>
                    <a:pt x="691083" y="165912"/>
                  </a:lnTo>
                  <a:lnTo>
                    <a:pt x="685165" y="212394"/>
                  </a:lnTo>
                  <a:lnTo>
                    <a:pt x="665340" y="256209"/>
                  </a:lnTo>
                  <a:lnTo>
                    <a:pt x="640143" y="285813"/>
                  </a:lnTo>
                  <a:lnTo>
                    <a:pt x="612584" y="302564"/>
                  </a:lnTo>
                  <a:lnTo>
                    <a:pt x="585660" y="307848"/>
                  </a:lnTo>
                  <a:lnTo>
                    <a:pt x="565899" y="302755"/>
                  </a:lnTo>
                  <a:lnTo>
                    <a:pt x="555967" y="300189"/>
                  </a:lnTo>
                  <a:lnTo>
                    <a:pt x="534593" y="280758"/>
                  </a:lnTo>
                  <a:lnTo>
                    <a:pt x="522897" y="254825"/>
                  </a:lnTo>
                  <a:lnTo>
                    <a:pt x="522236" y="227698"/>
                  </a:lnTo>
                  <a:lnTo>
                    <a:pt x="544499" y="125323"/>
                  </a:lnTo>
                  <a:lnTo>
                    <a:pt x="560247" y="115658"/>
                  </a:lnTo>
                  <a:lnTo>
                    <a:pt x="573074" y="110845"/>
                  </a:lnTo>
                  <a:lnTo>
                    <a:pt x="589788" y="109435"/>
                  </a:lnTo>
                  <a:lnTo>
                    <a:pt x="617232" y="110020"/>
                  </a:lnTo>
                  <a:lnTo>
                    <a:pt x="652005" y="116535"/>
                  </a:lnTo>
                  <a:lnTo>
                    <a:pt x="678319" y="134569"/>
                  </a:lnTo>
                  <a:lnTo>
                    <a:pt x="691083" y="165912"/>
                  </a:lnTo>
                  <a:lnTo>
                    <a:pt x="691083" y="93179"/>
                  </a:lnTo>
                  <a:lnTo>
                    <a:pt x="668616" y="81165"/>
                  </a:lnTo>
                  <a:lnTo>
                    <a:pt x="624255" y="75044"/>
                  </a:lnTo>
                  <a:lnTo>
                    <a:pt x="574344" y="77660"/>
                  </a:lnTo>
                  <a:lnTo>
                    <a:pt x="539432" y="83426"/>
                  </a:lnTo>
                  <a:lnTo>
                    <a:pt x="518896" y="89179"/>
                  </a:lnTo>
                  <a:lnTo>
                    <a:pt x="512191" y="91808"/>
                  </a:lnTo>
                  <a:lnTo>
                    <a:pt x="420141" y="481990"/>
                  </a:lnTo>
                  <a:lnTo>
                    <a:pt x="461340" y="481990"/>
                  </a:lnTo>
                  <a:lnTo>
                    <a:pt x="506996" y="302755"/>
                  </a:lnTo>
                  <a:lnTo>
                    <a:pt x="519303" y="321551"/>
                  </a:lnTo>
                  <a:lnTo>
                    <a:pt x="530275" y="331533"/>
                  </a:lnTo>
                  <a:lnTo>
                    <a:pt x="546138" y="336054"/>
                  </a:lnTo>
                  <a:lnTo>
                    <a:pt x="573049" y="338455"/>
                  </a:lnTo>
                  <a:lnTo>
                    <a:pt x="611314" y="336588"/>
                  </a:lnTo>
                  <a:lnTo>
                    <a:pt x="671080" y="307848"/>
                  </a:lnTo>
                  <a:lnTo>
                    <a:pt x="706208" y="266814"/>
                  </a:lnTo>
                  <a:lnTo>
                    <a:pt x="725246" y="218948"/>
                  </a:lnTo>
                  <a:lnTo>
                    <a:pt x="732015" y="168592"/>
                  </a:lnTo>
                  <a:close/>
                </a:path>
                <a:path w="2702559" h="482600">
                  <a:moveTo>
                    <a:pt x="798715" y="387629"/>
                  </a:moveTo>
                  <a:lnTo>
                    <a:pt x="787234" y="385089"/>
                  </a:lnTo>
                  <a:lnTo>
                    <a:pt x="775360" y="385089"/>
                  </a:lnTo>
                  <a:lnTo>
                    <a:pt x="754557" y="387591"/>
                  </a:lnTo>
                  <a:lnTo>
                    <a:pt x="741756" y="393966"/>
                  </a:lnTo>
                  <a:lnTo>
                    <a:pt x="735355" y="402450"/>
                  </a:lnTo>
                  <a:lnTo>
                    <a:pt x="733755" y="411314"/>
                  </a:lnTo>
                  <a:lnTo>
                    <a:pt x="735990" y="419938"/>
                  </a:lnTo>
                  <a:lnTo>
                    <a:pt x="741286" y="427024"/>
                  </a:lnTo>
                  <a:lnTo>
                    <a:pt x="748372" y="433095"/>
                  </a:lnTo>
                  <a:lnTo>
                    <a:pt x="756018" y="438645"/>
                  </a:lnTo>
                  <a:lnTo>
                    <a:pt x="760476" y="442290"/>
                  </a:lnTo>
                  <a:lnTo>
                    <a:pt x="771652" y="448475"/>
                  </a:lnTo>
                  <a:lnTo>
                    <a:pt x="771766" y="458673"/>
                  </a:lnTo>
                  <a:lnTo>
                    <a:pt x="771994" y="463778"/>
                  </a:lnTo>
                  <a:lnTo>
                    <a:pt x="761606" y="468884"/>
                  </a:lnTo>
                  <a:lnTo>
                    <a:pt x="751560" y="468884"/>
                  </a:lnTo>
                  <a:lnTo>
                    <a:pt x="740232" y="468718"/>
                  </a:lnTo>
                  <a:lnTo>
                    <a:pt x="733285" y="467601"/>
                  </a:lnTo>
                  <a:lnTo>
                    <a:pt x="727875" y="464578"/>
                  </a:lnTo>
                  <a:lnTo>
                    <a:pt x="721131" y="458673"/>
                  </a:lnTo>
                  <a:lnTo>
                    <a:pt x="721385" y="463778"/>
                  </a:lnTo>
                  <a:lnTo>
                    <a:pt x="721436" y="467601"/>
                  </a:lnTo>
                  <a:lnTo>
                    <a:pt x="720788" y="473976"/>
                  </a:lnTo>
                  <a:lnTo>
                    <a:pt x="720394" y="475437"/>
                  </a:lnTo>
                  <a:lnTo>
                    <a:pt x="721525" y="477253"/>
                  </a:lnTo>
                  <a:lnTo>
                    <a:pt x="723366" y="477621"/>
                  </a:lnTo>
                  <a:lnTo>
                    <a:pt x="729564" y="479234"/>
                  </a:lnTo>
                  <a:lnTo>
                    <a:pt x="736968" y="480631"/>
                  </a:lnTo>
                  <a:lnTo>
                    <a:pt x="744728" y="481622"/>
                  </a:lnTo>
                  <a:lnTo>
                    <a:pt x="751954" y="481990"/>
                  </a:lnTo>
                  <a:lnTo>
                    <a:pt x="766406" y="480098"/>
                  </a:lnTo>
                  <a:lnTo>
                    <a:pt x="778967" y="474713"/>
                  </a:lnTo>
                  <a:lnTo>
                    <a:pt x="785088" y="468884"/>
                  </a:lnTo>
                  <a:lnTo>
                    <a:pt x="787768" y="466318"/>
                  </a:lnTo>
                  <a:lnTo>
                    <a:pt x="790943" y="455396"/>
                  </a:lnTo>
                  <a:lnTo>
                    <a:pt x="789597" y="448475"/>
                  </a:lnTo>
                  <a:lnTo>
                    <a:pt x="785888" y="441833"/>
                  </a:lnTo>
                  <a:lnTo>
                    <a:pt x="779310" y="435013"/>
                  </a:lnTo>
                  <a:lnTo>
                    <a:pt x="769429" y="427710"/>
                  </a:lnTo>
                  <a:lnTo>
                    <a:pt x="763092" y="423710"/>
                  </a:lnTo>
                  <a:lnTo>
                    <a:pt x="753440" y="417144"/>
                  </a:lnTo>
                  <a:lnTo>
                    <a:pt x="753148" y="411314"/>
                  </a:lnTo>
                  <a:lnTo>
                    <a:pt x="753046" y="404025"/>
                  </a:lnTo>
                  <a:lnTo>
                    <a:pt x="760120" y="398564"/>
                  </a:lnTo>
                  <a:lnTo>
                    <a:pt x="772388" y="398564"/>
                  </a:lnTo>
                  <a:lnTo>
                    <a:pt x="778433" y="398627"/>
                  </a:lnTo>
                  <a:lnTo>
                    <a:pt x="783183" y="399059"/>
                  </a:lnTo>
                  <a:lnTo>
                    <a:pt x="789127" y="400253"/>
                  </a:lnTo>
                  <a:lnTo>
                    <a:pt x="798715" y="402577"/>
                  </a:lnTo>
                  <a:lnTo>
                    <a:pt x="797839" y="398564"/>
                  </a:lnTo>
                  <a:lnTo>
                    <a:pt x="796886" y="394195"/>
                  </a:lnTo>
                  <a:lnTo>
                    <a:pt x="798715" y="387629"/>
                  </a:lnTo>
                  <a:close/>
                </a:path>
                <a:path w="2702559" h="482600">
                  <a:moveTo>
                    <a:pt x="843241" y="79413"/>
                  </a:moveTo>
                  <a:lnTo>
                    <a:pt x="798715" y="79413"/>
                  </a:lnTo>
                  <a:lnTo>
                    <a:pt x="744143" y="330796"/>
                  </a:lnTo>
                  <a:lnTo>
                    <a:pt x="788720" y="330796"/>
                  </a:lnTo>
                  <a:lnTo>
                    <a:pt x="843241" y="79413"/>
                  </a:lnTo>
                  <a:close/>
                </a:path>
                <a:path w="2702559" h="482600">
                  <a:moveTo>
                    <a:pt x="862215" y="0"/>
                  </a:moveTo>
                  <a:lnTo>
                    <a:pt x="811745" y="0"/>
                  </a:lnTo>
                  <a:lnTo>
                    <a:pt x="803567" y="37160"/>
                  </a:lnTo>
                  <a:lnTo>
                    <a:pt x="854036" y="37160"/>
                  </a:lnTo>
                  <a:lnTo>
                    <a:pt x="862215" y="0"/>
                  </a:lnTo>
                  <a:close/>
                </a:path>
                <a:path w="2702559" h="482600">
                  <a:moveTo>
                    <a:pt x="1029982" y="75412"/>
                  </a:moveTo>
                  <a:lnTo>
                    <a:pt x="996924" y="75412"/>
                  </a:lnTo>
                  <a:lnTo>
                    <a:pt x="977265" y="75907"/>
                  </a:lnTo>
                  <a:lnTo>
                    <a:pt x="963599" y="79413"/>
                  </a:lnTo>
                  <a:lnTo>
                    <a:pt x="949528" y="88938"/>
                  </a:lnTo>
                  <a:lnTo>
                    <a:pt x="928649" y="107467"/>
                  </a:lnTo>
                  <a:lnTo>
                    <a:pt x="930452" y="100507"/>
                  </a:lnTo>
                  <a:lnTo>
                    <a:pt x="931989" y="95491"/>
                  </a:lnTo>
                  <a:lnTo>
                    <a:pt x="934072" y="90004"/>
                  </a:lnTo>
                  <a:lnTo>
                    <a:pt x="937552" y="81610"/>
                  </a:lnTo>
                  <a:lnTo>
                    <a:pt x="890003" y="81610"/>
                  </a:lnTo>
                  <a:lnTo>
                    <a:pt x="836218" y="330796"/>
                  </a:lnTo>
                  <a:lnTo>
                    <a:pt x="880745" y="330796"/>
                  </a:lnTo>
                  <a:lnTo>
                    <a:pt x="913803" y="175971"/>
                  </a:lnTo>
                  <a:lnTo>
                    <a:pt x="925080" y="151892"/>
                  </a:lnTo>
                  <a:lnTo>
                    <a:pt x="945705" y="130886"/>
                  </a:lnTo>
                  <a:lnTo>
                    <a:pt x="971613" y="116027"/>
                  </a:lnTo>
                  <a:lnTo>
                    <a:pt x="998753" y="110388"/>
                  </a:lnTo>
                  <a:lnTo>
                    <a:pt x="1013256" y="110388"/>
                  </a:lnTo>
                  <a:lnTo>
                    <a:pt x="1021765" y="116941"/>
                  </a:lnTo>
                  <a:lnTo>
                    <a:pt x="1023632" y="110388"/>
                  </a:lnTo>
                  <a:lnTo>
                    <a:pt x="1024458" y="107467"/>
                  </a:lnTo>
                  <a:lnTo>
                    <a:pt x="1026096" y="101739"/>
                  </a:lnTo>
                  <a:lnTo>
                    <a:pt x="1028395" y="92354"/>
                  </a:lnTo>
                  <a:lnTo>
                    <a:pt x="1029436" y="84874"/>
                  </a:lnTo>
                  <a:lnTo>
                    <a:pt x="1029982" y="75412"/>
                  </a:lnTo>
                  <a:close/>
                </a:path>
                <a:path w="2702559" h="482600">
                  <a:moveTo>
                    <a:pt x="1236726" y="148945"/>
                  </a:moveTo>
                  <a:lnTo>
                    <a:pt x="1223505" y="109156"/>
                  </a:lnTo>
                  <a:lnTo>
                    <a:pt x="1221536" y="107467"/>
                  </a:lnTo>
                  <a:lnTo>
                    <a:pt x="1194168" y="84023"/>
                  </a:lnTo>
                  <a:lnTo>
                    <a:pt x="1194168" y="139903"/>
                  </a:lnTo>
                  <a:lnTo>
                    <a:pt x="1192161" y="166497"/>
                  </a:lnTo>
                  <a:lnTo>
                    <a:pt x="1053325" y="167589"/>
                  </a:lnTo>
                  <a:lnTo>
                    <a:pt x="1069047" y="141897"/>
                  </a:lnTo>
                  <a:lnTo>
                    <a:pt x="1089431" y="123050"/>
                  </a:lnTo>
                  <a:lnTo>
                    <a:pt x="1115237" y="111429"/>
                  </a:lnTo>
                  <a:lnTo>
                    <a:pt x="1147241" y="107467"/>
                  </a:lnTo>
                  <a:lnTo>
                    <a:pt x="1167561" y="110896"/>
                  </a:lnTo>
                  <a:lnTo>
                    <a:pt x="1184579" y="121539"/>
                  </a:lnTo>
                  <a:lnTo>
                    <a:pt x="1194168" y="139903"/>
                  </a:lnTo>
                  <a:lnTo>
                    <a:pt x="1194168" y="84023"/>
                  </a:lnTo>
                  <a:lnTo>
                    <a:pt x="1192453" y="82550"/>
                  </a:lnTo>
                  <a:lnTo>
                    <a:pt x="1146848" y="72859"/>
                  </a:lnTo>
                  <a:lnTo>
                    <a:pt x="1095349" y="82118"/>
                  </a:lnTo>
                  <a:lnTo>
                    <a:pt x="1053553" y="107264"/>
                  </a:lnTo>
                  <a:lnTo>
                    <a:pt x="1022184" y="144310"/>
                  </a:lnTo>
                  <a:lnTo>
                    <a:pt x="1001953" y="189306"/>
                  </a:lnTo>
                  <a:lnTo>
                    <a:pt x="993559" y="238264"/>
                  </a:lnTo>
                  <a:lnTo>
                    <a:pt x="997292" y="273951"/>
                  </a:lnTo>
                  <a:lnTo>
                    <a:pt x="1013625" y="306298"/>
                  </a:lnTo>
                  <a:lnTo>
                    <a:pt x="1046086" y="329768"/>
                  </a:lnTo>
                  <a:lnTo>
                    <a:pt x="1098257" y="338810"/>
                  </a:lnTo>
                  <a:lnTo>
                    <a:pt x="1132763" y="336943"/>
                  </a:lnTo>
                  <a:lnTo>
                    <a:pt x="1174394" y="328676"/>
                  </a:lnTo>
                  <a:lnTo>
                    <a:pt x="1194371" y="288823"/>
                  </a:lnTo>
                  <a:lnTo>
                    <a:pt x="1195133" y="285254"/>
                  </a:lnTo>
                  <a:lnTo>
                    <a:pt x="1168666" y="297268"/>
                  </a:lnTo>
                  <a:lnTo>
                    <a:pt x="1150556" y="303428"/>
                  </a:lnTo>
                  <a:lnTo>
                    <a:pt x="1132459" y="305701"/>
                  </a:lnTo>
                  <a:lnTo>
                    <a:pt x="1106030" y="306031"/>
                  </a:lnTo>
                  <a:lnTo>
                    <a:pt x="1064641" y="294551"/>
                  </a:lnTo>
                  <a:lnTo>
                    <a:pt x="1043698" y="266407"/>
                  </a:lnTo>
                  <a:lnTo>
                    <a:pt x="1038618" y="231025"/>
                  </a:lnTo>
                  <a:lnTo>
                    <a:pt x="1044816" y="197827"/>
                  </a:lnTo>
                  <a:lnTo>
                    <a:pt x="1228877" y="198196"/>
                  </a:lnTo>
                  <a:lnTo>
                    <a:pt x="1228940" y="197827"/>
                  </a:lnTo>
                  <a:lnTo>
                    <a:pt x="1233754" y="167589"/>
                  </a:lnTo>
                  <a:lnTo>
                    <a:pt x="1236726" y="148945"/>
                  </a:lnTo>
                  <a:close/>
                </a:path>
                <a:path w="2702559" h="482600">
                  <a:moveTo>
                    <a:pt x="1237043" y="387629"/>
                  </a:moveTo>
                  <a:lnTo>
                    <a:pt x="1225562" y="385089"/>
                  </a:lnTo>
                  <a:lnTo>
                    <a:pt x="1213688" y="385089"/>
                  </a:lnTo>
                  <a:lnTo>
                    <a:pt x="1192885" y="387591"/>
                  </a:lnTo>
                  <a:lnTo>
                    <a:pt x="1180084" y="393966"/>
                  </a:lnTo>
                  <a:lnTo>
                    <a:pt x="1173695" y="402450"/>
                  </a:lnTo>
                  <a:lnTo>
                    <a:pt x="1172121" y="411314"/>
                  </a:lnTo>
                  <a:lnTo>
                    <a:pt x="1174330" y="419938"/>
                  </a:lnTo>
                  <a:lnTo>
                    <a:pt x="1179576" y="427024"/>
                  </a:lnTo>
                  <a:lnTo>
                    <a:pt x="1186561" y="433095"/>
                  </a:lnTo>
                  <a:lnTo>
                    <a:pt x="1198841" y="442290"/>
                  </a:lnTo>
                  <a:lnTo>
                    <a:pt x="1209586" y="448475"/>
                  </a:lnTo>
                  <a:lnTo>
                    <a:pt x="1209941" y="455396"/>
                  </a:lnTo>
                  <a:lnTo>
                    <a:pt x="1209979" y="463778"/>
                  </a:lnTo>
                  <a:lnTo>
                    <a:pt x="1199591" y="468884"/>
                  </a:lnTo>
                  <a:lnTo>
                    <a:pt x="1189939" y="468884"/>
                  </a:lnTo>
                  <a:lnTo>
                    <a:pt x="1178610" y="468718"/>
                  </a:lnTo>
                  <a:lnTo>
                    <a:pt x="1171663" y="467601"/>
                  </a:lnTo>
                  <a:lnTo>
                    <a:pt x="1166253" y="464578"/>
                  </a:lnTo>
                  <a:lnTo>
                    <a:pt x="1159510" y="458673"/>
                  </a:lnTo>
                  <a:lnTo>
                    <a:pt x="1159725" y="463778"/>
                  </a:lnTo>
                  <a:lnTo>
                    <a:pt x="1159764" y="467601"/>
                  </a:lnTo>
                  <a:lnTo>
                    <a:pt x="1159116" y="473976"/>
                  </a:lnTo>
                  <a:lnTo>
                    <a:pt x="1158773" y="475437"/>
                  </a:lnTo>
                  <a:lnTo>
                    <a:pt x="1159852" y="477253"/>
                  </a:lnTo>
                  <a:lnTo>
                    <a:pt x="1167739" y="479234"/>
                  </a:lnTo>
                  <a:lnTo>
                    <a:pt x="1175258" y="480631"/>
                  </a:lnTo>
                  <a:lnTo>
                    <a:pt x="1183043" y="481622"/>
                  </a:lnTo>
                  <a:lnTo>
                    <a:pt x="1190282" y="481990"/>
                  </a:lnTo>
                  <a:lnTo>
                    <a:pt x="1204722" y="480098"/>
                  </a:lnTo>
                  <a:lnTo>
                    <a:pt x="1217244" y="474713"/>
                  </a:lnTo>
                  <a:lnTo>
                    <a:pt x="1223276" y="468884"/>
                  </a:lnTo>
                  <a:lnTo>
                    <a:pt x="1225931" y="466318"/>
                  </a:lnTo>
                  <a:lnTo>
                    <a:pt x="1228877" y="455396"/>
                  </a:lnTo>
                  <a:lnTo>
                    <a:pt x="1227759" y="448513"/>
                  </a:lnTo>
                  <a:lnTo>
                    <a:pt x="1224114" y="441833"/>
                  </a:lnTo>
                  <a:lnTo>
                    <a:pt x="1217460" y="435013"/>
                  </a:lnTo>
                  <a:lnTo>
                    <a:pt x="1207350" y="427710"/>
                  </a:lnTo>
                  <a:lnTo>
                    <a:pt x="1191768" y="417144"/>
                  </a:lnTo>
                  <a:lnTo>
                    <a:pt x="1191501" y="411314"/>
                  </a:lnTo>
                  <a:lnTo>
                    <a:pt x="1191425" y="404025"/>
                  </a:lnTo>
                  <a:lnTo>
                    <a:pt x="1198105" y="398564"/>
                  </a:lnTo>
                  <a:lnTo>
                    <a:pt x="1210716" y="398564"/>
                  </a:lnTo>
                  <a:lnTo>
                    <a:pt x="1216558" y="398627"/>
                  </a:lnTo>
                  <a:lnTo>
                    <a:pt x="1221206" y="399059"/>
                  </a:lnTo>
                  <a:lnTo>
                    <a:pt x="1227099" y="400253"/>
                  </a:lnTo>
                  <a:lnTo>
                    <a:pt x="1236700" y="402577"/>
                  </a:lnTo>
                  <a:lnTo>
                    <a:pt x="1235989" y="398564"/>
                  </a:lnTo>
                  <a:lnTo>
                    <a:pt x="1235214" y="394195"/>
                  </a:lnTo>
                  <a:lnTo>
                    <a:pt x="1237043" y="387629"/>
                  </a:lnTo>
                  <a:close/>
                </a:path>
                <a:path w="2702559" h="482600">
                  <a:moveTo>
                    <a:pt x="1958975" y="0"/>
                  </a:moveTo>
                  <a:lnTo>
                    <a:pt x="1953780" y="0"/>
                  </a:lnTo>
                  <a:lnTo>
                    <a:pt x="1953780" y="481990"/>
                  </a:lnTo>
                  <a:lnTo>
                    <a:pt x="1958975" y="481990"/>
                  </a:lnTo>
                  <a:lnTo>
                    <a:pt x="1958975" y="0"/>
                  </a:lnTo>
                  <a:close/>
                </a:path>
                <a:path w="2702559" h="482600">
                  <a:moveTo>
                    <a:pt x="2146363" y="125768"/>
                  </a:moveTo>
                  <a:lnTo>
                    <a:pt x="2145271" y="123863"/>
                  </a:lnTo>
                  <a:lnTo>
                    <a:pt x="2142490" y="119037"/>
                  </a:lnTo>
                  <a:lnTo>
                    <a:pt x="2135276" y="115455"/>
                  </a:lnTo>
                  <a:lnTo>
                    <a:pt x="2125611" y="114388"/>
                  </a:lnTo>
                  <a:lnTo>
                    <a:pt x="2119287" y="114388"/>
                  </a:lnTo>
                  <a:lnTo>
                    <a:pt x="2111514" y="115481"/>
                  </a:lnTo>
                  <a:lnTo>
                    <a:pt x="2102612" y="117309"/>
                  </a:lnTo>
                  <a:lnTo>
                    <a:pt x="2099983" y="128600"/>
                  </a:lnTo>
                  <a:lnTo>
                    <a:pt x="2111514" y="123863"/>
                  </a:lnTo>
                  <a:lnTo>
                    <a:pt x="2134133" y="123863"/>
                  </a:lnTo>
                  <a:lnTo>
                    <a:pt x="2137092" y="127876"/>
                  </a:lnTo>
                  <a:lnTo>
                    <a:pt x="2134527" y="137706"/>
                  </a:lnTo>
                  <a:lnTo>
                    <a:pt x="2132292" y="137883"/>
                  </a:lnTo>
                  <a:lnTo>
                    <a:pt x="2132292" y="146456"/>
                  </a:lnTo>
                  <a:lnTo>
                    <a:pt x="2128189" y="164299"/>
                  </a:lnTo>
                  <a:lnTo>
                    <a:pt x="2123389" y="167944"/>
                  </a:lnTo>
                  <a:lnTo>
                    <a:pt x="2115223" y="171958"/>
                  </a:lnTo>
                  <a:lnTo>
                    <a:pt x="2102218" y="171958"/>
                  </a:lnTo>
                  <a:lnTo>
                    <a:pt x="2098154" y="169405"/>
                  </a:lnTo>
                  <a:lnTo>
                    <a:pt x="2098154" y="163944"/>
                  </a:lnTo>
                  <a:lnTo>
                    <a:pt x="2132292" y="146456"/>
                  </a:lnTo>
                  <a:lnTo>
                    <a:pt x="2132292" y="137883"/>
                  </a:lnTo>
                  <a:lnTo>
                    <a:pt x="2089962" y="152311"/>
                  </a:lnTo>
                  <a:lnTo>
                    <a:pt x="2086279" y="174879"/>
                  </a:lnTo>
                  <a:lnTo>
                    <a:pt x="2092960" y="181800"/>
                  </a:lnTo>
                  <a:lnTo>
                    <a:pt x="2110028" y="181800"/>
                  </a:lnTo>
                  <a:lnTo>
                    <a:pt x="2117801" y="179247"/>
                  </a:lnTo>
                  <a:lnTo>
                    <a:pt x="2125967" y="173050"/>
                  </a:lnTo>
                  <a:lnTo>
                    <a:pt x="2124481" y="179971"/>
                  </a:lnTo>
                  <a:lnTo>
                    <a:pt x="2135606" y="179971"/>
                  </a:lnTo>
                  <a:lnTo>
                    <a:pt x="2137219" y="173050"/>
                  </a:lnTo>
                  <a:lnTo>
                    <a:pt x="2137460" y="171958"/>
                  </a:lnTo>
                  <a:lnTo>
                    <a:pt x="2142210" y="151549"/>
                  </a:lnTo>
                  <a:lnTo>
                    <a:pt x="2143455" y="146456"/>
                  </a:lnTo>
                  <a:lnTo>
                    <a:pt x="2144064" y="143954"/>
                  </a:lnTo>
                  <a:lnTo>
                    <a:pt x="2146008" y="136258"/>
                  </a:lnTo>
                  <a:lnTo>
                    <a:pt x="2146363" y="125768"/>
                  </a:lnTo>
                  <a:close/>
                </a:path>
                <a:path w="2702559" h="482600">
                  <a:moveTo>
                    <a:pt x="2256980" y="115849"/>
                  </a:moveTo>
                  <a:lnTo>
                    <a:pt x="2236203" y="115849"/>
                  </a:lnTo>
                  <a:lnTo>
                    <a:pt x="2240648" y="97637"/>
                  </a:lnTo>
                  <a:lnTo>
                    <a:pt x="2229180" y="97637"/>
                  </a:lnTo>
                  <a:lnTo>
                    <a:pt x="2225065" y="115849"/>
                  </a:lnTo>
                  <a:lnTo>
                    <a:pt x="2217305" y="115849"/>
                  </a:lnTo>
                  <a:lnTo>
                    <a:pt x="2215070" y="124955"/>
                  </a:lnTo>
                  <a:lnTo>
                    <a:pt x="2222843" y="124955"/>
                  </a:lnTo>
                  <a:lnTo>
                    <a:pt x="2214676" y="160299"/>
                  </a:lnTo>
                  <a:lnTo>
                    <a:pt x="2214270" y="169037"/>
                  </a:lnTo>
                  <a:lnTo>
                    <a:pt x="2214181" y="171589"/>
                  </a:lnTo>
                  <a:lnTo>
                    <a:pt x="2217699" y="177787"/>
                  </a:lnTo>
                  <a:lnTo>
                    <a:pt x="2222982" y="180479"/>
                  </a:lnTo>
                  <a:lnTo>
                    <a:pt x="2227694" y="181063"/>
                  </a:lnTo>
                  <a:lnTo>
                    <a:pt x="2236940" y="181063"/>
                  </a:lnTo>
                  <a:lnTo>
                    <a:pt x="2242134" y="179247"/>
                  </a:lnTo>
                  <a:lnTo>
                    <a:pt x="2243810" y="171589"/>
                  </a:lnTo>
                  <a:lnTo>
                    <a:pt x="2244369" y="169037"/>
                  </a:lnTo>
                  <a:lnTo>
                    <a:pt x="2239568" y="171589"/>
                  </a:lnTo>
                  <a:lnTo>
                    <a:pt x="2226551" y="171589"/>
                  </a:lnTo>
                  <a:lnTo>
                    <a:pt x="2224328" y="167944"/>
                  </a:lnTo>
                  <a:lnTo>
                    <a:pt x="2233968" y="124955"/>
                  </a:lnTo>
                  <a:lnTo>
                    <a:pt x="2254758" y="124955"/>
                  </a:lnTo>
                  <a:lnTo>
                    <a:pt x="2256980" y="115849"/>
                  </a:lnTo>
                  <a:close/>
                </a:path>
                <a:path w="2702559" h="482600">
                  <a:moveTo>
                    <a:pt x="2354605" y="115849"/>
                  </a:moveTo>
                  <a:lnTo>
                    <a:pt x="2333815" y="115849"/>
                  </a:lnTo>
                  <a:lnTo>
                    <a:pt x="2338273" y="97637"/>
                  </a:lnTo>
                  <a:lnTo>
                    <a:pt x="2327135" y="97637"/>
                  </a:lnTo>
                  <a:lnTo>
                    <a:pt x="2322690" y="115849"/>
                  </a:lnTo>
                  <a:lnTo>
                    <a:pt x="2314918" y="115849"/>
                  </a:lnTo>
                  <a:lnTo>
                    <a:pt x="2313038" y="124955"/>
                  </a:lnTo>
                  <a:lnTo>
                    <a:pt x="2320455" y="124955"/>
                  </a:lnTo>
                  <a:lnTo>
                    <a:pt x="2312301" y="160299"/>
                  </a:lnTo>
                  <a:lnTo>
                    <a:pt x="2311971" y="167944"/>
                  </a:lnTo>
                  <a:lnTo>
                    <a:pt x="2311857" y="171589"/>
                  </a:lnTo>
                  <a:lnTo>
                    <a:pt x="2315464" y="177787"/>
                  </a:lnTo>
                  <a:lnTo>
                    <a:pt x="2320772" y="180479"/>
                  </a:lnTo>
                  <a:lnTo>
                    <a:pt x="2325306" y="181063"/>
                  </a:lnTo>
                  <a:lnTo>
                    <a:pt x="2334564" y="181063"/>
                  </a:lnTo>
                  <a:lnTo>
                    <a:pt x="2339759" y="179247"/>
                  </a:lnTo>
                  <a:lnTo>
                    <a:pt x="2341727" y="171589"/>
                  </a:lnTo>
                  <a:lnTo>
                    <a:pt x="2342375" y="169037"/>
                  </a:lnTo>
                  <a:lnTo>
                    <a:pt x="2337181" y="171589"/>
                  </a:lnTo>
                  <a:lnTo>
                    <a:pt x="2324176" y="171589"/>
                  </a:lnTo>
                  <a:lnTo>
                    <a:pt x="2322347" y="167944"/>
                  </a:lnTo>
                  <a:lnTo>
                    <a:pt x="2323084" y="162852"/>
                  </a:lnTo>
                  <a:lnTo>
                    <a:pt x="2331986" y="124955"/>
                  </a:lnTo>
                  <a:lnTo>
                    <a:pt x="2352764" y="124955"/>
                  </a:lnTo>
                  <a:lnTo>
                    <a:pt x="2354605" y="115849"/>
                  </a:lnTo>
                  <a:close/>
                </a:path>
                <a:path w="2702559" h="482600">
                  <a:moveTo>
                    <a:pt x="2702039" y="115849"/>
                  </a:moveTo>
                  <a:lnTo>
                    <a:pt x="2681211" y="115849"/>
                  </a:lnTo>
                  <a:lnTo>
                    <a:pt x="2685656" y="97637"/>
                  </a:lnTo>
                  <a:lnTo>
                    <a:pt x="2674531" y="97637"/>
                  </a:lnTo>
                  <a:lnTo>
                    <a:pt x="2670073" y="115849"/>
                  </a:lnTo>
                  <a:lnTo>
                    <a:pt x="2662301" y="115849"/>
                  </a:lnTo>
                  <a:lnTo>
                    <a:pt x="2660421" y="124955"/>
                  </a:lnTo>
                  <a:lnTo>
                    <a:pt x="2667851" y="124955"/>
                  </a:lnTo>
                  <a:lnTo>
                    <a:pt x="2659684" y="160299"/>
                  </a:lnTo>
                  <a:lnTo>
                    <a:pt x="2659367" y="167944"/>
                  </a:lnTo>
                  <a:lnTo>
                    <a:pt x="2659240" y="171589"/>
                  </a:lnTo>
                  <a:lnTo>
                    <a:pt x="2662847" y="177787"/>
                  </a:lnTo>
                  <a:lnTo>
                    <a:pt x="2668155" y="180479"/>
                  </a:lnTo>
                  <a:lnTo>
                    <a:pt x="2672689" y="181063"/>
                  </a:lnTo>
                  <a:lnTo>
                    <a:pt x="2681948" y="181063"/>
                  </a:lnTo>
                  <a:lnTo>
                    <a:pt x="2687142" y="179247"/>
                  </a:lnTo>
                  <a:lnTo>
                    <a:pt x="2689110" y="171589"/>
                  </a:lnTo>
                  <a:lnTo>
                    <a:pt x="2689758" y="169037"/>
                  </a:lnTo>
                  <a:lnTo>
                    <a:pt x="2684564" y="171589"/>
                  </a:lnTo>
                  <a:lnTo>
                    <a:pt x="2671559" y="171589"/>
                  </a:lnTo>
                  <a:lnTo>
                    <a:pt x="2669730" y="167944"/>
                  </a:lnTo>
                  <a:lnTo>
                    <a:pt x="2670467" y="162852"/>
                  </a:lnTo>
                  <a:lnTo>
                    <a:pt x="2679369" y="124955"/>
                  </a:lnTo>
                  <a:lnTo>
                    <a:pt x="2700159" y="124955"/>
                  </a:lnTo>
                  <a:lnTo>
                    <a:pt x="2702039" y="11584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55726" y="6057634"/>
              <a:ext cx="65960" cy="673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6749" y="6057634"/>
              <a:ext cx="63782" cy="659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11759" y="6057634"/>
              <a:ext cx="63559" cy="659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2825" y="6037605"/>
              <a:ext cx="983615" cy="269240"/>
            </a:xfrm>
            <a:custGeom>
              <a:avLst/>
              <a:gdLst/>
              <a:ahLst/>
              <a:cxnLst/>
              <a:rect l="l" t="t" r="r" b="b"/>
              <a:pathLst>
                <a:path w="983615" h="269239">
                  <a:moveTo>
                    <a:pt x="60274" y="212839"/>
                  </a:moveTo>
                  <a:lnTo>
                    <a:pt x="59169" y="210947"/>
                  </a:lnTo>
                  <a:lnTo>
                    <a:pt x="56362" y="206121"/>
                  </a:lnTo>
                  <a:lnTo>
                    <a:pt x="49047" y="202526"/>
                  </a:lnTo>
                  <a:lnTo>
                    <a:pt x="39331" y="201472"/>
                  </a:lnTo>
                  <a:lnTo>
                    <a:pt x="33058" y="201472"/>
                  </a:lnTo>
                  <a:lnTo>
                    <a:pt x="25628" y="202196"/>
                  </a:lnTo>
                  <a:lnTo>
                    <a:pt x="16332" y="204381"/>
                  </a:lnTo>
                  <a:lnTo>
                    <a:pt x="13754" y="215671"/>
                  </a:lnTo>
                  <a:lnTo>
                    <a:pt x="25234" y="210947"/>
                  </a:lnTo>
                  <a:lnTo>
                    <a:pt x="47891" y="210947"/>
                  </a:lnTo>
                  <a:lnTo>
                    <a:pt x="50863" y="214947"/>
                  </a:lnTo>
                  <a:lnTo>
                    <a:pt x="48247" y="224790"/>
                  </a:lnTo>
                  <a:lnTo>
                    <a:pt x="46012" y="224967"/>
                  </a:lnTo>
                  <a:lnTo>
                    <a:pt x="46012" y="233527"/>
                  </a:lnTo>
                  <a:lnTo>
                    <a:pt x="41960" y="251015"/>
                  </a:lnTo>
                  <a:lnTo>
                    <a:pt x="37503" y="255028"/>
                  </a:lnTo>
                  <a:lnTo>
                    <a:pt x="28943" y="258673"/>
                  </a:lnTo>
                  <a:lnTo>
                    <a:pt x="15976" y="258673"/>
                  </a:lnTo>
                  <a:lnTo>
                    <a:pt x="11874" y="256476"/>
                  </a:lnTo>
                  <a:lnTo>
                    <a:pt x="11874" y="251015"/>
                  </a:lnTo>
                  <a:lnTo>
                    <a:pt x="46012" y="233527"/>
                  </a:lnTo>
                  <a:lnTo>
                    <a:pt x="46012" y="224967"/>
                  </a:lnTo>
                  <a:lnTo>
                    <a:pt x="29121" y="226288"/>
                  </a:lnTo>
                  <a:lnTo>
                    <a:pt x="13830" y="231025"/>
                  </a:lnTo>
                  <a:lnTo>
                    <a:pt x="3683" y="239382"/>
                  </a:lnTo>
                  <a:lnTo>
                    <a:pt x="0" y="251752"/>
                  </a:lnTo>
                  <a:lnTo>
                    <a:pt x="0" y="261950"/>
                  </a:lnTo>
                  <a:lnTo>
                    <a:pt x="6680" y="268871"/>
                  </a:lnTo>
                  <a:lnTo>
                    <a:pt x="24142" y="268871"/>
                  </a:lnTo>
                  <a:lnTo>
                    <a:pt x="31572" y="266319"/>
                  </a:lnTo>
                  <a:lnTo>
                    <a:pt x="40081" y="260121"/>
                  </a:lnTo>
                  <a:lnTo>
                    <a:pt x="38252" y="267042"/>
                  </a:lnTo>
                  <a:lnTo>
                    <a:pt x="49733" y="267042"/>
                  </a:lnTo>
                  <a:lnTo>
                    <a:pt x="51320" y="260121"/>
                  </a:lnTo>
                  <a:lnTo>
                    <a:pt x="51663" y="258673"/>
                  </a:lnTo>
                  <a:lnTo>
                    <a:pt x="57454" y="233527"/>
                  </a:lnTo>
                  <a:lnTo>
                    <a:pt x="59766" y="223329"/>
                  </a:lnTo>
                  <a:lnTo>
                    <a:pt x="60274" y="212839"/>
                  </a:lnTo>
                  <a:close/>
                </a:path>
                <a:path w="983615" h="269239">
                  <a:moveTo>
                    <a:pt x="415861" y="212839"/>
                  </a:moveTo>
                  <a:lnTo>
                    <a:pt x="414769" y="210947"/>
                  </a:lnTo>
                  <a:lnTo>
                    <a:pt x="412000" y="206121"/>
                  </a:lnTo>
                  <a:lnTo>
                    <a:pt x="404787" y="202526"/>
                  </a:lnTo>
                  <a:lnTo>
                    <a:pt x="395274" y="201472"/>
                  </a:lnTo>
                  <a:lnTo>
                    <a:pt x="389001" y="201472"/>
                  </a:lnTo>
                  <a:lnTo>
                    <a:pt x="381177" y="202196"/>
                  </a:lnTo>
                  <a:lnTo>
                    <a:pt x="371932" y="204381"/>
                  </a:lnTo>
                  <a:lnTo>
                    <a:pt x="369303" y="215671"/>
                  </a:lnTo>
                  <a:lnTo>
                    <a:pt x="381177" y="210947"/>
                  </a:lnTo>
                  <a:lnTo>
                    <a:pt x="403440" y="210947"/>
                  </a:lnTo>
                  <a:lnTo>
                    <a:pt x="406412" y="214947"/>
                  </a:lnTo>
                  <a:lnTo>
                    <a:pt x="403834" y="224790"/>
                  </a:lnTo>
                  <a:lnTo>
                    <a:pt x="401955" y="224942"/>
                  </a:lnTo>
                  <a:lnTo>
                    <a:pt x="401955" y="233527"/>
                  </a:lnTo>
                  <a:lnTo>
                    <a:pt x="397903" y="251015"/>
                  </a:lnTo>
                  <a:lnTo>
                    <a:pt x="393052" y="255028"/>
                  </a:lnTo>
                  <a:lnTo>
                    <a:pt x="384886" y="258673"/>
                  </a:lnTo>
                  <a:lnTo>
                    <a:pt x="371525" y="258673"/>
                  </a:lnTo>
                  <a:lnTo>
                    <a:pt x="367474" y="256476"/>
                  </a:lnTo>
                  <a:lnTo>
                    <a:pt x="367474" y="251015"/>
                  </a:lnTo>
                  <a:lnTo>
                    <a:pt x="401955" y="233527"/>
                  </a:lnTo>
                  <a:lnTo>
                    <a:pt x="401955" y="224942"/>
                  </a:lnTo>
                  <a:lnTo>
                    <a:pt x="384721" y="226288"/>
                  </a:lnTo>
                  <a:lnTo>
                    <a:pt x="369417" y="231025"/>
                  </a:lnTo>
                  <a:lnTo>
                    <a:pt x="359270" y="239382"/>
                  </a:lnTo>
                  <a:lnTo>
                    <a:pt x="355600" y="251752"/>
                  </a:lnTo>
                  <a:lnTo>
                    <a:pt x="355600" y="261950"/>
                  </a:lnTo>
                  <a:lnTo>
                    <a:pt x="362280" y="268871"/>
                  </a:lnTo>
                  <a:lnTo>
                    <a:pt x="379691" y="268871"/>
                  </a:lnTo>
                  <a:lnTo>
                    <a:pt x="387515" y="266319"/>
                  </a:lnTo>
                  <a:lnTo>
                    <a:pt x="395681" y="260121"/>
                  </a:lnTo>
                  <a:lnTo>
                    <a:pt x="394195" y="267042"/>
                  </a:lnTo>
                  <a:lnTo>
                    <a:pt x="405320" y="267042"/>
                  </a:lnTo>
                  <a:lnTo>
                    <a:pt x="406908" y="260121"/>
                  </a:lnTo>
                  <a:lnTo>
                    <a:pt x="407238" y="258673"/>
                  </a:lnTo>
                  <a:lnTo>
                    <a:pt x="413004" y="233527"/>
                  </a:lnTo>
                  <a:lnTo>
                    <a:pt x="415315" y="223329"/>
                  </a:lnTo>
                  <a:lnTo>
                    <a:pt x="415861" y="212839"/>
                  </a:lnTo>
                  <a:close/>
                </a:path>
                <a:path w="983615" h="269239">
                  <a:moveTo>
                    <a:pt x="681456" y="250659"/>
                  </a:moveTo>
                  <a:lnTo>
                    <a:pt x="666965" y="250659"/>
                  </a:lnTo>
                  <a:lnTo>
                    <a:pt x="663257" y="267042"/>
                  </a:lnTo>
                  <a:lnTo>
                    <a:pt x="677748" y="267042"/>
                  </a:lnTo>
                  <a:lnTo>
                    <a:pt x="681456" y="250659"/>
                  </a:lnTo>
                  <a:close/>
                </a:path>
                <a:path w="983615" h="269239">
                  <a:moveTo>
                    <a:pt x="695172" y="21856"/>
                  </a:moveTo>
                  <a:lnTo>
                    <a:pt x="684034" y="21856"/>
                  </a:lnTo>
                  <a:lnTo>
                    <a:pt x="669188" y="85979"/>
                  </a:lnTo>
                  <a:lnTo>
                    <a:pt x="680326" y="85979"/>
                  </a:lnTo>
                  <a:lnTo>
                    <a:pt x="695172" y="21856"/>
                  </a:lnTo>
                  <a:close/>
                </a:path>
                <a:path w="983615" h="269239">
                  <a:moveTo>
                    <a:pt x="701103" y="0"/>
                  </a:moveTo>
                  <a:lnTo>
                    <a:pt x="688492" y="0"/>
                  </a:lnTo>
                  <a:lnTo>
                    <a:pt x="685914" y="11290"/>
                  </a:lnTo>
                  <a:lnTo>
                    <a:pt x="698525" y="11290"/>
                  </a:lnTo>
                  <a:lnTo>
                    <a:pt x="701103" y="0"/>
                  </a:lnTo>
                  <a:close/>
                </a:path>
                <a:path w="983615" h="269239">
                  <a:moveTo>
                    <a:pt x="818680" y="39712"/>
                  </a:moveTo>
                  <a:lnTo>
                    <a:pt x="807631" y="21678"/>
                  </a:lnTo>
                  <a:lnTo>
                    <a:pt x="807631" y="45542"/>
                  </a:lnTo>
                  <a:lnTo>
                    <a:pt x="805802" y="53911"/>
                  </a:lnTo>
                  <a:lnTo>
                    <a:pt x="803567" y="62293"/>
                  </a:lnTo>
                  <a:lnTo>
                    <a:pt x="800608" y="68122"/>
                  </a:lnTo>
                  <a:lnTo>
                    <a:pt x="796493" y="72136"/>
                  </a:lnTo>
                  <a:lnTo>
                    <a:pt x="792441" y="76504"/>
                  </a:lnTo>
                  <a:lnTo>
                    <a:pt x="787590" y="78320"/>
                  </a:lnTo>
                  <a:lnTo>
                    <a:pt x="775716" y="78320"/>
                  </a:lnTo>
                  <a:lnTo>
                    <a:pt x="771664" y="76504"/>
                  </a:lnTo>
                  <a:lnTo>
                    <a:pt x="769429" y="72136"/>
                  </a:lnTo>
                  <a:lnTo>
                    <a:pt x="767207" y="68122"/>
                  </a:lnTo>
                  <a:lnTo>
                    <a:pt x="767334" y="61379"/>
                  </a:lnTo>
                  <a:lnTo>
                    <a:pt x="769035" y="53911"/>
                  </a:lnTo>
                  <a:lnTo>
                    <a:pt x="770915" y="45542"/>
                  </a:lnTo>
                  <a:lnTo>
                    <a:pt x="773887" y="39712"/>
                  </a:lnTo>
                  <a:lnTo>
                    <a:pt x="777938" y="35344"/>
                  </a:lnTo>
                  <a:lnTo>
                    <a:pt x="782053" y="31330"/>
                  </a:lnTo>
                  <a:lnTo>
                    <a:pt x="787247" y="29502"/>
                  </a:lnTo>
                  <a:lnTo>
                    <a:pt x="798728" y="29502"/>
                  </a:lnTo>
                  <a:lnTo>
                    <a:pt x="802830" y="31330"/>
                  </a:lnTo>
                  <a:lnTo>
                    <a:pt x="805053" y="35344"/>
                  </a:lnTo>
                  <a:lnTo>
                    <a:pt x="807288" y="39712"/>
                  </a:lnTo>
                  <a:lnTo>
                    <a:pt x="807631" y="45542"/>
                  </a:lnTo>
                  <a:lnTo>
                    <a:pt x="807631" y="21678"/>
                  </a:lnTo>
                  <a:lnTo>
                    <a:pt x="804316" y="20040"/>
                  </a:lnTo>
                  <a:lnTo>
                    <a:pt x="795413" y="20040"/>
                  </a:lnTo>
                  <a:lnTo>
                    <a:pt x="762685" y="39751"/>
                  </a:lnTo>
                  <a:lnTo>
                    <a:pt x="756043" y="61379"/>
                  </a:lnTo>
                  <a:lnTo>
                    <a:pt x="756132" y="68402"/>
                  </a:lnTo>
                  <a:lnTo>
                    <a:pt x="757161" y="73698"/>
                  </a:lnTo>
                  <a:lnTo>
                    <a:pt x="759383" y="78689"/>
                  </a:lnTo>
                  <a:lnTo>
                    <a:pt x="763498" y="84518"/>
                  </a:lnTo>
                  <a:lnTo>
                    <a:pt x="770178" y="87807"/>
                  </a:lnTo>
                  <a:lnTo>
                    <a:pt x="788339" y="87807"/>
                  </a:lnTo>
                  <a:lnTo>
                    <a:pt x="796493" y="84886"/>
                  </a:lnTo>
                  <a:lnTo>
                    <a:pt x="803173" y="79057"/>
                  </a:lnTo>
                  <a:lnTo>
                    <a:pt x="803897" y="78320"/>
                  </a:lnTo>
                  <a:lnTo>
                    <a:pt x="807999" y="74206"/>
                  </a:lnTo>
                  <a:lnTo>
                    <a:pt x="811911" y="68402"/>
                  </a:lnTo>
                  <a:lnTo>
                    <a:pt x="814984" y="61633"/>
                  </a:lnTo>
                  <a:lnTo>
                    <a:pt x="817283" y="53911"/>
                  </a:lnTo>
                  <a:lnTo>
                    <a:pt x="818616" y="46405"/>
                  </a:lnTo>
                  <a:lnTo>
                    <a:pt x="818680" y="39712"/>
                  </a:lnTo>
                  <a:close/>
                </a:path>
                <a:path w="983615" h="269239">
                  <a:moveTo>
                    <a:pt x="983576" y="69583"/>
                  </a:moveTo>
                  <a:lnTo>
                    <a:pt x="969467" y="69583"/>
                  </a:lnTo>
                  <a:lnTo>
                    <a:pt x="965365" y="85979"/>
                  </a:lnTo>
                  <a:lnTo>
                    <a:pt x="979868" y="85979"/>
                  </a:lnTo>
                  <a:lnTo>
                    <a:pt x="983576" y="69583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9800" y="6240526"/>
              <a:ext cx="68625" cy="87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0337" y="6240526"/>
              <a:ext cx="87576" cy="641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56079" y="6215392"/>
              <a:ext cx="530225" cy="90805"/>
            </a:xfrm>
            <a:custGeom>
              <a:avLst/>
              <a:gdLst/>
              <a:ahLst/>
              <a:cxnLst/>
              <a:rect l="l" t="t" r="r" b="b"/>
              <a:pathLst>
                <a:path w="530225" h="90804">
                  <a:moveTo>
                    <a:pt x="32258" y="0"/>
                  </a:moveTo>
                  <a:lnTo>
                    <a:pt x="20777" y="0"/>
                  </a:lnTo>
                  <a:lnTo>
                    <a:pt x="0" y="89255"/>
                  </a:lnTo>
                  <a:lnTo>
                    <a:pt x="11480" y="89255"/>
                  </a:lnTo>
                  <a:lnTo>
                    <a:pt x="32258" y="0"/>
                  </a:lnTo>
                  <a:close/>
                </a:path>
                <a:path w="530225" h="90804">
                  <a:moveTo>
                    <a:pt x="529615" y="28422"/>
                  </a:moveTo>
                  <a:lnTo>
                    <a:pt x="522579" y="23685"/>
                  </a:lnTo>
                  <a:lnTo>
                    <a:pt x="509968" y="23685"/>
                  </a:lnTo>
                  <a:lnTo>
                    <a:pt x="498208" y="25476"/>
                  </a:lnTo>
                  <a:lnTo>
                    <a:pt x="488657" y="30429"/>
                  </a:lnTo>
                  <a:lnTo>
                    <a:pt x="482231" y="37820"/>
                  </a:lnTo>
                  <a:lnTo>
                    <a:pt x="479882" y="47002"/>
                  </a:lnTo>
                  <a:lnTo>
                    <a:pt x="481761" y="54114"/>
                  </a:lnTo>
                  <a:lnTo>
                    <a:pt x="486562" y="58521"/>
                  </a:lnTo>
                  <a:lnTo>
                    <a:pt x="493039" y="61087"/>
                  </a:lnTo>
                  <a:lnTo>
                    <a:pt x="499922" y="62661"/>
                  </a:lnTo>
                  <a:lnTo>
                    <a:pt x="509574" y="64490"/>
                  </a:lnTo>
                  <a:lnTo>
                    <a:pt x="511454" y="66675"/>
                  </a:lnTo>
                  <a:lnTo>
                    <a:pt x="510705" y="72504"/>
                  </a:lnTo>
                  <a:lnTo>
                    <a:pt x="509574" y="77965"/>
                  </a:lnTo>
                  <a:lnTo>
                    <a:pt x="502551" y="81610"/>
                  </a:lnTo>
                  <a:lnTo>
                    <a:pt x="480275" y="81610"/>
                  </a:lnTo>
                  <a:lnTo>
                    <a:pt x="473202" y="72872"/>
                  </a:lnTo>
                  <a:lnTo>
                    <a:pt x="470230" y="85255"/>
                  </a:lnTo>
                  <a:lnTo>
                    <a:pt x="479488" y="90716"/>
                  </a:lnTo>
                  <a:lnTo>
                    <a:pt x="491756" y="90716"/>
                  </a:lnTo>
                  <a:lnTo>
                    <a:pt x="522935" y="63474"/>
                  </a:lnTo>
                  <a:lnTo>
                    <a:pt x="519988" y="57835"/>
                  </a:lnTo>
                  <a:lnTo>
                    <a:pt x="513702" y="54254"/>
                  </a:lnTo>
                  <a:lnTo>
                    <a:pt x="504774" y="52095"/>
                  </a:lnTo>
                  <a:lnTo>
                    <a:pt x="498094" y="51003"/>
                  </a:lnTo>
                  <a:lnTo>
                    <a:pt x="490664" y="49555"/>
                  </a:lnTo>
                  <a:lnTo>
                    <a:pt x="492150" y="42621"/>
                  </a:lnTo>
                  <a:lnTo>
                    <a:pt x="493636" y="35344"/>
                  </a:lnTo>
                  <a:lnTo>
                    <a:pt x="499922" y="32791"/>
                  </a:lnTo>
                  <a:lnTo>
                    <a:pt x="519963" y="32791"/>
                  </a:lnTo>
                  <a:lnTo>
                    <a:pt x="526643" y="40436"/>
                  </a:lnTo>
                  <a:lnTo>
                    <a:pt x="528535" y="32791"/>
                  </a:lnTo>
                  <a:lnTo>
                    <a:pt x="529615" y="2842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90921" y="2533332"/>
            <a:ext cx="5023485" cy="918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850" b="1" spc="5" dirty="0">
                <a:solidFill>
                  <a:srgbClr val="FFFFFF"/>
                </a:solidFill>
                <a:latin typeface="Carlito"/>
                <a:cs typeface="Carlito"/>
              </a:rPr>
              <a:t>SOLID</a:t>
            </a:r>
            <a:r>
              <a:rPr sz="585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850" b="1" dirty="0">
                <a:solidFill>
                  <a:srgbClr val="FFFFFF"/>
                </a:solidFill>
                <a:latin typeface="Carlito"/>
                <a:cs typeface="Carlito"/>
              </a:rPr>
              <a:t>Principles</a:t>
            </a:r>
            <a:endParaRPr sz="585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" y="2628900"/>
            <a:ext cx="3590925" cy="1152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5" y="581342"/>
            <a:ext cx="92646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20" dirty="0">
                <a:latin typeface="Carlito"/>
                <a:cs typeface="Carlito"/>
              </a:rPr>
              <a:t>SO</a:t>
            </a:r>
            <a:r>
              <a:rPr sz="2900" b="1" spc="-30" dirty="0">
                <a:latin typeface="Carlito"/>
                <a:cs typeface="Carlito"/>
              </a:rPr>
              <a:t>LI</a:t>
            </a:r>
            <a:r>
              <a:rPr sz="2900" b="1" spc="15" dirty="0">
                <a:latin typeface="Carlito"/>
                <a:cs typeface="Carlito"/>
              </a:rPr>
              <a:t>D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1062" y="1447645"/>
            <a:ext cx="7320050" cy="3186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862" y="1555305"/>
            <a:ext cx="3251835" cy="209550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5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spc="5" dirty="0">
                <a:latin typeface="Carlito"/>
                <a:cs typeface="Carlito"/>
              </a:rPr>
              <a:t>S</a:t>
            </a:r>
            <a:r>
              <a:rPr sz="1800" spc="5" dirty="0">
                <a:latin typeface="Carlito"/>
                <a:cs typeface="Carlito"/>
              </a:rPr>
              <a:t>ingle-responsibility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principle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pen-closed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principle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spc="-10" dirty="0">
                <a:latin typeface="Carlito"/>
                <a:cs typeface="Carlito"/>
              </a:rPr>
              <a:t>L</a:t>
            </a:r>
            <a:r>
              <a:rPr sz="1800" spc="-10" dirty="0">
                <a:latin typeface="Carlito"/>
                <a:cs typeface="Carlito"/>
              </a:rPr>
              <a:t>iskov </a:t>
            </a:r>
            <a:r>
              <a:rPr sz="1800" spc="5" dirty="0">
                <a:latin typeface="Carlito"/>
                <a:cs typeface="Carlito"/>
              </a:rPr>
              <a:t>substitution</a:t>
            </a:r>
            <a:r>
              <a:rPr sz="1800" spc="-19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principle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spc="-10" dirty="0">
                <a:latin typeface="Carlito"/>
                <a:cs typeface="Carlito"/>
              </a:rPr>
              <a:t>I</a:t>
            </a:r>
            <a:r>
              <a:rPr sz="1800" spc="-10" dirty="0">
                <a:latin typeface="Carlito"/>
                <a:cs typeface="Carlito"/>
              </a:rPr>
              <a:t>nterface </a:t>
            </a:r>
            <a:r>
              <a:rPr sz="1800" spc="-5" dirty="0">
                <a:latin typeface="Carlito"/>
                <a:cs typeface="Carlito"/>
              </a:rPr>
              <a:t>segregation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principle</a:t>
            </a:r>
            <a:endParaRPr sz="180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065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b="1" spc="5" dirty="0">
                <a:latin typeface="Carlito"/>
                <a:cs typeface="Carlito"/>
              </a:rPr>
              <a:t>D</a:t>
            </a:r>
            <a:r>
              <a:rPr sz="1800" spc="5" dirty="0">
                <a:latin typeface="Carlito"/>
                <a:cs typeface="Carlito"/>
              </a:rPr>
              <a:t>ependency inversion</a:t>
            </a:r>
            <a:r>
              <a:rPr sz="1800" spc="-30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principle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377" y="1704795"/>
            <a:ext cx="2748121" cy="250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7169" y="2734627"/>
            <a:ext cx="12363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6F2F9F"/>
                </a:solidFill>
                <a:latin typeface="Comic Sans MS"/>
                <a:cs typeface="Comic Sans MS"/>
              </a:rPr>
              <a:t>Definition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9537" y="418944"/>
            <a:ext cx="6853326" cy="947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38730" marR="5080">
              <a:lnSpc>
                <a:spcPct val="103499"/>
              </a:lnSpc>
              <a:spcBef>
                <a:spcPts val="25"/>
              </a:spcBef>
            </a:pP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S </a:t>
            </a:r>
            <a:r>
              <a:rPr spc="5" dirty="0"/>
              <a:t>- </a:t>
            </a:r>
            <a:r>
              <a:rPr spc="15" dirty="0"/>
              <a:t>A </a:t>
            </a:r>
            <a:r>
              <a:rPr spc="5" dirty="0"/>
              <a:t>class should only </a:t>
            </a:r>
            <a:r>
              <a:rPr spc="-5" dirty="0"/>
              <a:t>have </a:t>
            </a:r>
            <a:r>
              <a:rPr spc="10" dirty="0"/>
              <a:t>a </a:t>
            </a:r>
            <a:r>
              <a:rPr spc="5" dirty="0"/>
              <a:t>single </a:t>
            </a:r>
            <a:r>
              <a:rPr spc="-5" dirty="0"/>
              <a:t>responsibility, </a:t>
            </a:r>
            <a:r>
              <a:rPr spc="5" dirty="0"/>
              <a:t>that </a:t>
            </a:r>
            <a:r>
              <a:rPr dirty="0"/>
              <a:t>is, </a:t>
            </a:r>
            <a:r>
              <a:rPr spc="5" dirty="0"/>
              <a:t>only </a:t>
            </a:r>
            <a:r>
              <a:rPr dirty="0"/>
              <a:t>changes </a:t>
            </a:r>
            <a:r>
              <a:rPr spc="10" dirty="0"/>
              <a:t>to </a:t>
            </a:r>
            <a:r>
              <a:rPr spc="5" dirty="0"/>
              <a:t>one  </a:t>
            </a:r>
            <a:r>
              <a:rPr dirty="0"/>
              <a:t>part </a:t>
            </a:r>
            <a:r>
              <a:rPr spc="5" dirty="0"/>
              <a:t>of the </a:t>
            </a:r>
            <a:r>
              <a:rPr spc="-15" dirty="0"/>
              <a:t>software’s </a:t>
            </a:r>
            <a:r>
              <a:rPr dirty="0"/>
              <a:t>specification </a:t>
            </a:r>
            <a:r>
              <a:rPr spc="5" dirty="0"/>
              <a:t>should </a:t>
            </a:r>
            <a:r>
              <a:rPr spc="10" dirty="0"/>
              <a:t>be </a:t>
            </a:r>
            <a:r>
              <a:rPr spc="5" dirty="0"/>
              <a:t>able </a:t>
            </a:r>
            <a:r>
              <a:rPr spc="10" dirty="0"/>
              <a:t>to </a:t>
            </a:r>
            <a:r>
              <a:rPr spc="-25" dirty="0"/>
              <a:t>affect </a:t>
            </a:r>
            <a:r>
              <a:rPr spc="5" dirty="0"/>
              <a:t>the </a:t>
            </a:r>
            <a:r>
              <a:rPr dirty="0"/>
              <a:t>specification </a:t>
            </a:r>
            <a:r>
              <a:rPr spc="5" dirty="0"/>
              <a:t>of  the</a:t>
            </a:r>
            <a:r>
              <a:rPr spc="55" dirty="0"/>
              <a:t> </a:t>
            </a:r>
            <a:r>
              <a:rPr dirty="0"/>
              <a:t>class.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19537" y="1638148"/>
            <a:ext cx="6853326" cy="986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5595" y="1845627"/>
            <a:ext cx="6537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O </a:t>
            </a:r>
            <a:r>
              <a:rPr sz="1550" spc="5" dirty="0">
                <a:latin typeface="Carlito"/>
                <a:cs typeface="Carlito"/>
              </a:rPr>
              <a:t>- </a:t>
            </a:r>
            <a:r>
              <a:rPr sz="1550" dirty="0">
                <a:latin typeface="Carlito"/>
                <a:cs typeface="Carlito"/>
              </a:rPr>
              <a:t>Software entities </a:t>
            </a:r>
            <a:r>
              <a:rPr sz="1550" spc="5" dirty="0">
                <a:latin typeface="Carlito"/>
                <a:cs typeface="Carlito"/>
              </a:rPr>
              <a:t>should </a:t>
            </a:r>
            <a:r>
              <a:rPr sz="1550" spc="10" dirty="0">
                <a:latin typeface="Carlito"/>
                <a:cs typeface="Carlito"/>
              </a:rPr>
              <a:t>be </a:t>
            </a:r>
            <a:r>
              <a:rPr sz="1550" spc="-5" dirty="0">
                <a:latin typeface="Carlito"/>
                <a:cs typeface="Carlito"/>
              </a:rPr>
              <a:t>open for extension, </a:t>
            </a:r>
            <a:r>
              <a:rPr sz="1550" spc="5" dirty="0">
                <a:latin typeface="Carlito"/>
                <a:cs typeface="Carlito"/>
              </a:rPr>
              <a:t>but </a:t>
            </a:r>
            <a:r>
              <a:rPr sz="1550" dirty="0">
                <a:latin typeface="Carlito"/>
                <a:cs typeface="Carlito"/>
              </a:rPr>
              <a:t>closed </a:t>
            </a:r>
            <a:r>
              <a:rPr sz="1550" spc="-5" dirty="0">
                <a:latin typeface="Carlito"/>
                <a:cs typeface="Carlito"/>
              </a:rPr>
              <a:t>for</a:t>
            </a:r>
            <a:r>
              <a:rPr sz="1550" spc="-204" dirty="0"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modification.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9537" y="3076420"/>
            <a:ext cx="6853326" cy="9574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4705" y="3148647"/>
            <a:ext cx="6497955" cy="5524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75"/>
              </a:spcBef>
            </a:pP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L </a:t>
            </a:r>
            <a:r>
              <a:rPr sz="1550" spc="5" dirty="0">
                <a:solidFill>
                  <a:srgbClr val="0D0D0D"/>
                </a:solidFill>
                <a:latin typeface="Carlito"/>
                <a:cs typeface="Carlito"/>
              </a:rPr>
              <a:t>- </a:t>
            </a:r>
            <a:r>
              <a:rPr sz="1550" dirty="0">
                <a:latin typeface="Carlito"/>
                <a:cs typeface="Carlito"/>
              </a:rPr>
              <a:t>Objects </a:t>
            </a:r>
            <a:r>
              <a:rPr sz="1550" spc="15" dirty="0">
                <a:latin typeface="Carlito"/>
                <a:cs typeface="Carlito"/>
              </a:rPr>
              <a:t>in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dirty="0">
                <a:latin typeface="Carlito"/>
                <a:cs typeface="Carlito"/>
              </a:rPr>
              <a:t>program </a:t>
            </a:r>
            <a:r>
              <a:rPr sz="1550" spc="5" dirty="0">
                <a:latin typeface="Carlito"/>
                <a:cs typeface="Carlito"/>
              </a:rPr>
              <a:t>should </a:t>
            </a:r>
            <a:r>
              <a:rPr sz="1550" spc="10" dirty="0">
                <a:latin typeface="Carlito"/>
                <a:cs typeface="Carlito"/>
              </a:rPr>
              <a:t>be </a:t>
            </a:r>
            <a:r>
              <a:rPr sz="1550" dirty="0">
                <a:latin typeface="Carlito"/>
                <a:cs typeface="Carlito"/>
              </a:rPr>
              <a:t>replaceable </a:t>
            </a:r>
            <a:r>
              <a:rPr sz="1550" spc="10" dirty="0">
                <a:latin typeface="Carlito"/>
                <a:cs typeface="Carlito"/>
              </a:rPr>
              <a:t>with </a:t>
            </a:r>
            <a:r>
              <a:rPr sz="1550" dirty="0">
                <a:latin typeface="Carlito"/>
                <a:cs typeface="Carlito"/>
              </a:rPr>
              <a:t>instances </a:t>
            </a:r>
            <a:r>
              <a:rPr sz="1550" spc="5" dirty="0">
                <a:latin typeface="Carlito"/>
                <a:cs typeface="Carlito"/>
              </a:rPr>
              <a:t>of </a:t>
            </a:r>
            <a:r>
              <a:rPr sz="1550" dirty="0">
                <a:latin typeface="Carlito"/>
                <a:cs typeface="Carlito"/>
              </a:rPr>
              <a:t>their </a:t>
            </a:r>
            <a:r>
              <a:rPr sz="1550" spc="5" dirty="0">
                <a:latin typeface="Carlito"/>
                <a:cs typeface="Carlito"/>
              </a:rPr>
              <a:t>subtypes  without </a:t>
            </a:r>
            <a:r>
              <a:rPr sz="1550" dirty="0">
                <a:latin typeface="Carlito"/>
                <a:cs typeface="Carlito"/>
              </a:rPr>
              <a:t>altering </a:t>
            </a:r>
            <a:r>
              <a:rPr sz="1550" spc="5" dirty="0">
                <a:latin typeface="Carlito"/>
                <a:cs typeface="Carlito"/>
              </a:rPr>
              <a:t>the </a:t>
            </a:r>
            <a:r>
              <a:rPr sz="1550" spc="-5" dirty="0">
                <a:latin typeface="Carlito"/>
                <a:cs typeface="Carlito"/>
              </a:rPr>
              <a:t>correctness </a:t>
            </a:r>
            <a:r>
              <a:rPr sz="1550" spc="5" dirty="0">
                <a:latin typeface="Carlito"/>
                <a:cs typeface="Carlito"/>
              </a:rPr>
              <a:t>of that</a:t>
            </a:r>
            <a:r>
              <a:rPr sz="1550" spc="204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program.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9537" y="4429095"/>
            <a:ext cx="6853326" cy="9288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3309" y="4611306"/>
            <a:ext cx="660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I </a:t>
            </a:r>
            <a:r>
              <a:rPr sz="1550" spc="5" dirty="0">
                <a:solidFill>
                  <a:srgbClr val="0D0D0D"/>
                </a:solidFill>
                <a:latin typeface="Carlito"/>
                <a:cs typeface="Carlito"/>
              </a:rPr>
              <a:t>- </a:t>
            </a:r>
            <a:r>
              <a:rPr sz="1550" spc="10" dirty="0">
                <a:latin typeface="Carlito"/>
                <a:cs typeface="Carlito"/>
              </a:rPr>
              <a:t>Many </a:t>
            </a:r>
            <a:r>
              <a:rPr sz="1550" dirty="0">
                <a:latin typeface="Carlito"/>
                <a:cs typeface="Carlito"/>
              </a:rPr>
              <a:t>client-specific </a:t>
            </a:r>
            <a:r>
              <a:rPr sz="1550" spc="-5" dirty="0">
                <a:latin typeface="Carlito"/>
                <a:cs typeface="Carlito"/>
              </a:rPr>
              <a:t>interfaces </a:t>
            </a:r>
            <a:r>
              <a:rPr sz="1550" dirty="0">
                <a:latin typeface="Carlito"/>
                <a:cs typeface="Carlito"/>
              </a:rPr>
              <a:t>are </a:t>
            </a:r>
            <a:r>
              <a:rPr sz="1550" spc="-5" dirty="0">
                <a:latin typeface="Carlito"/>
                <a:cs typeface="Carlito"/>
              </a:rPr>
              <a:t>better </a:t>
            </a:r>
            <a:r>
              <a:rPr sz="1550" spc="5" dirty="0">
                <a:latin typeface="Carlito"/>
                <a:cs typeface="Carlito"/>
              </a:rPr>
              <a:t>than one </a:t>
            </a:r>
            <a:r>
              <a:rPr sz="1550" dirty="0">
                <a:latin typeface="Carlito"/>
                <a:cs typeface="Carlito"/>
              </a:rPr>
              <a:t>general-purpose</a:t>
            </a:r>
            <a:r>
              <a:rPr sz="1550" spc="155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interface.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9537" y="5667282"/>
            <a:ext cx="6853326" cy="9383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23309" y="5857875"/>
            <a:ext cx="5645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2F9F"/>
                </a:solidFill>
                <a:latin typeface="Carlito"/>
                <a:cs typeface="Carlito"/>
              </a:rPr>
              <a:t>D</a:t>
            </a:r>
            <a:r>
              <a:rPr sz="1800" b="1" spc="-4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550" spc="5" dirty="0">
                <a:latin typeface="Carlito"/>
                <a:cs typeface="Carlito"/>
              </a:rPr>
              <a:t>-</a:t>
            </a:r>
            <a:r>
              <a:rPr sz="1550" spc="-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One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should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depend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upon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abstractions,</a:t>
            </a:r>
            <a:r>
              <a:rPr sz="1800" spc="-1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[not]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concretions.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256" y="6361747"/>
            <a:ext cx="146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5351" y="104457"/>
            <a:ext cx="3153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Carlito"/>
                <a:cs typeface="Carlito"/>
              </a:rPr>
              <a:t>Single-responsibility</a:t>
            </a:r>
            <a:r>
              <a:rPr sz="2000" b="1" spc="-155" dirty="0">
                <a:latin typeface="Carlito"/>
                <a:cs typeface="Carlito"/>
              </a:rPr>
              <a:t> </a:t>
            </a:r>
            <a:r>
              <a:rPr sz="2000" b="1" spc="5" dirty="0">
                <a:latin typeface="Carlito"/>
                <a:cs typeface="Carlito"/>
              </a:rPr>
              <a:t>principle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5351" y="686117"/>
            <a:ext cx="2476500" cy="672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using</a:t>
            </a:r>
            <a:r>
              <a:rPr sz="1400" spc="-90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System;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ts val="1650"/>
              </a:lnSpc>
              <a:spcBef>
                <a:spcPts val="130"/>
              </a:spcBef>
            </a:pPr>
            <a:r>
              <a:rPr sz="1400" spc="10" dirty="0">
                <a:latin typeface="Carlito"/>
                <a:cs typeface="Carlito"/>
              </a:rPr>
              <a:t>using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System.Collections.Generic;  </a:t>
            </a:r>
            <a:r>
              <a:rPr sz="1400" spc="10" dirty="0">
                <a:latin typeface="Carlito"/>
                <a:cs typeface="Carlito"/>
              </a:rPr>
              <a:t>using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System.Text;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351" y="1544637"/>
            <a:ext cx="2874010" cy="1311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5" dirty="0">
                <a:latin typeface="Carlito"/>
                <a:cs typeface="Carlito"/>
              </a:rPr>
              <a:t>namespace</a:t>
            </a:r>
            <a:r>
              <a:rPr sz="1400" spc="-145" dirty="0">
                <a:latin typeface="Carlito"/>
                <a:cs typeface="Carlito"/>
              </a:rPr>
              <a:t> </a:t>
            </a:r>
            <a:r>
              <a:rPr sz="1400" spc="10" dirty="0">
                <a:latin typeface="Carlito"/>
                <a:cs typeface="Carlito"/>
              </a:rPr>
              <a:t>SOLID_Principles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174625">
              <a:lnSpc>
                <a:spcPts val="1664"/>
              </a:lnSpc>
              <a:spcBef>
                <a:spcPts val="50"/>
              </a:spcBef>
            </a:pPr>
            <a:r>
              <a:rPr sz="1400" spc="-5" dirty="0">
                <a:latin typeface="Carlito"/>
                <a:cs typeface="Carlito"/>
              </a:rPr>
              <a:t>public </a:t>
            </a:r>
            <a:r>
              <a:rPr sz="1400" spc="5" dirty="0">
                <a:latin typeface="Carlito"/>
                <a:cs typeface="Carlito"/>
              </a:rPr>
              <a:t>class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User</a:t>
            </a:r>
            <a:endParaRPr sz="1400">
              <a:latin typeface="Carlito"/>
              <a:cs typeface="Carlito"/>
            </a:endParaRPr>
          </a:p>
          <a:p>
            <a:pPr marL="174625">
              <a:lnSpc>
                <a:spcPts val="1650"/>
              </a:lnSpc>
            </a:pPr>
            <a:r>
              <a:rPr sz="1400" spc="5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327025" marR="5080">
              <a:lnSpc>
                <a:spcPts val="1730"/>
              </a:lnSpc>
            </a:pPr>
            <a:r>
              <a:rPr sz="1400" spc="5" dirty="0">
                <a:latin typeface="Carlito"/>
                <a:cs typeface="Carlito"/>
              </a:rPr>
              <a:t>private </a:t>
            </a:r>
            <a:r>
              <a:rPr sz="1400" dirty="0">
                <a:latin typeface="Carlito"/>
                <a:cs typeface="Carlito"/>
              </a:rPr>
              <a:t>readonly </a:t>
            </a:r>
            <a:r>
              <a:rPr sz="1400" spc="5" dirty="0">
                <a:latin typeface="Carlito"/>
                <a:cs typeface="Carlito"/>
              </a:rPr>
              <a:t>string </a:t>
            </a:r>
            <a:r>
              <a:rPr sz="1400" spc="-15" dirty="0">
                <a:latin typeface="Carlito"/>
                <a:cs typeface="Carlito"/>
              </a:rPr>
              <a:t>_email;  </a:t>
            </a:r>
            <a:r>
              <a:rPr sz="1400" spc="5" dirty="0">
                <a:latin typeface="Carlito"/>
                <a:cs typeface="Carlito"/>
              </a:rPr>
              <a:t>private </a:t>
            </a:r>
            <a:r>
              <a:rPr sz="1400" dirty="0">
                <a:latin typeface="Carlito"/>
                <a:cs typeface="Carlito"/>
              </a:rPr>
              <a:t>readonly </a:t>
            </a:r>
            <a:r>
              <a:rPr sz="1400" spc="5" dirty="0">
                <a:latin typeface="Carlito"/>
                <a:cs typeface="Carlito"/>
              </a:rPr>
              <a:t>string</a:t>
            </a:r>
            <a:r>
              <a:rPr sz="1400" spc="-210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_password;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9929" y="3041967"/>
            <a:ext cx="3048635" cy="1092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-5" dirty="0">
                <a:latin typeface="Carlito"/>
                <a:cs typeface="Carlito"/>
              </a:rPr>
              <a:t>public </a:t>
            </a:r>
            <a:r>
              <a:rPr sz="1400" spc="10" dirty="0">
                <a:latin typeface="Carlito"/>
                <a:cs typeface="Carlito"/>
              </a:rPr>
              <a:t>User(string </a:t>
            </a:r>
            <a:r>
              <a:rPr sz="1400" spc="-15" dirty="0">
                <a:latin typeface="Carlito"/>
                <a:cs typeface="Carlito"/>
              </a:rPr>
              <a:t>email, </a:t>
            </a:r>
            <a:r>
              <a:rPr sz="1400" spc="5" dirty="0">
                <a:latin typeface="Carlito"/>
                <a:cs typeface="Carlito"/>
              </a:rPr>
              <a:t>string</a:t>
            </a:r>
            <a:r>
              <a:rPr sz="1400" spc="-180" dirty="0">
                <a:latin typeface="Carlito"/>
                <a:cs typeface="Carlito"/>
              </a:rPr>
              <a:t> </a:t>
            </a:r>
            <a:r>
              <a:rPr sz="1400" spc="20" dirty="0">
                <a:latin typeface="Carlito"/>
                <a:cs typeface="Carlito"/>
              </a:rPr>
              <a:t>password)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Carlito"/>
                <a:cs typeface="Carlito"/>
              </a:rPr>
              <a:t>{</a:t>
            </a:r>
            <a:endParaRPr sz="1400">
              <a:latin typeface="Carlito"/>
              <a:cs typeface="Carlito"/>
            </a:endParaRPr>
          </a:p>
          <a:p>
            <a:pPr marL="174625">
              <a:lnSpc>
                <a:spcPts val="1664"/>
              </a:lnSpc>
            </a:pPr>
            <a:r>
              <a:rPr sz="1400" spc="-10" dirty="0">
                <a:latin typeface="Carlito"/>
                <a:cs typeface="Carlito"/>
              </a:rPr>
              <a:t>_email </a:t>
            </a:r>
            <a:r>
              <a:rPr sz="1400" spc="10" dirty="0">
                <a:latin typeface="Carlito"/>
                <a:cs typeface="Carlito"/>
              </a:rPr>
              <a:t>=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email;</a:t>
            </a:r>
            <a:endParaRPr sz="1400">
              <a:latin typeface="Carlito"/>
              <a:cs typeface="Carlito"/>
            </a:endParaRPr>
          </a:p>
          <a:p>
            <a:pPr marL="174625">
              <a:lnSpc>
                <a:spcPts val="1664"/>
              </a:lnSpc>
              <a:spcBef>
                <a:spcPts val="50"/>
              </a:spcBef>
            </a:pPr>
            <a:r>
              <a:rPr sz="1400" spc="20" dirty="0">
                <a:latin typeface="Carlito"/>
                <a:cs typeface="Carlito"/>
              </a:rPr>
              <a:t>_password </a:t>
            </a:r>
            <a:r>
              <a:rPr sz="1400" spc="10" dirty="0">
                <a:latin typeface="Carlito"/>
                <a:cs typeface="Carlito"/>
              </a:rPr>
              <a:t>=</a:t>
            </a:r>
            <a:r>
              <a:rPr sz="1400" spc="-240" dirty="0">
                <a:latin typeface="Carlito"/>
                <a:cs typeface="Carlito"/>
              </a:rPr>
              <a:t> </a:t>
            </a:r>
            <a:r>
              <a:rPr sz="1400" spc="15" dirty="0">
                <a:latin typeface="Carlito"/>
                <a:cs typeface="Carlito"/>
              </a:rPr>
              <a:t>password;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Carlito"/>
                <a:cs typeface="Carlito"/>
              </a:rPr>
              <a:t>}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7529" y="4530470"/>
            <a:ext cx="8255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latin typeface="Carlito"/>
                <a:cs typeface="Carlito"/>
              </a:rPr>
              <a:t>}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1526" y="157098"/>
            <a:ext cx="307911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using</a:t>
            </a:r>
            <a:r>
              <a:rPr sz="1200" spc="-15" dirty="0">
                <a:latin typeface="Carlito"/>
                <a:cs typeface="Carlito"/>
              </a:rPr>
              <a:t> System;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25"/>
              </a:lnSpc>
            </a:pPr>
            <a:r>
              <a:rPr sz="1200" spc="5" dirty="0">
                <a:latin typeface="Carlito"/>
                <a:cs typeface="Carlito"/>
              </a:rPr>
              <a:t>using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System.Collections.Generic;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spc="5" dirty="0">
                <a:latin typeface="Carlito"/>
                <a:cs typeface="Carlito"/>
              </a:rPr>
              <a:t>using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System.ComponentModel.DataAnnotations;</a:t>
            </a:r>
            <a:endParaRPr sz="1200">
              <a:latin typeface="Carlito"/>
              <a:cs typeface="Carlito"/>
            </a:endParaRPr>
          </a:p>
          <a:p>
            <a:pPr marL="12700" marR="1644650">
              <a:lnSpc>
                <a:spcPts val="1430"/>
              </a:lnSpc>
              <a:spcBef>
                <a:spcPts val="114"/>
              </a:spcBef>
            </a:pPr>
            <a:r>
              <a:rPr sz="1200" spc="5" dirty="0">
                <a:latin typeface="Carlito"/>
                <a:cs typeface="Carlito"/>
              </a:rPr>
              <a:t>using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System.Net.Mail;  </a:t>
            </a:r>
            <a:r>
              <a:rPr sz="1200" spc="5" dirty="0">
                <a:latin typeface="Carlito"/>
                <a:cs typeface="Carlito"/>
              </a:rPr>
              <a:t>using</a:t>
            </a:r>
            <a:r>
              <a:rPr sz="1200" spc="-25" dirty="0">
                <a:latin typeface="Carlito"/>
                <a:cs typeface="Carlito"/>
              </a:rPr>
              <a:t> System.Text;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1526" y="1253553"/>
            <a:ext cx="18097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namespace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SOLID_Principles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5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UserService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8005" y="2169223"/>
            <a:ext cx="376999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public void </a:t>
            </a:r>
            <a:r>
              <a:rPr sz="1200" dirty="0">
                <a:latin typeface="Carlito"/>
                <a:cs typeface="Carlito"/>
              </a:rPr>
              <a:t>Register(string email, </a:t>
            </a:r>
            <a:r>
              <a:rPr sz="1200" spc="-10" dirty="0">
                <a:latin typeface="Carlito"/>
                <a:cs typeface="Carlito"/>
              </a:rPr>
              <a:t>string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password)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5"/>
              </a:spcBef>
            </a:pPr>
            <a:r>
              <a:rPr sz="1200" spc="10" dirty="0">
                <a:latin typeface="Carlito"/>
                <a:cs typeface="Carlito"/>
              </a:rPr>
              <a:t>if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(!ValidateEmail(email))</a:t>
            </a:r>
            <a:endParaRPr sz="1200">
              <a:latin typeface="Carlito"/>
              <a:cs typeface="Carlito"/>
            </a:endParaRPr>
          </a:p>
          <a:p>
            <a:pPr marL="298450">
              <a:lnSpc>
                <a:spcPts val="1430"/>
              </a:lnSpc>
            </a:pPr>
            <a:r>
              <a:rPr sz="1200" spc="-30" dirty="0">
                <a:latin typeface="Carlito"/>
                <a:cs typeface="Carlito"/>
              </a:rPr>
              <a:t>throw </a:t>
            </a:r>
            <a:r>
              <a:rPr sz="1200" spc="-15" dirty="0">
                <a:latin typeface="Carlito"/>
                <a:cs typeface="Carlito"/>
              </a:rPr>
              <a:t>new </a:t>
            </a:r>
            <a:r>
              <a:rPr sz="1200" spc="-10" dirty="0">
                <a:latin typeface="Carlito"/>
                <a:cs typeface="Carlito"/>
              </a:rPr>
              <a:t>ValidationException("Email </a:t>
            </a:r>
            <a:r>
              <a:rPr sz="1200" spc="10" dirty="0">
                <a:latin typeface="Carlito"/>
                <a:cs typeface="Carlito"/>
              </a:rPr>
              <a:t>is </a:t>
            </a:r>
            <a:r>
              <a:rPr sz="1200" spc="-25" dirty="0">
                <a:latin typeface="Carlito"/>
                <a:cs typeface="Carlito"/>
              </a:rPr>
              <a:t>not </a:t>
            </a:r>
            <a:r>
              <a:rPr sz="1200" spc="10" dirty="0">
                <a:latin typeface="Carlito"/>
                <a:cs typeface="Carlito"/>
              </a:rPr>
              <a:t>an</a:t>
            </a:r>
            <a:r>
              <a:rPr sz="1200" spc="229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email");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var </a:t>
            </a:r>
            <a:r>
              <a:rPr sz="1200" spc="5" dirty="0">
                <a:latin typeface="Carlito"/>
                <a:cs typeface="Carlito"/>
              </a:rPr>
              <a:t>user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10" dirty="0">
                <a:latin typeface="Carlito"/>
                <a:cs typeface="Carlito"/>
              </a:rPr>
              <a:t>new </a:t>
            </a:r>
            <a:r>
              <a:rPr sz="1200" dirty="0">
                <a:latin typeface="Carlito"/>
                <a:cs typeface="Carlito"/>
              </a:rPr>
              <a:t>User(email,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password);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880" y="3266122"/>
            <a:ext cx="1066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S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30" dirty="0">
                <a:latin typeface="Carlito"/>
                <a:cs typeface="Carlito"/>
              </a:rPr>
              <a:t>nd</a:t>
            </a:r>
            <a:r>
              <a:rPr sz="1200" spc="10" dirty="0">
                <a:latin typeface="Carlito"/>
                <a:cs typeface="Carlito"/>
              </a:rPr>
              <a:t>E</a:t>
            </a:r>
            <a:r>
              <a:rPr sz="1200" spc="-60" dirty="0">
                <a:latin typeface="Carlito"/>
                <a:cs typeface="Carlito"/>
              </a:rPr>
              <a:t>m</a:t>
            </a:r>
            <a:r>
              <a:rPr sz="1200" spc="25" dirty="0">
                <a:latin typeface="Carlito"/>
                <a:cs typeface="Carlito"/>
              </a:rPr>
              <a:t>ai</a:t>
            </a:r>
            <a:r>
              <a:rPr sz="1200" spc="10" dirty="0">
                <a:latin typeface="Carlito"/>
                <a:cs typeface="Carlito"/>
              </a:rPr>
              <a:t>l</a:t>
            </a:r>
            <a:r>
              <a:rPr sz="1200" spc="5" dirty="0">
                <a:latin typeface="Carlito"/>
                <a:cs typeface="Carlito"/>
              </a:rPr>
              <a:t>(</a:t>
            </a:r>
            <a:r>
              <a:rPr sz="1200" spc="-35" dirty="0">
                <a:latin typeface="Carlito"/>
                <a:cs typeface="Carlito"/>
              </a:rPr>
              <a:t>u</a:t>
            </a:r>
            <a:r>
              <a:rPr sz="1200" spc="50" dirty="0">
                <a:latin typeface="Carlito"/>
                <a:cs typeface="Carlito"/>
              </a:rPr>
              <a:t>s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45" dirty="0">
                <a:latin typeface="Carlito"/>
                <a:cs typeface="Carlito"/>
              </a:rPr>
              <a:t>r</a:t>
            </a:r>
            <a:r>
              <a:rPr sz="1200" spc="5" dirty="0">
                <a:latin typeface="Carlito"/>
                <a:cs typeface="Carlito"/>
              </a:rPr>
              <a:t>)</a:t>
            </a:r>
            <a:r>
              <a:rPr sz="1200" dirty="0">
                <a:latin typeface="Carlito"/>
                <a:cs typeface="Carlito"/>
              </a:rPr>
              <a:t>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8005" y="3457003"/>
            <a:ext cx="73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8005" y="3819779"/>
            <a:ext cx="292544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spc="-10" dirty="0">
                <a:latin typeface="Carlito"/>
                <a:cs typeface="Carlito"/>
              </a:rPr>
              <a:t>void </a:t>
            </a:r>
            <a:r>
              <a:rPr sz="1200" spc="-5" dirty="0">
                <a:latin typeface="Carlito"/>
                <a:cs typeface="Carlito"/>
              </a:rPr>
              <a:t>Login(string </a:t>
            </a:r>
            <a:r>
              <a:rPr sz="1200" dirty="0">
                <a:latin typeface="Carlito"/>
                <a:cs typeface="Carlito"/>
              </a:rPr>
              <a:t>email, </a:t>
            </a:r>
            <a:r>
              <a:rPr sz="1200" spc="-10" dirty="0">
                <a:latin typeface="Carlito"/>
                <a:cs typeface="Carlito"/>
              </a:rPr>
              <a:t>string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password)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spc="-10" dirty="0">
                <a:latin typeface="Carlito"/>
                <a:cs typeface="Carlito"/>
              </a:rPr>
              <a:t>Console.WriteLine("Login");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21526" y="4735448"/>
            <a:ext cx="436626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public virtual </a:t>
            </a:r>
            <a:r>
              <a:rPr sz="1200" spc="-30" dirty="0">
                <a:latin typeface="Carlito"/>
                <a:cs typeface="Carlito"/>
              </a:rPr>
              <a:t>bool </a:t>
            </a:r>
            <a:r>
              <a:rPr sz="1200" spc="-5" dirty="0">
                <a:latin typeface="Carlito"/>
                <a:cs typeface="Carlito"/>
              </a:rPr>
              <a:t>ValidateEmail(string</a:t>
            </a:r>
            <a:r>
              <a:rPr sz="1200" spc="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email)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35"/>
              </a:lnSpc>
            </a:pPr>
            <a:r>
              <a:rPr sz="1200" spc="-25" dirty="0">
                <a:latin typeface="Carlito"/>
                <a:cs typeface="Carlito"/>
              </a:rPr>
              <a:t>return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email.Contains("@");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5"/>
              </a:lnSpc>
              <a:spcBef>
                <a:spcPts val="6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 marR="5080" indent="276225">
              <a:lnSpc>
                <a:spcPts val="1430"/>
              </a:lnSpc>
              <a:spcBef>
                <a:spcPts val="50"/>
              </a:spcBef>
            </a:pP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spc="-10" dirty="0">
                <a:latin typeface="Carlito"/>
                <a:cs typeface="Carlito"/>
              </a:rPr>
              <a:t>void </a:t>
            </a:r>
            <a:r>
              <a:rPr sz="1200" spc="-5" dirty="0">
                <a:latin typeface="Carlito"/>
                <a:cs typeface="Carlito"/>
              </a:rPr>
              <a:t>SendEmail(User </a:t>
            </a:r>
            <a:r>
              <a:rPr sz="1200" spc="10" dirty="0">
                <a:latin typeface="Carlito"/>
                <a:cs typeface="Carlito"/>
              </a:rPr>
              <a:t>message) </a:t>
            </a:r>
            <a:r>
              <a:rPr sz="1200" dirty="0">
                <a:latin typeface="Carlito"/>
                <a:cs typeface="Carlito"/>
              </a:rPr>
              <a:t>=&gt; </a:t>
            </a:r>
            <a:r>
              <a:rPr sz="1200" spc="-10" dirty="0">
                <a:latin typeface="Carlito"/>
                <a:cs typeface="Carlito"/>
              </a:rPr>
              <a:t>Console.WriteLine("send  </a:t>
            </a:r>
            <a:r>
              <a:rPr sz="1200" spc="5" dirty="0">
                <a:latin typeface="Carlito"/>
                <a:cs typeface="Carlito"/>
              </a:rPr>
              <a:t>message");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50">
              <a:latin typeface="Carlito"/>
              <a:cs typeface="Carlito"/>
            </a:endParaRPr>
          </a:p>
          <a:p>
            <a:pPr marL="1555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1526" y="6385559"/>
            <a:ext cx="73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256" y="6361747"/>
            <a:ext cx="146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0764" y="433641"/>
            <a:ext cx="28206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Carlito"/>
                <a:cs typeface="Carlito"/>
              </a:rPr>
              <a:t>Open </a:t>
            </a:r>
            <a:r>
              <a:rPr sz="2000" b="1" spc="-10" dirty="0">
                <a:latin typeface="Carlito"/>
                <a:cs typeface="Carlito"/>
              </a:rPr>
              <a:t>And </a:t>
            </a:r>
            <a:r>
              <a:rPr sz="2000" b="1" spc="20" dirty="0">
                <a:latin typeface="Carlito"/>
                <a:cs typeface="Carlito"/>
              </a:rPr>
              <a:t>Closed</a:t>
            </a:r>
            <a:r>
              <a:rPr sz="2000" b="1" spc="-245" dirty="0">
                <a:latin typeface="Carlito"/>
                <a:cs typeface="Carlito"/>
              </a:rPr>
              <a:t> </a:t>
            </a:r>
            <a:r>
              <a:rPr sz="2000" b="1" spc="5" dirty="0">
                <a:latin typeface="Carlito"/>
                <a:cs typeface="Carlito"/>
              </a:rPr>
              <a:t>Principle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664" y="930021"/>
            <a:ext cx="4990465" cy="552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BEFORE: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79375">
              <a:lnSpc>
                <a:spcPts val="1435"/>
              </a:lnSpc>
            </a:pPr>
            <a:r>
              <a:rPr sz="1200" spc="-5" dirty="0">
                <a:latin typeface="Carlito"/>
                <a:cs typeface="Carlito"/>
              </a:rPr>
              <a:t>namespace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SOLID_PRINCIPLES.OCP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Invoice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0"/>
              </a:lnSpc>
              <a:spcBef>
                <a:spcPts val="65"/>
              </a:spcBef>
            </a:pP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spc="-20" dirty="0">
                <a:latin typeface="Carlito"/>
                <a:cs typeface="Carlito"/>
              </a:rPr>
              <a:t>double </a:t>
            </a:r>
            <a:r>
              <a:rPr sz="1200" spc="-10" dirty="0">
                <a:latin typeface="Carlito"/>
                <a:cs typeface="Carlito"/>
              </a:rPr>
              <a:t>GetInvoiceDiscount(double </a:t>
            </a:r>
            <a:r>
              <a:rPr sz="1200" spc="-25" dirty="0">
                <a:latin typeface="Carlito"/>
                <a:cs typeface="Carlito"/>
              </a:rPr>
              <a:t>amount, </a:t>
            </a:r>
            <a:r>
              <a:rPr sz="1200" spc="-20" dirty="0">
                <a:latin typeface="Carlito"/>
                <a:cs typeface="Carlito"/>
              </a:rPr>
              <a:t>InvoiceType</a:t>
            </a:r>
            <a:r>
              <a:rPr sz="1200" spc="-18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invoiceType)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spc="-20" dirty="0">
                <a:latin typeface="Carlito"/>
                <a:cs typeface="Carlito"/>
              </a:rPr>
              <a:t>double </a:t>
            </a:r>
            <a:r>
              <a:rPr sz="1200" spc="-15" dirty="0">
                <a:latin typeface="Carlito"/>
                <a:cs typeface="Carlito"/>
              </a:rPr>
              <a:t>finalAmount </a:t>
            </a:r>
            <a:r>
              <a:rPr sz="1200" dirty="0">
                <a:latin typeface="Carlito"/>
                <a:cs typeface="Carlito"/>
              </a:rPr>
              <a:t>=</a:t>
            </a:r>
            <a:r>
              <a:rPr sz="1200" spc="-5" dirty="0">
                <a:latin typeface="Carlito"/>
                <a:cs typeface="Carlito"/>
              </a:rPr>
              <a:t> 0;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30"/>
              </a:lnSpc>
            </a:pPr>
            <a:r>
              <a:rPr sz="1200" spc="10" dirty="0">
                <a:latin typeface="Carlito"/>
                <a:cs typeface="Carlito"/>
              </a:rPr>
              <a:t>if </a:t>
            </a:r>
            <a:r>
              <a:rPr sz="1200" spc="-10" dirty="0">
                <a:latin typeface="Carlito"/>
                <a:cs typeface="Carlito"/>
              </a:rPr>
              <a:t>(invoiceType </a:t>
            </a:r>
            <a:r>
              <a:rPr sz="1200" dirty="0">
                <a:latin typeface="Carlito"/>
                <a:cs typeface="Carlito"/>
              </a:rPr>
              <a:t>==</a:t>
            </a:r>
            <a:r>
              <a:rPr sz="1200" spc="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InvoiceType.FinalInvoice)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574675">
              <a:lnSpc>
                <a:spcPts val="1430"/>
              </a:lnSpc>
              <a:spcBef>
                <a:spcPts val="60"/>
              </a:spcBef>
            </a:pPr>
            <a:r>
              <a:rPr sz="1200" spc="-15" dirty="0">
                <a:latin typeface="Carlito"/>
                <a:cs typeface="Carlito"/>
              </a:rPr>
              <a:t>finalAmount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amount </a:t>
            </a:r>
            <a:r>
              <a:rPr sz="1200" dirty="0">
                <a:latin typeface="Carlito"/>
                <a:cs typeface="Carlito"/>
              </a:rPr>
              <a:t>-</a:t>
            </a:r>
            <a:r>
              <a:rPr sz="1200" spc="-10" dirty="0">
                <a:latin typeface="Carlito"/>
                <a:cs typeface="Carlito"/>
              </a:rPr>
              <a:t> 100;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spc="15" dirty="0">
                <a:latin typeface="Carlito"/>
                <a:cs typeface="Carlito"/>
              </a:rPr>
              <a:t>else </a:t>
            </a:r>
            <a:r>
              <a:rPr sz="1200" spc="10" dirty="0">
                <a:latin typeface="Carlito"/>
                <a:cs typeface="Carlito"/>
              </a:rPr>
              <a:t>if </a:t>
            </a:r>
            <a:r>
              <a:rPr sz="1200" spc="-15" dirty="0">
                <a:latin typeface="Carlito"/>
                <a:cs typeface="Carlito"/>
              </a:rPr>
              <a:t>(invoiceType </a:t>
            </a:r>
            <a:r>
              <a:rPr sz="1200" dirty="0">
                <a:latin typeface="Carlito"/>
                <a:cs typeface="Carlito"/>
              </a:rPr>
              <a:t>==</a:t>
            </a:r>
            <a:r>
              <a:rPr sz="1200" spc="-11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InvoiceType.ProposedInvoice)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574675">
              <a:lnSpc>
                <a:spcPts val="1435"/>
              </a:lnSpc>
            </a:pPr>
            <a:r>
              <a:rPr sz="1200" spc="-15" dirty="0">
                <a:latin typeface="Carlito"/>
                <a:cs typeface="Carlito"/>
              </a:rPr>
              <a:t>finalAmount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amount </a:t>
            </a:r>
            <a:r>
              <a:rPr sz="1200" dirty="0">
                <a:latin typeface="Carlito"/>
                <a:cs typeface="Carlito"/>
              </a:rPr>
              <a:t>-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50;</a:t>
            </a:r>
            <a:endParaRPr sz="1200">
              <a:latin typeface="Carlito"/>
              <a:cs typeface="Carlito"/>
            </a:endParaRPr>
          </a:p>
          <a:p>
            <a:pPr marR="4070350" algn="ctr">
              <a:lnSpc>
                <a:spcPts val="1430"/>
              </a:lnSpc>
              <a:spcBef>
                <a:spcPts val="65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R="4070985" algn="ctr">
              <a:lnSpc>
                <a:spcPts val="1425"/>
              </a:lnSpc>
            </a:pPr>
            <a:r>
              <a:rPr sz="1200" spc="15" dirty="0">
                <a:latin typeface="Carlito"/>
                <a:cs typeface="Carlito"/>
              </a:rPr>
              <a:t>else</a:t>
            </a:r>
            <a:endParaRPr sz="1200">
              <a:latin typeface="Carlito"/>
              <a:cs typeface="Carlito"/>
            </a:endParaRPr>
          </a:p>
          <a:p>
            <a:pPr marR="3650615" algn="ctr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746760">
              <a:lnSpc>
                <a:spcPts val="1425"/>
              </a:lnSpc>
            </a:pPr>
            <a:r>
              <a:rPr sz="1200" spc="-15" dirty="0">
                <a:latin typeface="Carlito"/>
                <a:cs typeface="Carlito"/>
              </a:rPr>
              <a:t>finalAmount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25" dirty="0">
                <a:latin typeface="Carlito"/>
                <a:cs typeface="Carlito"/>
              </a:rPr>
              <a:t>amount </a:t>
            </a:r>
            <a:r>
              <a:rPr sz="1200" dirty="0">
                <a:latin typeface="Carlito"/>
                <a:cs typeface="Carlito"/>
              </a:rPr>
              <a:t>-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30;</a:t>
            </a:r>
            <a:endParaRPr sz="1200">
              <a:latin typeface="Carlito"/>
              <a:cs typeface="Carlito"/>
            </a:endParaRPr>
          </a:p>
          <a:p>
            <a:pPr marL="74676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536575">
              <a:lnSpc>
                <a:spcPts val="1430"/>
              </a:lnSpc>
              <a:spcBef>
                <a:spcPts val="60"/>
              </a:spcBef>
            </a:pPr>
            <a:r>
              <a:rPr sz="1200" spc="-25" dirty="0">
                <a:latin typeface="Carlito"/>
                <a:cs typeface="Carlito"/>
              </a:rPr>
              <a:t>return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finalAmount;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25"/>
              </a:lnSpc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15" dirty="0">
                <a:latin typeface="Carlito"/>
                <a:cs typeface="Carlito"/>
              </a:rPr>
              <a:t>enum</a:t>
            </a:r>
            <a:r>
              <a:rPr sz="1200" spc="10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InvoiceType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 marR="3683635">
              <a:lnSpc>
                <a:spcPts val="1430"/>
              </a:lnSpc>
              <a:spcBef>
                <a:spcPts val="120"/>
              </a:spcBef>
            </a:pPr>
            <a:r>
              <a:rPr sz="1200" spc="-5" dirty="0">
                <a:latin typeface="Carlito"/>
                <a:cs typeface="Carlito"/>
              </a:rPr>
              <a:t>FinalInvoice,  </a:t>
            </a:r>
            <a:r>
              <a:rPr sz="1200" spc="-25" dirty="0">
                <a:latin typeface="Carlito"/>
                <a:cs typeface="Carlito"/>
              </a:rPr>
              <a:t>P</a:t>
            </a:r>
            <a:r>
              <a:rPr sz="1200" spc="-45" dirty="0">
                <a:latin typeface="Carlito"/>
                <a:cs typeface="Carlito"/>
              </a:rPr>
              <a:t>r</a:t>
            </a:r>
            <a:r>
              <a:rPr sz="1200" spc="-35" dirty="0">
                <a:latin typeface="Carlito"/>
                <a:cs typeface="Carlito"/>
              </a:rPr>
              <a:t>opo</a:t>
            </a:r>
            <a:r>
              <a:rPr sz="1200" spc="50" dirty="0">
                <a:latin typeface="Carlito"/>
                <a:cs typeface="Carlito"/>
              </a:rPr>
              <a:t>s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30" dirty="0">
                <a:latin typeface="Carlito"/>
                <a:cs typeface="Carlito"/>
              </a:rPr>
              <a:t>d</a:t>
            </a:r>
            <a:r>
              <a:rPr sz="1200" dirty="0">
                <a:latin typeface="Carlito"/>
                <a:cs typeface="Carlito"/>
              </a:rPr>
              <a:t>I</a:t>
            </a:r>
            <a:r>
              <a:rPr sz="1200" spc="-35" dirty="0">
                <a:latin typeface="Carlito"/>
                <a:cs typeface="Carlito"/>
              </a:rPr>
              <a:t>n</a:t>
            </a:r>
            <a:r>
              <a:rPr sz="1200" spc="-20" dirty="0">
                <a:latin typeface="Carlito"/>
                <a:cs typeface="Carlito"/>
              </a:rPr>
              <a:t>v</a:t>
            </a:r>
            <a:r>
              <a:rPr sz="1200" spc="-35" dirty="0">
                <a:latin typeface="Carlito"/>
                <a:cs typeface="Carlito"/>
              </a:rPr>
              <a:t>o</a:t>
            </a:r>
            <a:r>
              <a:rPr sz="1200" spc="20" dirty="0">
                <a:latin typeface="Carlito"/>
                <a:cs typeface="Carlito"/>
              </a:rPr>
              <a:t>i</a:t>
            </a:r>
            <a:r>
              <a:rPr sz="1200" spc="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e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375"/>
              </a:lnSpc>
            </a:pPr>
            <a:r>
              <a:rPr sz="1200" spc="-5" dirty="0">
                <a:latin typeface="Carlito"/>
                <a:cs typeface="Carlito"/>
              </a:rPr>
              <a:t>};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425" y="588581"/>
            <a:ext cx="383603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AFTER: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latin typeface="Carlito"/>
                <a:cs typeface="Carlito"/>
              </a:rPr>
              <a:t>namespace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SOLID_PRINCIPLES.OCP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  <a:spcBef>
                <a:spcPts val="65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Invoice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15" dirty="0">
                <a:latin typeface="Carlito"/>
                <a:cs typeface="Carlito"/>
              </a:rPr>
              <a:t>virtual </a:t>
            </a:r>
            <a:r>
              <a:rPr sz="1200" spc="-20" dirty="0">
                <a:latin typeface="Carlito"/>
                <a:cs typeface="Carlito"/>
              </a:rPr>
              <a:t>double </a:t>
            </a:r>
            <a:r>
              <a:rPr sz="1200" spc="-10" dirty="0">
                <a:latin typeface="Carlito"/>
                <a:cs typeface="Carlito"/>
              </a:rPr>
              <a:t>GetInvoiceDiscount(double</a:t>
            </a:r>
            <a:r>
              <a:rPr sz="1200" spc="80" dirty="0">
                <a:latin typeface="Carlito"/>
                <a:cs typeface="Carlito"/>
              </a:rPr>
              <a:t> </a:t>
            </a:r>
            <a:r>
              <a:rPr sz="1200" spc="-25" dirty="0">
                <a:latin typeface="Carlito"/>
                <a:cs typeface="Carlito"/>
              </a:rPr>
              <a:t>amount)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35"/>
              </a:lnSpc>
            </a:pPr>
            <a:r>
              <a:rPr sz="1200" spc="-25" dirty="0">
                <a:latin typeface="Carlito"/>
                <a:cs typeface="Carlito"/>
              </a:rPr>
              <a:t>return amount </a:t>
            </a:r>
            <a:r>
              <a:rPr sz="1200" dirty="0">
                <a:latin typeface="Carlito"/>
                <a:cs typeface="Carlito"/>
              </a:rPr>
              <a:t>-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10;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0"/>
              </a:lnSpc>
              <a:spcBef>
                <a:spcPts val="6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pc="-10" dirty="0"/>
              <a:t>public </a:t>
            </a:r>
            <a:r>
              <a:rPr spc="20" dirty="0"/>
              <a:t>class </a:t>
            </a:r>
            <a:r>
              <a:rPr spc="-5" dirty="0"/>
              <a:t>FinalInvoice </a:t>
            </a:r>
            <a:r>
              <a:rPr dirty="0"/>
              <a:t>:</a:t>
            </a:r>
            <a:r>
              <a:rPr spc="-140" dirty="0"/>
              <a:t> </a:t>
            </a:r>
            <a:r>
              <a:rPr spc="-10" dirty="0"/>
              <a:t>Invoice</a:t>
            </a:r>
          </a:p>
          <a:p>
            <a:pPr marL="12700">
              <a:lnSpc>
                <a:spcPts val="1435"/>
              </a:lnSpc>
            </a:pPr>
            <a:r>
              <a:rPr dirty="0"/>
              <a:t>{</a:t>
            </a:r>
          </a:p>
          <a:p>
            <a:pPr marL="146050">
              <a:lnSpc>
                <a:spcPts val="1430"/>
              </a:lnSpc>
              <a:spcBef>
                <a:spcPts val="65"/>
              </a:spcBef>
            </a:pPr>
            <a:r>
              <a:rPr spc="-15" dirty="0"/>
              <a:t>public </a:t>
            </a:r>
            <a:r>
              <a:rPr spc="-20" dirty="0"/>
              <a:t>override double </a:t>
            </a:r>
            <a:r>
              <a:rPr spc="-10" dirty="0"/>
              <a:t>GetInvoiceDiscount(double</a:t>
            </a:r>
            <a:r>
              <a:rPr spc="-125" dirty="0"/>
              <a:t> </a:t>
            </a:r>
            <a:r>
              <a:rPr spc="-25" dirty="0"/>
              <a:t>amount)</a:t>
            </a:r>
          </a:p>
          <a:p>
            <a:pPr marL="146050">
              <a:lnSpc>
                <a:spcPts val="1425"/>
              </a:lnSpc>
            </a:pPr>
            <a:r>
              <a:rPr dirty="0"/>
              <a:t>{</a:t>
            </a:r>
          </a:p>
          <a:p>
            <a:pPr marL="288925">
              <a:lnSpc>
                <a:spcPts val="1430"/>
              </a:lnSpc>
            </a:pPr>
            <a:r>
              <a:rPr spc="-25" dirty="0"/>
              <a:t>return </a:t>
            </a:r>
            <a:r>
              <a:rPr spc="-10" dirty="0"/>
              <a:t>base.GetInvoiceDiscount(amount)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50;</a:t>
            </a:r>
          </a:p>
          <a:p>
            <a:pPr marL="146050">
              <a:lnSpc>
                <a:spcPts val="1425"/>
              </a:lnSpc>
            </a:pPr>
            <a:r>
              <a:rPr dirty="0"/>
              <a:t>}</a:t>
            </a:r>
          </a:p>
          <a:p>
            <a:pPr marL="12700">
              <a:lnSpc>
                <a:spcPts val="1435"/>
              </a:lnSpc>
            </a:pPr>
            <a:r>
              <a:rPr dirty="0"/>
              <a:t>}</a:t>
            </a:r>
          </a:p>
          <a:p>
            <a:pPr marL="12700">
              <a:lnSpc>
                <a:spcPts val="1430"/>
              </a:lnSpc>
              <a:spcBef>
                <a:spcPts val="60"/>
              </a:spcBef>
            </a:pPr>
            <a:r>
              <a:rPr spc="-10" dirty="0"/>
              <a:t>public </a:t>
            </a:r>
            <a:r>
              <a:rPr spc="20" dirty="0"/>
              <a:t>class </a:t>
            </a:r>
            <a:r>
              <a:rPr spc="-15" dirty="0"/>
              <a:t>ProposedInvoice </a:t>
            </a:r>
            <a:r>
              <a:rPr dirty="0"/>
              <a:t>:</a:t>
            </a:r>
            <a:r>
              <a:rPr spc="15" dirty="0"/>
              <a:t> </a:t>
            </a:r>
            <a:r>
              <a:rPr spc="-10" dirty="0"/>
              <a:t>Invoice</a:t>
            </a:r>
          </a:p>
          <a:p>
            <a:pPr marL="12700">
              <a:lnSpc>
                <a:spcPts val="1425"/>
              </a:lnSpc>
            </a:pPr>
            <a:r>
              <a:rPr dirty="0"/>
              <a:t>{</a:t>
            </a:r>
          </a:p>
          <a:p>
            <a:pPr marL="146050">
              <a:lnSpc>
                <a:spcPts val="1430"/>
              </a:lnSpc>
            </a:pPr>
            <a:r>
              <a:rPr spc="-10" dirty="0"/>
              <a:t>public </a:t>
            </a:r>
            <a:r>
              <a:rPr spc="-20" dirty="0"/>
              <a:t>override double </a:t>
            </a:r>
            <a:r>
              <a:rPr spc="-10" dirty="0"/>
              <a:t>GetInvoiceDiscount(double</a:t>
            </a:r>
            <a:r>
              <a:rPr spc="-120" dirty="0"/>
              <a:t> </a:t>
            </a:r>
            <a:r>
              <a:rPr spc="-25" dirty="0"/>
              <a:t>amount)</a:t>
            </a:r>
          </a:p>
          <a:p>
            <a:pPr marL="146050">
              <a:lnSpc>
                <a:spcPts val="1430"/>
              </a:lnSpc>
            </a:pPr>
            <a:r>
              <a:rPr dirty="0"/>
              <a:t>{</a:t>
            </a:r>
          </a:p>
          <a:p>
            <a:pPr marL="288925">
              <a:lnSpc>
                <a:spcPts val="1435"/>
              </a:lnSpc>
            </a:pPr>
            <a:r>
              <a:rPr spc="-25" dirty="0"/>
              <a:t>return </a:t>
            </a:r>
            <a:r>
              <a:rPr spc="-10" dirty="0"/>
              <a:t>base.GetInvoiceDiscount(amount)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40;</a:t>
            </a:r>
          </a:p>
          <a:p>
            <a:pPr marL="146050">
              <a:lnSpc>
                <a:spcPts val="1430"/>
              </a:lnSpc>
              <a:spcBef>
                <a:spcPts val="65"/>
              </a:spcBef>
            </a:pPr>
            <a:r>
              <a:rPr dirty="0"/>
              <a:t>}</a:t>
            </a:r>
          </a:p>
          <a:p>
            <a:pPr marL="12700">
              <a:lnSpc>
                <a:spcPts val="1425"/>
              </a:lnSpc>
            </a:pPr>
            <a:r>
              <a:rPr dirty="0"/>
              <a:t>}</a:t>
            </a:r>
          </a:p>
          <a:p>
            <a:pPr marL="12700">
              <a:lnSpc>
                <a:spcPts val="1425"/>
              </a:lnSpc>
            </a:pPr>
            <a:r>
              <a:rPr spc="-10" dirty="0"/>
              <a:t>public </a:t>
            </a:r>
            <a:r>
              <a:rPr spc="20" dirty="0"/>
              <a:t>class </a:t>
            </a:r>
            <a:r>
              <a:rPr spc="-10" dirty="0"/>
              <a:t>RecurringInvoice </a:t>
            </a:r>
            <a:r>
              <a:rPr dirty="0"/>
              <a:t>:</a:t>
            </a:r>
            <a:r>
              <a:rPr spc="-60" dirty="0"/>
              <a:t> </a:t>
            </a:r>
            <a:r>
              <a:rPr spc="-10" dirty="0"/>
              <a:t>Invoice</a:t>
            </a:r>
          </a:p>
          <a:p>
            <a:pPr marL="12700">
              <a:lnSpc>
                <a:spcPts val="1425"/>
              </a:lnSpc>
            </a:pPr>
            <a:r>
              <a:rPr dirty="0"/>
              <a:t>{</a:t>
            </a:r>
          </a:p>
          <a:p>
            <a:pPr marL="146050">
              <a:lnSpc>
                <a:spcPts val="1435"/>
              </a:lnSpc>
            </a:pPr>
            <a:r>
              <a:rPr spc="-15" dirty="0"/>
              <a:t>public </a:t>
            </a:r>
            <a:r>
              <a:rPr spc="-20" dirty="0"/>
              <a:t>override double </a:t>
            </a:r>
            <a:r>
              <a:rPr spc="-10" dirty="0"/>
              <a:t>GetInvoiceDiscount(double</a:t>
            </a:r>
            <a:r>
              <a:rPr spc="-125" dirty="0"/>
              <a:t> </a:t>
            </a:r>
            <a:r>
              <a:rPr spc="-25" dirty="0"/>
              <a:t>amount)</a:t>
            </a:r>
          </a:p>
          <a:p>
            <a:pPr marL="146050">
              <a:lnSpc>
                <a:spcPts val="1435"/>
              </a:lnSpc>
              <a:spcBef>
                <a:spcPts val="60"/>
              </a:spcBef>
            </a:pPr>
            <a:r>
              <a:rPr dirty="0"/>
              <a:t>{</a:t>
            </a:r>
          </a:p>
          <a:p>
            <a:pPr marL="288925">
              <a:lnSpc>
                <a:spcPts val="1425"/>
              </a:lnSpc>
            </a:pPr>
            <a:r>
              <a:rPr spc="-25" dirty="0"/>
              <a:t>return </a:t>
            </a:r>
            <a:r>
              <a:rPr spc="-10" dirty="0"/>
              <a:t>base.GetInvoiceDiscount(amount)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30;</a:t>
            </a:r>
          </a:p>
          <a:p>
            <a:pPr marL="146050">
              <a:lnSpc>
                <a:spcPts val="1425"/>
              </a:lnSpc>
            </a:pPr>
            <a:r>
              <a:rPr dirty="0"/>
              <a:t>}</a:t>
            </a:r>
          </a:p>
          <a:p>
            <a:pPr marL="12700">
              <a:lnSpc>
                <a:spcPts val="1435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7425" y="6445567"/>
            <a:ext cx="73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562" y="12763"/>
            <a:ext cx="29832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rlito"/>
                <a:cs typeface="Carlito"/>
              </a:rPr>
              <a:t>Liskov substitution</a:t>
            </a:r>
            <a:r>
              <a:rPr sz="2000" b="1" spc="-204" dirty="0">
                <a:latin typeface="Carlito"/>
                <a:cs typeface="Carlito"/>
              </a:rPr>
              <a:t> </a:t>
            </a:r>
            <a:r>
              <a:rPr sz="2000" b="1" spc="5" dirty="0">
                <a:latin typeface="Carlito"/>
                <a:cs typeface="Carlito"/>
              </a:rPr>
              <a:t>principle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0" y="381000"/>
            <a:ext cx="48387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3377" y="628904"/>
            <a:ext cx="4122547" cy="523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67563"/>
            <a:ext cx="3265804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latin typeface="Carlito"/>
                <a:cs typeface="Carlito"/>
              </a:rPr>
              <a:t>Interface </a:t>
            </a:r>
            <a:r>
              <a:rPr sz="2000" b="1" spc="10" dirty="0">
                <a:latin typeface="Carlito"/>
                <a:cs typeface="Carlito"/>
              </a:rPr>
              <a:t>Segregation</a:t>
            </a:r>
            <a:r>
              <a:rPr sz="2000" b="1" spc="-315" dirty="0">
                <a:latin typeface="Carlito"/>
                <a:cs typeface="Carlito"/>
              </a:rPr>
              <a:t> </a:t>
            </a:r>
            <a:r>
              <a:rPr sz="2000" b="1" spc="5" dirty="0">
                <a:latin typeface="Carlito"/>
                <a:cs typeface="Carlito"/>
              </a:rPr>
              <a:t>Principle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0075" y="1095375"/>
            <a:ext cx="10896600" cy="4219575"/>
            <a:chOff x="600075" y="1095375"/>
            <a:chExt cx="10896600" cy="4219575"/>
          </a:xfrm>
        </p:grpSpPr>
        <p:sp>
          <p:nvSpPr>
            <p:cNvPr id="4" name="object 4"/>
            <p:cNvSpPr/>
            <p:nvPr/>
          </p:nvSpPr>
          <p:spPr>
            <a:xfrm>
              <a:off x="5381625" y="1181100"/>
              <a:ext cx="6115050" cy="4133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075" y="1095375"/>
              <a:ext cx="5343525" cy="4219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8867" y="3411473"/>
            <a:ext cx="1028700" cy="180975"/>
          </a:xfrm>
          <a:custGeom>
            <a:avLst/>
            <a:gdLst/>
            <a:ahLst/>
            <a:cxnLst/>
            <a:rect l="l" t="t" r="r" b="b"/>
            <a:pathLst>
              <a:path w="1028700" h="180975">
                <a:moveTo>
                  <a:pt x="1000112" y="0"/>
                </a:moveTo>
                <a:lnTo>
                  <a:pt x="0" y="0"/>
                </a:lnTo>
                <a:lnTo>
                  <a:pt x="0" y="180975"/>
                </a:lnTo>
                <a:lnTo>
                  <a:pt x="1000112" y="180975"/>
                </a:lnTo>
                <a:lnTo>
                  <a:pt x="1000112" y="0"/>
                </a:lnTo>
                <a:close/>
              </a:path>
              <a:path w="1028700" h="180975">
                <a:moveTo>
                  <a:pt x="1028700" y="0"/>
                </a:moveTo>
                <a:lnTo>
                  <a:pt x="1000125" y="0"/>
                </a:lnTo>
                <a:lnTo>
                  <a:pt x="1000125" y="180975"/>
                </a:lnTo>
                <a:lnTo>
                  <a:pt x="1028700" y="180975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77617" y="3411473"/>
            <a:ext cx="1000125" cy="180975"/>
          </a:xfrm>
          <a:custGeom>
            <a:avLst/>
            <a:gdLst/>
            <a:ahLst/>
            <a:cxnLst/>
            <a:rect l="l" t="t" r="r" b="b"/>
            <a:pathLst>
              <a:path w="1000125" h="180975">
                <a:moveTo>
                  <a:pt x="1000125" y="0"/>
                </a:moveTo>
                <a:lnTo>
                  <a:pt x="0" y="0"/>
                </a:lnTo>
                <a:lnTo>
                  <a:pt x="0" y="180975"/>
                </a:lnTo>
                <a:lnTo>
                  <a:pt x="1000125" y="180975"/>
                </a:lnTo>
                <a:lnTo>
                  <a:pt x="10001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750" y="208216"/>
            <a:ext cx="24053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rlito"/>
                <a:cs typeface="Carlito"/>
              </a:rPr>
              <a:t>Dependency</a:t>
            </a:r>
            <a:r>
              <a:rPr sz="2000" b="1" spc="-110" dirty="0">
                <a:latin typeface="Carlito"/>
                <a:cs typeface="Carlito"/>
              </a:rPr>
              <a:t> </a:t>
            </a:r>
            <a:r>
              <a:rPr sz="2000" b="1" spc="20" dirty="0">
                <a:latin typeface="Carlito"/>
                <a:cs typeface="Carlito"/>
              </a:rPr>
              <a:t>Inversion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793750" y="828103"/>
            <a:ext cx="521271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BEFORE: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marL="79375">
              <a:lnSpc>
                <a:spcPct val="100000"/>
              </a:lnSpc>
            </a:pP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7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SalaryCalculator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0"/>
              </a:lnSpc>
              <a:spcBef>
                <a:spcPts val="65"/>
              </a:spcBef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2700" marR="5080" indent="171450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dirty="0">
                <a:latin typeface="Carlito"/>
                <a:cs typeface="Carlito"/>
              </a:rPr>
              <a:t>float CalculateSalary(int </a:t>
            </a:r>
            <a:r>
              <a:rPr sz="1200" spc="-35" dirty="0">
                <a:latin typeface="Carlito"/>
                <a:cs typeface="Carlito"/>
              </a:rPr>
              <a:t>hoursWorked, </a:t>
            </a:r>
            <a:r>
              <a:rPr sz="1200" dirty="0">
                <a:latin typeface="Carlito"/>
                <a:cs typeface="Carlito"/>
              </a:rPr>
              <a:t>float </a:t>
            </a:r>
            <a:r>
              <a:rPr sz="1200" spc="-15" dirty="0">
                <a:latin typeface="Carlito"/>
                <a:cs typeface="Carlito"/>
              </a:rPr>
              <a:t>hourlyRate) </a:t>
            </a:r>
            <a:r>
              <a:rPr sz="1200" spc="-5" dirty="0">
                <a:latin typeface="Carlito"/>
                <a:cs typeface="Carlito"/>
              </a:rPr>
              <a:t>=&gt; </a:t>
            </a:r>
            <a:r>
              <a:rPr sz="1200" spc="-35" dirty="0">
                <a:latin typeface="Carlito"/>
                <a:cs typeface="Carlito"/>
              </a:rPr>
              <a:t>hoursWorked </a:t>
            </a:r>
            <a:r>
              <a:rPr sz="1200" dirty="0">
                <a:latin typeface="Carlito"/>
                <a:cs typeface="Carlito"/>
              </a:rPr>
              <a:t>*  </a:t>
            </a:r>
            <a:r>
              <a:rPr sz="1200" spc="-15" dirty="0">
                <a:latin typeface="Carlito"/>
                <a:cs typeface="Carlito"/>
              </a:rPr>
              <a:t>hourlyRate;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ts val="1430"/>
              </a:lnSpc>
              <a:spcBef>
                <a:spcPts val="5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EmployeeDetails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84150" marR="2859405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5" dirty="0">
                <a:latin typeface="Carlito"/>
                <a:cs typeface="Carlito"/>
              </a:rPr>
              <a:t>int </a:t>
            </a:r>
            <a:r>
              <a:rPr sz="1200" spc="-35" dirty="0">
                <a:latin typeface="Carlito"/>
                <a:cs typeface="Carlito"/>
              </a:rPr>
              <a:t>HoursWorked </a:t>
            </a:r>
            <a:r>
              <a:rPr sz="1200" dirty="0">
                <a:latin typeface="Carlito"/>
                <a:cs typeface="Carlito"/>
              </a:rPr>
              <a:t>{ get; </a:t>
            </a:r>
            <a:r>
              <a:rPr sz="1200" spc="5" dirty="0">
                <a:latin typeface="Carlito"/>
                <a:cs typeface="Carlito"/>
              </a:rPr>
              <a:t>set; </a:t>
            </a:r>
            <a:r>
              <a:rPr sz="1200" dirty="0">
                <a:latin typeface="Carlito"/>
                <a:cs typeface="Carlito"/>
              </a:rPr>
              <a:t>}  </a:t>
            </a: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5" dirty="0">
                <a:latin typeface="Carlito"/>
                <a:cs typeface="Carlito"/>
              </a:rPr>
              <a:t>int </a:t>
            </a:r>
            <a:r>
              <a:rPr sz="1200" spc="-10" dirty="0">
                <a:latin typeface="Carlito"/>
                <a:cs typeface="Carlito"/>
              </a:rPr>
              <a:t>HourlyRate </a:t>
            </a:r>
            <a:r>
              <a:rPr sz="1200" dirty="0">
                <a:latin typeface="Carlito"/>
                <a:cs typeface="Carlito"/>
              </a:rPr>
              <a:t>{ get; </a:t>
            </a:r>
            <a:r>
              <a:rPr sz="1200" spc="5" dirty="0">
                <a:latin typeface="Carlito"/>
                <a:cs typeface="Carlito"/>
              </a:rPr>
              <a:t>set; </a:t>
            </a:r>
            <a:r>
              <a:rPr sz="1200" dirty="0">
                <a:latin typeface="Carlito"/>
                <a:cs typeface="Carlito"/>
              </a:rPr>
              <a:t>}  </a:t>
            </a: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dirty="0">
                <a:latin typeface="Carlito"/>
                <a:cs typeface="Carlito"/>
              </a:rPr>
              <a:t>float</a:t>
            </a:r>
            <a:r>
              <a:rPr sz="1200" spc="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GetSalary()</a:t>
            </a:r>
            <a:endParaRPr sz="1200">
              <a:latin typeface="Carlito"/>
              <a:cs typeface="Carlito"/>
            </a:endParaRPr>
          </a:p>
          <a:p>
            <a:pPr marL="184150">
              <a:lnSpc>
                <a:spcPts val="1430"/>
              </a:lnSpc>
              <a:spcBef>
                <a:spcPts val="15"/>
              </a:spcBef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3270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var </a:t>
            </a:r>
            <a:r>
              <a:rPr sz="1200" spc="5" dirty="0">
                <a:latin typeface="Carlito"/>
                <a:cs typeface="Carlito"/>
              </a:rPr>
              <a:t>salaryCalculator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15" dirty="0">
                <a:latin typeface="Carlito"/>
                <a:cs typeface="Carlito"/>
              </a:rPr>
              <a:t>new</a:t>
            </a:r>
            <a:r>
              <a:rPr sz="1200" spc="-1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SalaryCalculator();</a:t>
            </a:r>
            <a:endParaRPr sz="1200">
              <a:latin typeface="Carlito"/>
              <a:cs typeface="Carlito"/>
            </a:endParaRPr>
          </a:p>
          <a:p>
            <a:pPr marL="327025">
              <a:lnSpc>
                <a:spcPts val="1430"/>
              </a:lnSpc>
            </a:pPr>
            <a:r>
              <a:rPr sz="1200" spc="-25" dirty="0">
                <a:latin typeface="Carlito"/>
                <a:cs typeface="Carlito"/>
              </a:rPr>
              <a:t>return </a:t>
            </a:r>
            <a:r>
              <a:rPr sz="1200" spc="-10" dirty="0">
                <a:latin typeface="Carlito"/>
                <a:cs typeface="Carlito"/>
              </a:rPr>
              <a:t>salaryCalculator.CalculateSalary(HoursWorked,</a:t>
            </a:r>
            <a:r>
              <a:rPr sz="1200" spc="-1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HourlyRate);</a:t>
            </a:r>
            <a:endParaRPr sz="1200">
              <a:latin typeface="Carlito"/>
              <a:cs typeface="Carlito"/>
            </a:endParaRPr>
          </a:p>
          <a:p>
            <a:pPr marL="184150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3150" y="85788"/>
            <a:ext cx="467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latin typeface="Carlito"/>
                <a:cs typeface="Carlito"/>
              </a:rPr>
              <a:t>A</a:t>
            </a:r>
            <a:r>
              <a:rPr sz="1200" b="1" spc="-30" dirty="0">
                <a:latin typeface="Carlito"/>
                <a:cs typeface="Carlito"/>
              </a:rPr>
              <a:t>F</a:t>
            </a:r>
            <a:r>
              <a:rPr sz="1200" b="1" dirty="0">
                <a:latin typeface="Carlito"/>
                <a:cs typeface="Carlito"/>
              </a:rPr>
              <a:t>T</a:t>
            </a:r>
            <a:r>
              <a:rPr sz="1200" b="1" spc="10" dirty="0">
                <a:latin typeface="Carlito"/>
                <a:cs typeface="Carlito"/>
              </a:rPr>
              <a:t>E</a:t>
            </a:r>
            <a:r>
              <a:rPr sz="1200" b="1" dirty="0">
                <a:latin typeface="Carlito"/>
                <a:cs typeface="Carlito"/>
              </a:rPr>
              <a:t>R: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3150" y="448690"/>
            <a:ext cx="5325110" cy="570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Carlito"/>
                <a:cs typeface="Carlito"/>
              </a:rPr>
              <a:t>public </a:t>
            </a:r>
            <a:r>
              <a:rPr sz="1200" spc="-10" dirty="0">
                <a:latin typeface="Carlito"/>
                <a:cs typeface="Carlito"/>
              </a:rPr>
              <a:t>interface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ISalaryCalculator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0"/>
              </a:spcBef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float CalculateSalary(int </a:t>
            </a:r>
            <a:r>
              <a:rPr sz="1200" spc="-35" dirty="0">
                <a:latin typeface="Carlito"/>
                <a:cs typeface="Carlito"/>
              </a:rPr>
              <a:t>hoursWorked, </a:t>
            </a:r>
            <a:r>
              <a:rPr sz="1200" dirty="0">
                <a:latin typeface="Carlito"/>
                <a:cs typeface="Carlito"/>
              </a:rPr>
              <a:t>float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hourlyRate);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rlito"/>
              <a:cs typeface="Carlito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 </a:t>
            </a:r>
            <a:r>
              <a:rPr sz="1200" spc="-5" dirty="0">
                <a:latin typeface="Carlito"/>
                <a:cs typeface="Carlito"/>
              </a:rPr>
              <a:t>SalaryCalculatorModified </a:t>
            </a:r>
            <a:r>
              <a:rPr sz="1200" dirty="0">
                <a:latin typeface="Carlito"/>
                <a:cs typeface="Carlito"/>
              </a:rPr>
              <a:t>: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ISalaryCalculator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0"/>
              </a:spcBef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12700" marR="5080" indent="276225">
              <a:lnSpc>
                <a:spcPts val="1430"/>
              </a:lnSpc>
              <a:spcBef>
                <a:spcPts val="50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dirty="0">
                <a:latin typeface="Carlito"/>
                <a:cs typeface="Carlito"/>
              </a:rPr>
              <a:t>float CalculateSalary(int </a:t>
            </a:r>
            <a:r>
              <a:rPr sz="1200" spc="-35" dirty="0">
                <a:latin typeface="Carlito"/>
                <a:cs typeface="Carlito"/>
              </a:rPr>
              <a:t>hoursWorked, </a:t>
            </a:r>
            <a:r>
              <a:rPr sz="1200" dirty="0">
                <a:latin typeface="Carlito"/>
                <a:cs typeface="Carlito"/>
              </a:rPr>
              <a:t>float </a:t>
            </a:r>
            <a:r>
              <a:rPr sz="1200" spc="-15" dirty="0">
                <a:latin typeface="Carlito"/>
                <a:cs typeface="Carlito"/>
              </a:rPr>
              <a:t>hourlyRate) </a:t>
            </a:r>
            <a:r>
              <a:rPr sz="1200" spc="-5" dirty="0">
                <a:latin typeface="Carlito"/>
                <a:cs typeface="Carlito"/>
              </a:rPr>
              <a:t>=&gt; </a:t>
            </a:r>
            <a:r>
              <a:rPr sz="1200" spc="-35" dirty="0">
                <a:latin typeface="Carlito"/>
                <a:cs typeface="Carlito"/>
              </a:rPr>
              <a:t>hoursWorked </a:t>
            </a:r>
            <a:r>
              <a:rPr sz="1200" dirty="0">
                <a:latin typeface="Carlito"/>
                <a:cs typeface="Carlito"/>
              </a:rPr>
              <a:t>*  </a:t>
            </a:r>
            <a:r>
              <a:rPr sz="1200" spc="-15" dirty="0">
                <a:latin typeface="Carlito"/>
                <a:cs typeface="Carlito"/>
              </a:rPr>
              <a:t>hourlyRate;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37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0"/>
              </a:lnSpc>
            </a:pPr>
            <a:r>
              <a:rPr sz="1200" b="1" spc="10" dirty="0">
                <a:latin typeface="Carlito"/>
                <a:cs typeface="Carlito"/>
              </a:rPr>
              <a:t>public </a:t>
            </a:r>
            <a:r>
              <a:rPr sz="1200" b="1" dirty="0">
                <a:latin typeface="Carlito"/>
                <a:cs typeface="Carlito"/>
              </a:rPr>
              <a:t>class</a:t>
            </a:r>
            <a:r>
              <a:rPr sz="1200" b="1" spc="-105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DataAccessFactory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0"/>
              </a:spcBef>
            </a:pPr>
            <a:r>
              <a:rPr sz="1200" b="1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0"/>
              </a:lnSpc>
            </a:pPr>
            <a:r>
              <a:rPr sz="1200" b="1" spc="15" dirty="0">
                <a:latin typeface="Carlito"/>
                <a:cs typeface="Carlito"/>
              </a:rPr>
              <a:t>public </a:t>
            </a:r>
            <a:r>
              <a:rPr sz="1200" b="1" spc="5" dirty="0">
                <a:latin typeface="Carlito"/>
                <a:cs typeface="Carlito"/>
              </a:rPr>
              <a:t>static </a:t>
            </a:r>
            <a:r>
              <a:rPr sz="1200" b="1" dirty="0">
                <a:latin typeface="Carlito"/>
                <a:cs typeface="Carlito"/>
              </a:rPr>
              <a:t>ISalaryCalculator </a:t>
            </a:r>
            <a:r>
              <a:rPr sz="1200" b="1" spc="-5" dirty="0">
                <a:latin typeface="Carlito"/>
                <a:cs typeface="Carlito"/>
              </a:rPr>
              <a:t>GetSalaryCalculatorModifiedObject</a:t>
            </a:r>
            <a:r>
              <a:rPr sz="1200" b="1" spc="-10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()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0"/>
              </a:lnSpc>
            </a:pPr>
            <a:r>
              <a:rPr sz="1200" b="1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b="1" spc="15" dirty="0">
                <a:latin typeface="Carlito"/>
                <a:cs typeface="Carlito"/>
              </a:rPr>
              <a:t>return </a:t>
            </a:r>
            <a:r>
              <a:rPr sz="1200" b="1" spc="5" dirty="0">
                <a:latin typeface="Carlito"/>
                <a:cs typeface="Carlito"/>
              </a:rPr>
              <a:t>new </a:t>
            </a:r>
            <a:r>
              <a:rPr sz="1200" b="1" dirty="0">
                <a:latin typeface="Carlito"/>
                <a:cs typeface="Carlito"/>
              </a:rPr>
              <a:t>SalaryCalculatorModified</a:t>
            </a:r>
            <a:r>
              <a:rPr sz="1200" b="1" spc="-1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();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0"/>
              </a:lnSpc>
            </a:pPr>
            <a:r>
              <a:rPr sz="1200" b="1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5"/>
              </a:lnSpc>
              <a:spcBef>
                <a:spcPts val="65"/>
              </a:spcBef>
            </a:pPr>
            <a:r>
              <a:rPr sz="1200" b="1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20" dirty="0">
                <a:latin typeface="Carlito"/>
                <a:cs typeface="Carlito"/>
              </a:rPr>
              <a:t>class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EmployeeDetailsModified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spc="-15" dirty="0">
                <a:latin typeface="Carlito"/>
                <a:cs typeface="Carlito"/>
              </a:rPr>
              <a:t>private readonly </a:t>
            </a:r>
            <a:r>
              <a:rPr sz="1200" spc="-5" dirty="0">
                <a:latin typeface="Carlito"/>
                <a:cs typeface="Carlito"/>
              </a:rPr>
              <a:t>ISalaryCalculator</a:t>
            </a:r>
            <a:r>
              <a:rPr sz="1200" spc="-19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_salaryCalculator;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5"/>
              </a:lnSpc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5" dirty="0">
                <a:latin typeface="Carlito"/>
                <a:cs typeface="Carlito"/>
              </a:rPr>
              <a:t>int </a:t>
            </a:r>
            <a:r>
              <a:rPr sz="1200" spc="-35" dirty="0">
                <a:latin typeface="Carlito"/>
                <a:cs typeface="Carlito"/>
              </a:rPr>
              <a:t>HoursWorked </a:t>
            </a:r>
            <a:r>
              <a:rPr sz="1200" dirty="0">
                <a:latin typeface="Carlito"/>
                <a:cs typeface="Carlito"/>
              </a:rPr>
              <a:t>{ get; </a:t>
            </a:r>
            <a:r>
              <a:rPr sz="1200" spc="5" dirty="0">
                <a:latin typeface="Carlito"/>
                <a:cs typeface="Carlito"/>
              </a:rPr>
              <a:t>set;</a:t>
            </a:r>
            <a:r>
              <a:rPr sz="1200" spc="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288925" marR="2931160">
              <a:lnSpc>
                <a:spcPts val="1430"/>
              </a:lnSpc>
              <a:spcBef>
                <a:spcPts val="120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spc="-5" dirty="0">
                <a:latin typeface="Carlito"/>
                <a:cs typeface="Carlito"/>
              </a:rPr>
              <a:t>int </a:t>
            </a:r>
            <a:r>
              <a:rPr sz="1200" spc="-10" dirty="0">
                <a:latin typeface="Carlito"/>
                <a:cs typeface="Carlito"/>
              </a:rPr>
              <a:t>HourlyRate </a:t>
            </a:r>
            <a:r>
              <a:rPr sz="1200" dirty="0">
                <a:latin typeface="Carlito"/>
                <a:cs typeface="Carlito"/>
              </a:rPr>
              <a:t>{ get; </a:t>
            </a:r>
            <a:r>
              <a:rPr sz="1200" spc="5" dirty="0">
                <a:latin typeface="Carlito"/>
                <a:cs typeface="Carlito"/>
              </a:rPr>
              <a:t>set; </a:t>
            </a:r>
            <a:r>
              <a:rPr sz="1200" dirty="0">
                <a:latin typeface="Carlito"/>
                <a:cs typeface="Carlito"/>
              </a:rPr>
              <a:t>}  </a:t>
            </a:r>
            <a:r>
              <a:rPr sz="1200" spc="-10" dirty="0">
                <a:latin typeface="Carlito"/>
                <a:cs typeface="Carlito"/>
              </a:rPr>
              <a:t>public</a:t>
            </a:r>
            <a:r>
              <a:rPr sz="120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EmployeeDetailsModified()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370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_salaryCalculator = </a:t>
            </a:r>
            <a:r>
              <a:rPr sz="1200" spc="-5" dirty="0">
                <a:latin typeface="Carlito"/>
                <a:cs typeface="Carlito"/>
              </a:rPr>
              <a:t>DataAccessFactory.</a:t>
            </a:r>
            <a:r>
              <a:rPr sz="1200" spc="-1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GetSalaryCalculatorModifiedObject();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35"/>
              </a:lnSpc>
              <a:spcBef>
                <a:spcPts val="60"/>
              </a:spcBef>
            </a:pPr>
            <a:r>
              <a:rPr sz="1200" spc="-10" dirty="0">
                <a:latin typeface="Carlito"/>
                <a:cs typeface="Carlito"/>
              </a:rPr>
              <a:t>public </a:t>
            </a:r>
            <a:r>
              <a:rPr sz="1200" dirty="0">
                <a:latin typeface="Carlito"/>
                <a:cs typeface="Carlito"/>
              </a:rPr>
              <a:t>float</a:t>
            </a:r>
            <a:r>
              <a:rPr sz="1200" spc="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GetSalary()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{</a:t>
            </a:r>
            <a:endParaRPr sz="1200">
              <a:latin typeface="Carlito"/>
              <a:cs typeface="Carlito"/>
            </a:endParaRPr>
          </a:p>
          <a:p>
            <a:pPr marL="431800">
              <a:lnSpc>
                <a:spcPts val="1430"/>
              </a:lnSpc>
            </a:pPr>
            <a:r>
              <a:rPr sz="1200" spc="-25" dirty="0">
                <a:latin typeface="Carlito"/>
                <a:cs typeface="Carlito"/>
              </a:rPr>
              <a:t>return </a:t>
            </a:r>
            <a:r>
              <a:rPr sz="1200" spc="-10" dirty="0">
                <a:latin typeface="Carlito"/>
                <a:cs typeface="Carlito"/>
              </a:rPr>
              <a:t>_salaryCalculator.CalculateSalary(HoursWorked,</a:t>
            </a:r>
            <a:r>
              <a:rPr sz="1200" spc="-12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HourlyRate);</a:t>
            </a:r>
            <a:endParaRPr sz="1200">
              <a:latin typeface="Carlito"/>
              <a:cs typeface="Carlito"/>
            </a:endParaRPr>
          </a:p>
          <a:p>
            <a:pPr marL="288925">
              <a:lnSpc>
                <a:spcPts val="1425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  <a:p>
            <a:pPr marL="155575">
              <a:lnSpc>
                <a:spcPts val="1430"/>
              </a:lnSpc>
            </a:pPr>
            <a:r>
              <a:rPr sz="1200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086600" cy="6858000"/>
            <a:chOff x="0" y="0"/>
            <a:chExt cx="70866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086600" cy="6858000"/>
            </a:xfrm>
            <a:custGeom>
              <a:avLst/>
              <a:gdLst/>
              <a:ahLst/>
              <a:cxnLst/>
              <a:rect l="l" t="t" r="r" b="b"/>
              <a:pathLst>
                <a:path w="7086600" h="6858000">
                  <a:moveTo>
                    <a:pt x="7086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086600" y="68580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8B5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3729" y="5224042"/>
              <a:ext cx="177563" cy="2514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3407" y="5224042"/>
              <a:ext cx="163696" cy="184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8300" y="5133987"/>
              <a:ext cx="2905125" cy="523240"/>
            </a:xfrm>
            <a:custGeom>
              <a:avLst/>
              <a:gdLst/>
              <a:ahLst/>
              <a:cxnLst/>
              <a:rect l="l" t="t" r="r" b="b"/>
              <a:pathLst>
                <a:path w="2905125" h="523239">
                  <a:moveTo>
                    <a:pt x="316280" y="162293"/>
                  </a:moveTo>
                  <a:lnTo>
                    <a:pt x="283603" y="109778"/>
                  </a:lnTo>
                  <a:lnTo>
                    <a:pt x="243471" y="97294"/>
                  </a:lnTo>
                  <a:lnTo>
                    <a:pt x="197332" y="93256"/>
                  </a:lnTo>
                  <a:lnTo>
                    <a:pt x="164655" y="95542"/>
                  </a:lnTo>
                  <a:lnTo>
                    <a:pt x="130987" y="100571"/>
                  </a:lnTo>
                  <a:lnTo>
                    <a:pt x="104673" y="105600"/>
                  </a:lnTo>
                  <a:lnTo>
                    <a:pt x="94056" y="107899"/>
                  </a:lnTo>
                  <a:lnTo>
                    <a:pt x="74218" y="159550"/>
                  </a:lnTo>
                  <a:lnTo>
                    <a:pt x="117868" y="146596"/>
                  </a:lnTo>
                  <a:lnTo>
                    <a:pt x="145059" y="139954"/>
                  </a:lnTo>
                  <a:lnTo>
                    <a:pt x="167132" y="137502"/>
                  </a:lnTo>
                  <a:lnTo>
                    <a:pt x="195478" y="137147"/>
                  </a:lnTo>
                  <a:lnTo>
                    <a:pt x="218770" y="138544"/>
                  </a:lnTo>
                  <a:lnTo>
                    <a:pt x="238937" y="143548"/>
                  </a:lnTo>
                  <a:lnTo>
                    <a:pt x="253060" y="153352"/>
                  </a:lnTo>
                  <a:lnTo>
                    <a:pt x="258191" y="169151"/>
                  </a:lnTo>
                  <a:lnTo>
                    <a:pt x="242760" y="194792"/>
                  </a:lnTo>
                  <a:lnTo>
                    <a:pt x="241134" y="195630"/>
                  </a:lnTo>
                  <a:lnTo>
                    <a:pt x="241134" y="243674"/>
                  </a:lnTo>
                  <a:lnTo>
                    <a:pt x="212090" y="373519"/>
                  </a:lnTo>
                  <a:lnTo>
                    <a:pt x="170065" y="382524"/>
                  </a:lnTo>
                  <a:lnTo>
                    <a:pt x="143852" y="382663"/>
                  </a:lnTo>
                  <a:lnTo>
                    <a:pt x="107988" y="380923"/>
                  </a:lnTo>
                  <a:lnTo>
                    <a:pt x="80340" y="374891"/>
                  </a:lnTo>
                  <a:lnTo>
                    <a:pt x="62534" y="363372"/>
                  </a:lnTo>
                  <a:lnTo>
                    <a:pt x="56248" y="345173"/>
                  </a:lnTo>
                  <a:lnTo>
                    <a:pt x="58839" y="329603"/>
                  </a:lnTo>
                  <a:lnTo>
                    <a:pt x="93586" y="294881"/>
                  </a:lnTo>
                  <a:lnTo>
                    <a:pt x="131432" y="282321"/>
                  </a:lnTo>
                  <a:lnTo>
                    <a:pt x="167017" y="271856"/>
                  </a:lnTo>
                  <a:lnTo>
                    <a:pt x="202780" y="260096"/>
                  </a:lnTo>
                  <a:lnTo>
                    <a:pt x="241134" y="243674"/>
                  </a:lnTo>
                  <a:lnTo>
                    <a:pt x="241134" y="195630"/>
                  </a:lnTo>
                  <a:lnTo>
                    <a:pt x="204990" y="214071"/>
                  </a:lnTo>
                  <a:lnTo>
                    <a:pt x="156591" y="229069"/>
                  </a:lnTo>
                  <a:lnTo>
                    <a:pt x="109258" y="241846"/>
                  </a:lnTo>
                  <a:lnTo>
                    <a:pt x="61264" y="260934"/>
                  </a:lnTo>
                  <a:lnTo>
                    <a:pt x="27139" y="286143"/>
                  </a:lnTo>
                  <a:lnTo>
                    <a:pt x="0" y="352031"/>
                  </a:lnTo>
                  <a:lnTo>
                    <a:pt x="8102" y="385165"/>
                  </a:lnTo>
                  <a:lnTo>
                    <a:pt x="30302" y="407238"/>
                  </a:lnTo>
                  <a:lnTo>
                    <a:pt x="63398" y="419544"/>
                  </a:lnTo>
                  <a:lnTo>
                    <a:pt x="104190" y="423354"/>
                  </a:lnTo>
                  <a:lnTo>
                    <a:pt x="259575" y="423354"/>
                  </a:lnTo>
                  <a:lnTo>
                    <a:pt x="268414" y="382663"/>
                  </a:lnTo>
                  <a:lnTo>
                    <a:pt x="298602" y="243674"/>
                  </a:lnTo>
                  <a:lnTo>
                    <a:pt x="316280" y="162293"/>
                  </a:lnTo>
                  <a:close/>
                </a:path>
                <a:path w="2905125" h="523239">
                  <a:moveTo>
                    <a:pt x="566635" y="103771"/>
                  </a:moveTo>
                  <a:lnTo>
                    <a:pt x="559244" y="102704"/>
                  </a:lnTo>
                  <a:lnTo>
                    <a:pt x="541401" y="100342"/>
                  </a:lnTo>
                  <a:lnTo>
                    <a:pt x="519569" y="97993"/>
                  </a:lnTo>
                  <a:lnTo>
                    <a:pt x="500253" y="96926"/>
                  </a:lnTo>
                  <a:lnTo>
                    <a:pt x="444563" y="102717"/>
                  </a:lnTo>
                  <a:lnTo>
                    <a:pt x="402958" y="119329"/>
                  </a:lnTo>
                  <a:lnTo>
                    <a:pt x="376923" y="145529"/>
                  </a:lnTo>
                  <a:lnTo>
                    <a:pt x="367919" y="180124"/>
                  </a:lnTo>
                  <a:lnTo>
                    <a:pt x="372643" y="207391"/>
                  </a:lnTo>
                  <a:lnTo>
                    <a:pt x="385330" y="230936"/>
                  </a:lnTo>
                  <a:lnTo>
                    <a:pt x="403707" y="252844"/>
                  </a:lnTo>
                  <a:lnTo>
                    <a:pt x="425551" y="275221"/>
                  </a:lnTo>
                  <a:lnTo>
                    <a:pt x="442772" y="292176"/>
                  </a:lnTo>
                  <a:lnTo>
                    <a:pt x="458177" y="309003"/>
                  </a:lnTo>
                  <a:lnTo>
                    <a:pt x="469252" y="326085"/>
                  </a:lnTo>
                  <a:lnTo>
                    <a:pt x="473506" y="343801"/>
                  </a:lnTo>
                  <a:lnTo>
                    <a:pt x="469646" y="357378"/>
                  </a:lnTo>
                  <a:lnTo>
                    <a:pt x="457885" y="369404"/>
                  </a:lnTo>
                  <a:lnTo>
                    <a:pt x="437908" y="378002"/>
                  </a:lnTo>
                  <a:lnTo>
                    <a:pt x="409422" y="381292"/>
                  </a:lnTo>
                  <a:lnTo>
                    <a:pt x="381774" y="381063"/>
                  </a:lnTo>
                  <a:lnTo>
                    <a:pt x="364629" y="379463"/>
                  </a:lnTo>
                  <a:lnTo>
                    <a:pt x="350862" y="375119"/>
                  </a:lnTo>
                  <a:lnTo>
                    <a:pt x="333336" y="366661"/>
                  </a:lnTo>
                  <a:lnTo>
                    <a:pt x="319976" y="349745"/>
                  </a:lnTo>
                  <a:lnTo>
                    <a:pt x="316611" y="383908"/>
                  </a:lnTo>
                  <a:lnTo>
                    <a:pt x="346824" y="418096"/>
                  </a:lnTo>
                  <a:lnTo>
                    <a:pt x="400202" y="422897"/>
                  </a:lnTo>
                  <a:lnTo>
                    <a:pt x="465061" y="413448"/>
                  </a:lnTo>
                  <a:lnTo>
                    <a:pt x="504799" y="389864"/>
                  </a:lnTo>
                  <a:lnTo>
                    <a:pt x="524751" y="359244"/>
                  </a:lnTo>
                  <a:lnTo>
                    <a:pt x="530212" y="328714"/>
                  </a:lnTo>
                  <a:lnTo>
                    <a:pt x="524027" y="299173"/>
                  </a:lnTo>
                  <a:lnTo>
                    <a:pt x="508660" y="275513"/>
                  </a:lnTo>
                  <a:lnTo>
                    <a:pt x="488988" y="256387"/>
                  </a:lnTo>
                  <a:lnTo>
                    <a:pt x="469823" y="240474"/>
                  </a:lnTo>
                  <a:lnTo>
                    <a:pt x="453834" y="227495"/>
                  </a:lnTo>
                  <a:lnTo>
                    <a:pt x="438467" y="213042"/>
                  </a:lnTo>
                  <a:lnTo>
                    <a:pt x="426897" y="196888"/>
                  </a:lnTo>
                  <a:lnTo>
                    <a:pt x="422325" y="178752"/>
                  </a:lnTo>
                  <a:lnTo>
                    <a:pt x="425462" y="165061"/>
                  </a:lnTo>
                  <a:lnTo>
                    <a:pt x="436041" y="153212"/>
                  </a:lnTo>
                  <a:lnTo>
                    <a:pt x="455777" y="144868"/>
                  </a:lnTo>
                  <a:lnTo>
                    <a:pt x="486410" y="141719"/>
                  </a:lnTo>
                  <a:lnTo>
                    <a:pt x="505282" y="141884"/>
                  </a:lnTo>
                  <a:lnTo>
                    <a:pt x="518109" y="143040"/>
                  </a:lnTo>
                  <a:lnTo>
                    <a:pt x="530758" y="146164"/>
                  </a:lnTo>
                  <a:lnTo>
                    <a:pt x="549122" y="152234"/>
                  </a:lnTo>
                  <a:lnTo>
                    <a:pt x="561111" y="160007"/>
                  </a:lnTo>
                  <a:lnTo>
                    <a:pt x="561975" y="135991"/>
                  </a:lnTo>
                  <a:lnTo>
                    <a:pt x="562838" y="122123"/>
                  </a:lnTo>
                  <a:lnTo>
                    <a:pt x="564222" y="113144"/>
                  </a:lnTo>
                  <a:lnTo>
                    <a:pt x="566635" y="103771"/>
                  </a:lnTo>
                  <a:close/>
                </a:path>
                <a:path w="2905125" h="523239">
                  <a:moveTo>
                    <a:pt x="751078" y="486448"/>
                  </a:moveTo>
                  <a:lnTo>
                    <a:pt x="748601" y="485940"/>
                  </a:lnTo>
                  <a:lnTo>
                    <a:pt x="742073" y="484847"/>
                  </a:lnTo>
                  <a:lnTo>
                    <a:pt x="732764" y="483743"/>
                  </a:lnTo>
                  <a:lnTo>
                    <a:pt x="722007" y="483247"/>
                  </a:lnTo>
                  <a:lnTo>
                    <a:pt x="696252" y="486397"/>
                  </a:lnTo>
                  <a:lnTo>
                    <a:pt x="680466" y="494385"/>
                  </a:lnTo>
                  <a:lnTo>
                    <a:pt x="675119" y="501573"/>
                  </a:lnTo>
                  <a:lnTo>
                    <a:pt x="750379" y="489534"/>
                  </a:lnTo>
                  <a:lnTo>
                    <a:pt x="751078" y="486448"/>
                  </a:lnTo>
                  <a:close/>
                </a:path>
                <a:path w="2905125" h="523239">
                  <a:moveTo>
                    <a:pt x="783958" y="484162"/>
                  </a:moveTo>
                  <a:lnTo>
                    <a:pt x="776884" y="484162"/>
                  </a:lnTo>
                  <a:lnTo>
                    <a:pt x="777379" y="485216"/>
                  </a:lnTo>
                  <a:lnTo>
                    <a:pt x="783958" y="484162"/>
                  </a:lnTo>
                  <a:close/>
                </a:path>
                <a:path w="2905125" h="523239">
                  <a:moveTo>
                    <a:pt x="909269" y="221221"/>
                  </a:moveTo>
                  <a:lnTo>
                    <a:pt x="904570" y="176542"/>
                  </a:lnTo>
                  <a:lnTo>
                    <a:pt x="887818" y="141097"/>
                  </a:lnTo>
                  <a:lnTo>
                    <a:pt x="858481" y="114642"/>
                  </a:lnTo>
                  <a:lnTo>
                    <a:pt x="858481" y="208203"/>
                  </a:lnTo>
                  <a:lnTo>
                    <a:pt x="851141" y="266534"/>
                  </a:lnTo>
                  <a:lnTo>
                    <a:pt x="826503" y="321513"/>
                  </a:lnTo>
                  <a:lnTo>
                    <a:pt x="795210" y="358660"/>
                  </a:lnTo>
                  <a:lnTo>
                    <a:pt x="760984" y="379691"/>
                  </a:lnTo>
                  <a:lnTo>
                    <a:pt x="727532" y="386321"/>
                  </a:lnTo>
                  <a:lnTo>
                    <a:pt x="702970" y="379920"/>
                  </a:lnTo>
                  <a:lnTo>
                    <a:pt x="690651" y="376707"/>
                  </a:lnTo>
                  <a:lnTo>
                    <a:pt x="664095" y="352323"/>
                  </a:lnTo>
                  <a:lnTo>
                    <a:pt x="649566" y="319773"/>
                  </a:lnTo>
                  <a:lnTo>
                    <a:pt x="648741" y="285737"/>
                  </a:lnTo>
                  <a:lnTo>
                    <a:pt x="676402" y="157264"/>
                  </a:lnTo>
                  <a:lnTo>
                    <a:pt x="695960" y="145135"/>
                  </a:lnTo>
                  <a:lnTo>
                    <a:pt x="711885" y="139090"/>
                  </a:lnTo>
                  <a:lnTo>
                    <a:pt x="732663" y="137337"/>
                  </a:lnTo>
                  <a:lnTo>
                    <a:pt x="766749" y="138061"/>
                  </a:lnTo>
                  <a:lnTo>
                    <a:pt x="809942" y="146240"/>
                  </a:lnTo>
                  <a:lnTo>
                    <a:pt x="842645" y="168871"/>
                  </a:lnTo>
                  <a:lnTo>
                    <a:pt x="858481" y="208203"/>
                  </a:lnTo>
                  <a:lnTo>
                    <a:pt x="858481" y="114642"/>
                  </a:lnTo>
                  <a:lnTo>
                    <a:pt x="822261" y="99517"/>
                  </a:lnTo>
                  <a:lnTo>
                    <a:pt x="775474" y="94170"/>
                  </a:lnTo>
                  <a:lnTo>
                    <a:pt x="713473" y="97459"/>
                  </a:lnTo>
                  <a:lnTo>
                    <a:pt x="670090" y="104686"/>
                  </a:lnTo>
                  <a:lnTo>
                    <a:pt x="644601" y="111912"/>
                  </a:lnTo>
                  <a:lnTo>
                    <a:pt x="636257" y="115201"/>
                  </a:lnTo>
                  <a:lnTo>
                    <a:pt x="541020" y="523036"/>
                  </a:lnTo>
                  <a:lnTo>
                    <a:pt x="595947" y="514248"/>
                  </a:lnTo>
                  <a:lnTo>
                    <a:pt x="629805" y="379920"/>
                  </a:lnTo>
                  <a:lnTo>
                    <a:pt x="645096" y="403517"/>
                  </a:lnTo>
                  <a:lnTo>
                    <a:pt x="658736" y="416039"/>
                  </a:lnTo>
                  <a:lnTo>
                    <a:pt x="678421" y="421716"/>
                  </a:lnTo>
                  <a:lnTo>
                    <a:pt x="711860" y="424726"/>
                  </a:lnTo>
                  <a:lnTo>
                    <a:pt x="751598" y="423621"/>
                  </a:lnTo>
                  <a:lnTo>
                    <a:pt x="789762" y="413893"/>
                  </a:lnTo>
                  <a:lnTo>
                    <a:pt x="825055" y="394830"/>
                  </a:lnTo>
                  <a:lnTo>
                    <a:pt x="856208" y="365760"/>
                  </a:lnTo>
                  <a:lnTo>
                    <a:pt x="881926" y="325970"/>
                  </a:lnTo>
                  <a:lnTo>
                    <a:pt x="900925" y="274764"/>
                  </a:lnTo>
                  <a:lnTo>
                    <a:pt x="909269" y="221221"/>
                  </a:lnTo>
                  <a:close/>
                </a:path>
                <a:path w="2905125" h="523239">
                  <a:moveTo>
                    <a:pt x="1047508" y="99656"/>
                  </a:moveTo>
                  <a:lnTo>
                    <a:pt x="992200" y="99656"/>
                  </a:lnTo>
                  <a:lnTo>
                    <a:pt x="924394" y="415124"/>
                  </a:lnTo>
                  <a:lnTo>
                    <a:pt x="979779" y="415124"/>
                  </a:lnTo>
                  <a:lnTo>
                    <a:pt x="1047508" y="99656"/>
                  </a:lnTo>
                  <a:close/>
                </a:path>
                <a:path w="2905125" h="523239">
                  <a:moveTo>
                    <a:pt x="1071067" y="0"/>
                  </a:moveTo>
                  <a:lnTo>
                    <a:pt x="1008380" y="0"/>
                  </a:lnTo>
                  <a:lnTo>
                    <a:pt x="998220" y="46634"/>
                  </a:lnTo>
                  <a:lnTo>
                    <a:pt x="1060907" y="46634"/>
                  </a:lnTo>
                  <a:lnTo>
                    <a:pt x="1071067" y="0"/>
                  </a:lnTo>
                  <a:close/>
                </a:path>
                <a:path w="2905125" h="523239">
                  <a:moveTo>
                    <a:pt x="1279474" y="94627"/>
                  </a:moveTo>
                  <a:lnTo>
                    <a:pt x="1238415" y="94627"/>
                  </a:lnTo>
                  <a:lnTo>
                    <a:pt x="1213993" y="95262"/>
                  </a:lnTo>
                  <a:lnTo>
                    <a:pt x="1197025" y="99656"/>
                  </a:lnTo>
                  <a:lnTo>
                    <a:pt x="1179537" y="111607"/>
                  </a:lnTo>
                  <a:lnTo>
                    <a:pt x="1153591" y="134861"/>
                  </a:lnTo>
                  <a:lnTo>
                    <a:pt x="1155839" y="126123"/>
                  </a:lnTo>
                  <a:lnTo>
                    <a:pt x="1157744" y="119837"/>
                  </a:lnTo>
                  <a:lnTo>
                    <a:pt x="1160335" y="112941"/>
                  </a:lnTo>
                  <a:lnTo>
                    <a:pt x="1164653" y="102400"/>
                  </a:lnTo>
                  <a:lnTo>
                    <a:pt x="1105598" y="102400"/>
                  </a:lnTo>
                  <a:lnTo>
                    <a:pt x="1038783" y="415124"/>
                  </a:lnTo>
                  <a:lnTo>
                    <a:pt x="1094105" y="415124"/>
                  </a:lnTo>
                  <a:lnTo>
                    <a:pt x="1135151" y="220814"/>
                  </a:lnTo>
                  <a:lnTo>
                    <a:pt x="1149172" y="190601"/>
                  </a:lnTo>
                  <a:lnTo>
                    <a:pt x="1174788" y="164236"/>
                  </a:lnTo>
                  <a:lnTo>
                    <a:pt x="1206969" y="145592"/>
                  </a:lnTo>
                  <a:lnTo>
                    <a:pt x="1240688" y="138518"/>
                  </a:lnTo>
                  <a:lnTo>
                    <a:pt x="1251267" y="138658"/>
                  </a:lnTo>
                  <a:lnTo>
                    <a:pt x="1257769" y="139547"/>
                  </a:lnTo>
                  <a:lnTo>
                    <a:pt x="1262875" y="141998"/>
                  </a:lnTo>
                  <a:lnTo>
                    <a:pt x="1269276" y="146748"/>
                  </a:lnTo>
                  <a:lnTo>
                    <a:pt x="1274648" y="127673"/>
                  </a:lnTo>
                  <a:lnTo>
                    <a:pt x="1277505" y="115887"/>
                  </a:lnTo>
                  <a:lnTo>
                    <a:pt x="1278801" y="106502"/>
                  </a:lnTo>
                  <a:lnTo>
                    <a:pt x="1279474" y="94627"/>
                  </a:lnTo>
                  <a:close/>
                </a:path>
                <a:path w="2905125" h="523239">
                  <a:moveTo>
                    <a:pt x="1536585" y="198462"/>
                  </a:moveTo>
                  <a:lnTo>
                    <a:pt x="1529334" y="155232"/>
                  </a:lnTo>
                  <a:lnTo>
                    <a:pt x="1515821" y="134861"/>
                  </a:lnTo>
                  <a:lnTo>
                    <a:pt x="1506880" y="121386"/>
                  </a:lnTo>
                  <a:lnTo>
                    <a:pt x="1483436" y="106845"/>
                  </a:lnTo>
                  <a:lnTo>
                    <a:pt x="1483436" y="175564"/>
                  </a:lnTo>
                  <a:lnTo>
                    <a:pt x="1480947" y="208927"/>
                  </a:lnTo>
                  <a:lnTo>
                    <a:pt x="1308481" y="210299"/>
                  </a:lnTo>
                  <a:lnTo>
                    <a:pt x="1328013" y="178066"/>
                  </a:lnTo>
                  <a:lnTo>
                    <a:pt x="1353324" y="154406"/>
                  </a:lnTo>
                  <a:lnTo>
                    <a:pt x="1385379" y="139839"/>
                  </a:lnTo>
                  <a:lnTo>
                    <a:pt x="1425143" y="134861"/>
                  </a:lnTo>
                  <a:lnTo>
                    <a:pt x="1450390" y="139166"/>
                  </a:lnTo>
                  <a:lnTo>
                    <a:pt x="1471536" y="152527"/>
                  </a:lnTo>
                  <a:lnTo>
                    <a:pt x="1483436" y="175564"/>
                  </a:lnTo>
                  <a:lnTo>
                    <a:pt x="1483436" y="106845"/>
                  </a:lnTo>
                  <a:lnTo>
                    <a:pt x="1471295" y="99314"/>
                  </a:lnTo>
                  <a:lnTo>
                    <a:pt x="1424647" y="91427"/>
                  </a:lnTo>
                  <a:lnTo>
                    <a:pt x="1377772" y="97485"/>
                  </a:lnTo>
                  <a:lnTo>
                    <a:pt x="1336903" y="114427"/>
                  </a:lnTo>
                  <a:lnTo>
                    <a:pt x="1302385" y="140449"/>
                  </a:lnTo>
                  <a:lnTo>
                    <a:pt x="1274533" y="173736"/>
                  </a:lnTo>
                  <a:lnTo>
                    <a:pt x="1253680" y="212458"/>
                  </a:lnTo>
                  <a:lnTo>
                    <a:pt x="1240142" y="254825"/>
                  </a:lnTo>
                  <a:lnTo>
                    <a:pt x="1234236" y="298996"/>
                  </a:lnTo>
                  <a:lnTo>
                    <a:pt x="1236840" y="334949"/>
                  </a:lnTo>
                  <a:lnTo>
                    <a:pt x="1248892" y="369087"/>
                  </a:lnTo>
                  <a:lnTo>
                    <a:pt x="1272641" y="397878"/>
                  </a:lnTo>
                  <a:lnTo>
                    <a:pt x="1284414" y="404088"/>
                  </a:lnTo>
                  <a:lnTo>
                    <a:pt x="1409763" y="384035"/>
                  </a:lnTo>
                  <a:lnTo>
                    <a:pt x="1480959" y="372643"/>
                  </a:lnTo>
                  <a:lnTo>
                    <a:pt x="1483690" y="362445"/>
                  </a:lnTo>
                  <a:lnTo>
                    <a:pt x="1484642" y="357974"/>
                  </a:lnTo>
                  <a:lnTo>
                    <a:pt x="1451762" y="373037"/>
                  </a:lnTo>
                  <a:lnTo>
                    <a:pt x="1429270" y="380771"/>
                  </a:lnTo>
                  <a:lnTo>
                    <a:pt x="1406791" y="383628"/>
                  </a:lnTo>
                  <a:lnTo>
                    <a:pt x="1373936" y="384035"/>
                  </a:lnTo>
                  <a:lnTo>
                    <a:pt x="1322527" y="369633"/>
                  </a:lnTo>
                  <a:lnTo>
                    <a:pt x="1296517" y="334314"/>
                  </a:lnTo>
                  <a:lnTo>
                    <a:pt x="1290205" y="289915"/>
                  </a:lnTo>
                  <a:lnTo>
                    <a:pt x="1297914" y="248246"/>
                  </a:lnTo>
                  <a:lnTo>
                    <a:pt x="1526552" y="248704"/>
                  </a:lnTo>
                  <a:lnTo>
                    <a:pt x="1526641" y="248246"/>
                  </a:lnTo>
                  <a:lnTo>
                    <a:pt x="1534223" y="210299"/>
                  </a:lnTo>
                  <a:lnTo>
                    <a:pt x="1536585" y="198462"/>
                  </a:lnTo>
                  <a:close/>
                </a:path>
                <a:path w="2905125" h="523239">
                  <a:moveTo>
                    <a:pt x="2059152" y="280136"/>
                  </a:moveTo>
                  <a:lnTo>
                    <a:pt x="2029523" y="207098"/>
                  </a:lnTo>
                  <a:lnTo>
                    <a:pt x="1945513" y="0"/>
                  </a:lnTo>
                  <a:lnTo>
                    <a:pt x="1942147" y="0"/>
                  </a:lnTo>
                  <a:lnTo>
                    <a:pt x="1812493" y="319595"/>
                  </a:lnTo>
                  <a:lnTo>
                    <a:pt x="1886585" y="307746"/>
                  </a:lnTo>
                  <a:lnTo>
                    <a:pt x="1943823" y="207098"/>
                  </a:lnTo>
                  <a:lnTo>
                    <a:pt x="1991639" y="290931"/>
                  </a:lnTo>
                  <a:lnTo>
                    <a:pt x="2059152" y="280136"/>
                  </a:lnTo>
                  <a:close/>
                </a:path>
                <a:path w="2905125" h="523239">
                  <a:moveTo>
                    <a:pt x="2433510" y="0"/>
                  </a:moveTo>
                  <a:lnTo>
                    <a:pt x="2427046" y="0"/>
                  </a:lnTo>
                  <a:lnTo>
                    <a:pt x="2427046" y="221272"/>
                  </a:lnTo>
                  <a:lnTo>
                    <a:pt x="2433510" y="220243"/>
                  </a:lnTo>
                  <a:lnTo>
                    <a:pt x="2433510" y="0"/>
                  </a:lnTo>
                  <a:close/>
                </a:path>
                <a:path w="2905125" h="523239">
                  <a:moveTo>
                    <a:pt x="2666288" y="157822"/>
                  </a:moveTo>
                  <a:lnTo>
                    <a:pt x="2664930" y="155435"/>
                  </a:lnTo>
                  <a:lnTo>
                    <a:pt x="2661475" y="149377"/>
                  </a:lnTo>
                  <a:lnTo>
                    <a:pt x="2652509" y="144881"/>
                  </a:lnTo>
                  <a:lnTo>
                    <a:pt x="2640507" y="143548"/>
                  </a:lnTo>
                  <a:lnTo>
                    <a:pt x="2634284" y="143802"/>
                  </a:lnTo>
                  <a:lnTo>
                    <a:pt x="2627426" y="144526"/>
                  </a:lnTo>
                  <a:lnTo>
                    <a:pt x="2619959" y="145669"/>
                  </a:lnTo>
                  <a:lnTo>
                    <a:pt x="2611932" y="147205"/>
                  </a:lnTo>
                  <a:lnTo>
                    <a:pt x="2608681" y="161378"/>
                  </a:lnTo>
                  <a:lnTo>
                    <a:pt x="2617139" y="157949"/>
                  </a:lnTo>
                  <a:lnTo>
                    <a:pt x="2622702" y="156184"/>
                  </a:lnTo>
                  <a:lnTo>
                    <a:pt x="2627833" y="155524"/>
                  </a:lnTo>
                  <a:lnTo>
                    <a:pt x="2634983" y="155435"/>
                  </a:lnTo>
                  <a:lnTo>
                    <a:pt x="2644813" y="156413"/>
                  </a:lnTo>
                  <a:lnTo>
                    <a:pt x="2650515" y="159499"/>
                  </a:lnTo>
                  <a:lnTo>
                    <a:pt x="2652598" y="164884"/>
                  </a:lnTo>
                  <a:lnTo>
                    <a:pt x="2651582" y="172808"/>
                  </a:lnTo>
                  <a:lnTo>
                    <a:pt x="2627820" y="174688"/>
                  </a:lnTo>
                  <a:lnTo>
                    <a:pt x="2608821" y="180644"/>
                  </a:lnTo>
                  <a:lnTo>
                    <a:pt x="2596223" y="191135"/>
                  </a:lnTo>
                  <a:lnTo>
                    <a:pt x="2595270" y="194360"/>
                  </a:lnTo>
                  <a:lnTo>
                    <a:pt x="2614371" y="191300"/>
                  </a:lnTo>
                  <a:lnTo>
                    <a:pt x="2621927" y="187464"/>
                  </a:lnTo>
                  <a:lnTo>
                    <a:pt x="2632646" y="185153"/>
                  </a:lnTo>
                  <a:lnTo>
                    <a:pt x="2636824" y="184696"/>
                  </a:lnTo>
                  <a:lnTo>
                    <a:pt x="2648813" y="183781"/>
                  </a:lnTo>
                  <a:lnTo>
                    <a:pt x="2648331" y="185864"/>
                  </a:lnTo>
                  <a:lnTo>
                    <a:pt x="2661361" y="183781"/>
                  </a:lnTo>
                  <a:lnTo>
                    <a:pt x="2662720" y="183565"/>
                  </a:lnTo>
                  <a:lnTo>
                    <a:pt x="2663431" y="180644"/>
                  </a:lnTo>
                  <a:lnTo>
                    <a:pt x="2665831" y="170980"/>
                  </a:lnTo>
                  <a:lnTo>
                    <a:pt x="2666288" y="157822"/>
                  </a:lnTo>
                  <a:close/>
                </a:path>
                <a:path w="2905125" h="523239">
                  <a:moveTo>
                    <a:pt x="2803702" y="145376"/>
                  </a:moveTo>
                  <a:lnTo>
                    <a:pt x="2777883" y="145376"/>
                  </a:lnTo>
                  <a:lnTo>
                    <a:pt x="2783421" y="122516"/>
                  </a:lnTo>
                  <a:lnTo>
                    <a:pt x="2769158" y="122516"/>
                  </a:lnTo>
                  <a:lnTo>
                    <a:pt x="2764053" y="145376"/>
                  </a:lnTo>
                  <a:lnTo>
                    <a:pt x="2754401" y="145376"/>
                  </a:lnTo>
                  <a:lnTo>
                    <a:pt x="2751645" y="156806"/>
                  </a:lnTo>
                  <a:lnTo>
                    <a:pt x="2761284" y="156806"/>
                  </a:lnTo>
                  <a:lnTo>
                    <a:pt x="2758681" y="168211"/>
                  </a:lnTo>
                  <a:lnTo>
                    <a:pt x="2773095" y="165900"/>
                  </a:lnTo>
                  <a:lnTo>
                    <a:pt x="2775115" y="156806"/>
                  </a:lnTo>
                  <a:lnTo>
                    <a:pt x="2800934" y="156806"/>
                  </a:lnTo>
                  <a:lnTo>
                    <a:pt x="2803702" y="145376"/>
                  </a:lnTo>
                  <a:close/>
                </a:path>
                <a:path w="2905125" h="523239">
                  <a:moveTo>
                    <a:pt x="2904680" y="122516"/>
                  </a:moveTo>
                  <a:lnTo>
                    <a:pt x="2890850" y="122516"/>
                  </a:lnTo>
                  <a:lnTo>
                    <a:pt x="2885325" y="145376"/>
                  </a:lnTo>
                  <a:lnTo>
                    <a:pt x="2875673" y="145376"/>
                  </a:lnTo>
                  <a:lnTo>
                    <a:pt x="2874797" y="149631"/>
                  </a:lnTo>
                  <a:lnTo>
                    <a:pt x="2901391" y="145376"/>
                  </a:lnTo>
                  <a:lnTo>
                    <a:pt x="2899156" y="145376"/>
                  </a:lnTo>
                  <a:lnTo>
                    <a:pt x="2904680" y="122516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4494" y="1927224"/>
            <a:ext cx="2437130" cy="1193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120"/>
              </a:lnSpc>
              <a:spcBef>
                <a:spcPts val="130"/>
              </a:spcBef>
            </a:pPr>
            <a:r>
              <a:rPr sz="4400" spc="-225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44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12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4400">
              <a:latin typeface="Trebuchet MS"/>
              <a:cs typeface="Trebuchet MS"/>
            </a:endParaRPr>
          </a:p>
          <a:p>
            <a:pPr marL="29209">
              <a:lnSpc>
                <a:spcPts val="4040"/>
              </a:lnSpc>
            </a:pPr>
            <a:r>
              <a:rPr sz="3500" spc="-25" dirty="0">
                <a:solidFill>
                  <a:srgbClr val="FFFFFF"/>
                </a:solidFill>
              </a:rPr>
              <a:t>for </a:t>
            </a:r>
            <a:r>
              <a:rPr sz="3500" spc="-5" dirty="0">
                <a:solidFill>
                  <a:srgbClr val="FFFFFF"/>
                </a:solidFill>
              </a:rPr>
              <a:t>your</a:t>
            </a:r>
            <a:r>
              <a:rPr sz="3500" spc="35" dirty="0">
                <a:solidFill>
                  <a:srgbClr val="FFFFFF"/>
                </a:solidFill>
              </a:rPr>
              <a:t> </a:t>
            </a:r>
            <a:r>
              <a:rPr sz="3500" spc="25" dirty="0">
                <a:solidFill>
                  <a:srgbClr val="FFFFFF"/>
                </a:solidFill>
              </a:rPr>
              <a:t>time</a:t>
            </a:r>
            <a:endParaRPr sz="3500"/>
          </a:p>
        </p:txBody>
      </p:sp>
      <p:sp>
        <p:nvSpPr>
          <p:cNvPr id="8" name="object 8"/>
          <p:cNvSpPr/>
          <p:nvPr/>
        </p:nvSpPr>
        <p:spPr>
          <a:xfrm>
            <a:off x="7219950" y="2694213"/>
            <a:ext cx="4972050" cy="2882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SOLID Principles</vt:lpstr>
      <vt:lpstr>SOLID</vt:lpstr>
      <vt:lpstr>S - A class should only have a single responsibility, that is, only changes to one  part of the software’s specification should be able to affect the specification of  the class.</vt:lpstr>
      <vt:lpstr>Single-responsibility principle</vt:lpstr>
      <vt:lpstr>Open And Closed Principle</vt:lpstr>
      <vt:lpstr>Liskov substitution principle</vt:lpstr>
      <vt:lpstr>Interface Segregation Principle</vt:lpstr>
      <vt:lpstr>Dependency Inversion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cp:lastModifiedBy>Unknown User</cp:lastModifiedBy>
  <cp:revision>1</cp:revision>
  <dcterms:created xsi:type="dcterms:W3CDTF">2022-03-30T09:05:49Z</dcterms:created>
  <dcterms:modified xsi:type="dcterms:W3CDTF">2022-03-30T09:06:02Z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LastSaved">
    <vt:filetime>2022-03-30T00:00:00Z</vt:filetime>
  </property>
</Properties>
</file>