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TAN Mon Cheri" panose="020B0604020202020204" charset="0"/>
      <p:regular r:id="rId9"/>
    </p:embeddedFont>
    <p:embeddedFont>
      <p:font typeface="Calibri" panose="020F0502020204030204" pitchFamily="34" charset="0"/>
      <p:regular r:id="rId10"/>
      <p:bold r:id="rId11"/>
      <p:italic r:id="rId12"/>
      <p:boldItalic r:id="rId13"/>
    </p:embeddedFont>
    <p:embeddedFont>
      <p:font typeface="Lora Bold" panose="020B0604020202020204" charset="0"/>
      <p:regular r:id="rId14"/>
    </p:embeddedFont>
    <p:embeddedFont>
      <p:font typeface="Lora"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Maze.docx1.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github.com/TeamAnjinaRaitaAyon/Maze_Master" TargetMode="External"/><Relationship Id="rId5"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2" name="Group 2"/>
          <p:cNvGrpSpPr/>
          <p:nvPr/>
        </p:nvGrpSpPr>
        <p:grpSpPr>
          <a:xfrm>
            <a:off x="16189539" y="0"/>
            <a:ext cx="3812961" cy="10287000"/>
            <a:chOff x="0" y="0"/>
            <a:chExt cx="1004237" cy="2709333"/>
          </a:xfrm>
        </p:grpSpPr>
        <p:sp>
          <p:nvSpPr>
            <p:cNvPr id="3" name="Freeform 3"/>
            <p:cNvSpPr/>
            <p:nvPr/>
          </p:nvSpPr>
          <p:spPr>
            <a:xfrm>
              <a:off x="0" y="0"/>
              <a:ext cx="1004237" cy="2709333"/>
            </a:xfrm>
            <a:custGeom>
              <a:avLst/>
              <a:gdLst/>
              <a:ahLst/>
              <a:cxnLst/>
              <a:rect l="l" t="t" r="r" b="b"/>
              <a:pathLst>
                <a:path w="1004237" h="2709333">
                  <a:moveTo>
                    <a:pt x="0" y="0"/>
                  </a:moveTo>
                  <a:lnTo>
                    <a:pt x="1004237" y="0"/>
                  </a:lnTo>
                  <a:lnTo>
                    <a:pt x="1004237" y="2709333"/>
                  </a:lnTo>
                  <a:lnTo>
                    <a:pt x="0" y="2709333"/>
                  </a:lnTo>
                  <a:close/>
                </a:path>
              </a:pathLst>
            </a:custGeom>
            <a:solidFill>
              <a:srgbClr val="6B705C"/>
            </a:solidFill>
          </p:spPr>
        </p:sp>
        <p:sp>
          <p:nvSpPr>
            <p:cNvPr id="4" name="TextBox 4"/>
            <p:cNvSpPr txBox="1"/>
            <p:nvPr/>
          </p:nvSpPr>
          <p:spPr>
            <a:xfrm>
              <a:off x="0" y="-38100"/>
              <a:ext cx="1004237" cy="274743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15410108" y="4364069"/>
            <a:ext cx="1558861" cy="1558861"/>
          </a:xfrm>
          <a:custGeom>
            <a:avLst/>
            <a:gdLst/>
            <a:ahLst/>
            <a:cxnLst/>
            <a:rect l="l" t="t" r="r" b="b"/>
            <a:pathLst>
              <a:path w="1558861" h="1558861">
                <a:moveTo>
                  <a:pt x="0" y="0"/>
                </a:moveTo>
                <a:lnTo>
                  <a:pt x="1558861" y="0"/>
                </a:lnTo>
                <a:lnTo>
                  <a:pt x="1558861" y="1558862"/>
                </a:lnTo>
                <a:lnTo>
                  <a:pt x="0" y="15588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504950" y="1705379"/>
            <a:ext cx="11773457" cy="903605"/>
          </a:xfrm>
          <a:prstGeom prst="rect">
            <a:avLst/>
          </a:prstGeom>
        </p:spPr>
        <p:txBody>
          <a:bodyPr lIns="0" tIns="0" rIns="0" bIns="0" rtlCol="0" anchor="t">
            <a:spAutoFit/>
          </a:bodyPr>
          <a:lstStyle/>
          <a:p>
            <a:pPr algn="l">
              <a:lnSpc>
                <a:spcPts val="7419"/>
              </a:lnSpc>
            </a:pPr>
            <a:r>
              <a:rPr lang="en-US" sz="5299" b="1" dirty="0">
                <a:solidFill>
                  <a:srgbClr val="6B705C"/>
                </a:solidFill>
                <a:latin typeface="Lora Bold"/>
                <a:ea typeface="Lora Bold"/>
                <a:cs typeface="Lora Bold"/>
                <a:sym typeface="Lora Bold"/>
              </a:rPr>
              <a:t>Maze Navigation using A* Algorithm</a:t>
            </a:r>
          </a:p>
        </p:txBody>
      </p:sp>
      <p:sp>
        <p:nvSpPr>
          <p:cNvPr id="7" name="TextBox 7"/>
          <p:cNvSpPr txBox="1"/>
          <p:nvPr/>
        </p:nvSpPr>
        <p:spPr>
          <a:xfrm>
            <a:off x="1504950" y="3856006"/>
            <a:ext cx="10742295" cy="4257675"/>
          </a:xfrm>
          <a:prstGeom prst="rect">
            <a:avLst/>
          </a:prstGeom>
        </p:spPr>
        <p:txBody>
          <a:bodyPr lIns="0" tIns="0" rIns="0" bIns="0" rtlCol="0" anchor="t">
            <a:spAutoFit/>
          </a:bodyPr>
          <a:lstStyle/>
          <a:p>
            <a:pPr algn="ctr">
              <a:lnSpc>
                <a:spcPts val="4200"/>
              </a:lnSpc>
              <a:spcBef>
                <a:spcPct val="0"/>
              </a:spcBef>
            </a:pPr>
            <a:r>
              <a:rPr lang="en-US" sz="3000" b="1">
                <a:solidFill>
                  <a:srgbClr val="6B705C"/>
                </a:solidFill>
                <a:latin typeface="Lora Bold"/>
                <a:ea typeface="Lora Bold"/>
                <a:cs typeface="Lora Bold"/>
                <a:sym typeface="Lora Bold"/>
              </a:rPr>
              <a:t>Anjina Islam Anni        Raita Shikder Fareha       Ayon Ghosh</a:t>
            </a:r>
          </a:p>
          <a:p>
            <a:pPr algn="ctr">
              <a:lnSpc>
                <a:spcPts val="4200"/>
              </a:lnSpc>
              <a:spcBef>
                <a:spcPct val="0"/>
              </a:spcBef>
            </a:pPr>
            <a:r>
              <a:rPr lang="en-US" sz="3000">
                <a:solidFill>
                  <a:srgbClr val="6B705C"/>
                </a:solidFill>
                <a:latin typeface="Lora"/>
                <a:ea typeface="Lora"/>
                <a:cs typeface="Lora"/>
                <a:sym typeface="Lora"/>
              </a:rPr>
              <a:t>ID: 21101010                  ID: 21101023                       ID: 21101032</a:t>
            </a:r>
          </a:p>
          <a:p>
            <a:pPr algn="ctr">
              <a:lnSpc>
                <a:spcPts val="4200"/>
              </a:lnSpc>
              <a:spcBef>
                <a:spcPct val="0"/>
              </a:spcBef>
            </a:pPr>
            <a:endParaRPr lang="en-US" sz="3000">
              <a:solidFill>
                <a:srgbClr val="6B705C"/>
              </a:solidFill>
              <a:latin typeface="Lora"/>
              <a:ea typeface="Lora"/>
              <a:cs typeface="Lora"/>
              <a:sym typeface="Lora"/>
            </a:endParaRPr>
          </a:p>
          <a:p>
            <a:pPr algn="l">
              <a:lnSpc>
                <a:spcPts val="4200"/>
              </a:lnSpc>
              <a:spcBef>
                <a:spcPct val="0"/>
              </a:spcBef>
            </a:pPr>
            <a:r>
              <a:rPr lang="en-US" sz="3000" b="1">
                <a:solidFill>
                  <a:srgbClr val="6B705C"/>
                </a:solidFill>
                <a:latin typeface="Lora Bold"/>
                <a:ea typeface="Lora Bold"/>
                <a:cs typeface="Lora Bold"/>
                <a:sym typeface="Lora Bold"/>
              </a:rPr>
              <a:t>Course Code:</a:t>
            </a:r>
            <a:r>
              <a:rPr lang="en-US" sz="3000">
                <a:solidFill>
                  <a:srgbClr val="6B705C"/>
                </a:solidFill>
                <a:latin typeface="Lora"/>
                <a:ea typeface="Lora"/>
                <a:cs typeface="Lora"/>
                <a:sym typeface="Lora"/>
              </a:rPr>
              <a:t> CSE 404</a:t>
            </a:r>
          </a:p>
          <a:p>
            <a:pPr algn="l">
              <a:lnSpc>
                <a:spcPts val="4200"/>
              </a:lnSpc>
              <a:spcBef>
                <a:spcPct val="0"/>
              </a:spcBef>
            </a:pPr>
            <a:endParaRPr lang="en-US" sz="3000">
              <a:solidFill>
                <a:srgbClr val="6B705C"/>
              </a:solidFill>
              <a:latin typeface="Lora"/>
              <a:ea typeface="Lora"/>
              <a:cs typeface="Lora"/>
              <a:sym typeface="Lora"/>
            </a:endParaRPr>
          </a:p>
          <a:p>
            <a:pPr algn="l">
              <a:lnSpc>
                <a:spcPts val="4200"/>
              </a:lnSpc>
              <a:spcBef>
                <a:spcPct val="0"/>
              </a:spcBef>
            </a:pPr>
            <a:r>
              <a:rPr lang="en-US" sz="3000" b="1">
                <a:solidFill>
                  <a:srgbClr val="6B705C"/>
                </a:solidFill>
                <a:latin typeface="Lora Bold"/>
                <a:ea typeface="Lora Bold"/>
                <a:cs typeface="Lora Bold"/>
                <a:sym typeface="Lora Bold"/>
              </a:rPr>
              <a:t>To: Dr. Nasima Begum</a:t>
            </a:r>
            <a:r>
              <a:rPr lang="en-US" sz="3000">
                <a:solidFill>
                  <a:srgbClr val="6B705C"/>
                </a:solidFill>
                <a:latin typeface="Lora"/>
                <a:ea typeface="Lora"/>
                <a:cs typeface="Lora"/>
                <a:sym typeface="Lora"/>
              </a:rPr>
              <a:t> </a:t>
            </a:r>
          </a:p>
          <a:p>
            <a:pPr algn="l">
              <a:lnSpc>
                <a:spcPts val="4200"/>
              </a:lnSpc>
              <a:spcBef>
                <a:spcPct val="0"/>
              </a:spcBef>
            </a:pPr>
            <a:r>
              <a:rPr lang="en-US" sz="3000">
                <a:solidFill>
                  <a:srgbClr val="6B705C"/>
                </a:solidFill>
                <a:latin typeface="Lora"/>
                <a:ea typeface="Lora"/>
                <a:cs typeface="Lora"/>
                <a:sym typeface="Lora"/>
              </a:rPr>
              <a:t>        Associate Professor </a:t>
            </a:r>
          </a:p>
          <a:p>
            <a:pPr algn="l">
              <a:lnSpc>
                <a:spcPts val="4200"/>
              </a:lnSpc>
              <a:spcBef>
                <a:spcPct val="0"/>
              </a:spcBef>
            </a:pPr>
            <a:r>
              <a:rPr lang="en-US" sz="3000">
                <a:solidFill>
                  <a:srgbClr val="6B705C"/>
                </a:solidFill>
                <a:latin typeface="Lora"/>
                <a:ea typeface="Lora"/>
                <a:cs typeface="Lora"/>
                <a:sym typeface="Lora"/>
              </a:rPr>
              <a:t>        Department of CSE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138038" y="1089538"/>
            <a:ext cx="2011924" cy="18288000"/>
            <a:chOff x="0" y="0"/>
            <a:chExt cx="529889" cy="4816593"/>
          </a:xfrm>
        </p:grpSpPr>
        <p:sp>
          <p:nvSpPr>
            <p:cNvPr id="3" name="Freeform 3"/>
            <p:cNvSpPr/>
            <p:nvPr/>
          </p:nvSpPr>
          <p:spPr>
            <a:xfrm>
              <a:off x="0" y="0"/>
              <a:ext cx="529889" cy="4816592"/>
            </a:xfrm>
            <a:custGeom>
              <a:avLst/>
              <a:gdLst/>
              <a:ahLst/>
              <a:cxnLst/>
              <a:rect l="l" t="t" r="r" b="b"/>
              <a:pathLst>
                <a:path w="529889" h="4816592">
                  <a:moveTo>
                    <a:pt x="0" y="0"/>
                  </a:moveTo>
                  <a:lnTo>
                    <a:pt x="529889" y="0"/>
                  </a:lnTo>
                  <a:lnTo>
                    <a:pt x="529889" y="4816592"/>
                  </a:lnTo>
                  <a:lnTo>
                    <a:pt x="0" y="4816592"/>
                  </a:lnTo>
                  <a:close/>
                </a:path>
              </a:pathLst>
            </a:custGeom>
            <a:solidFill>
              <a:srgbClr val="834118"/>
            </a:solidFill>
          </p:spPr>
        </p:sp>
        <p:sp>
          <p:nvSpPr>
            <p:cNvPr id="4" name="TextBox 4"/>
            <p:cNvSpPr txBox="1"/>
            <p:nvPr/>
          </p:nvSpPr>
          <p:spPr>
            <a:xfrm>
              <a:off x="0" y="-38100"/>
              <a:ext cx="529889" cy="485469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8364569" y="8448146"/>
            <a:ext cx="1558861" cy="1558861"/>
          </a:xfrm>
          <a:custGeom>
            <a:avLst/>
            <a:gdLst/>
            <a:ahLst/>
            <a:cxnLst/>
            <a:rect l="l" t="t" r="r" b="b"/>
            <a:pathLst>
              <a:path w="1558861" h="1558861">
                <a:moveTo>
                  <a:pt x="0" y="0"/>
                </a:moveTo>
                <a:lnTo>
                  <a:pt x="1558862" y="0"/>
                </a:lnTo>
                <a:lnTo>
                  <a:pt x="1558862" y="1558861"/>
                </a:lnTo>
                <a:lnTo>
                  <a:pt x="0" y="15588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028700" y="1434310"/>
            <a:ext cx="11773457" cy="771525"/>
          </a:xfrm>
          <a:prstGeom prst="rect">
            <a:avLst/>
          </a:prstGeom>
        </p:spPr>
        <p:txBody>
          <a:bodyPr lIns="0" tIns="0" rIns="0" bIns="0" rtlCol="0" anchor="t">
            <a:spAutoFit/>
          </a:bodyPr>
          <a:lstStyle/>
          <a:p>
            <a:pPr algn="l">
              <a:lnSpc>
                <a:spcPts val="6300"/>
              </a:lnSpc>
            </a:pPr>
            <a:r>
              <a:rPr lang="en-US" sz="4500" b="1">
                <a:solidFill>
                  <a:srgbClr val="834118"/>
                </a:solidFill>
                <a:latin typeface="Lora Bold"/>
                <a:ea typeface="Lora Bold"/>
                <a:cs typeface="Lora Bold"/>
                <a:sym typeface="Lora Bold"/>
              </a:rPr>
              <a:t>Problem Statement:</a:t>
            </a:r>
          </a:p>
        </p:txBody>
      </p:sp>
      <p:sp>
        <p:nvSpPr>
          <p:cNvPr id="7" name="TextBox 7"/>
          <p:cNvSpPr txBox="1"/>
          <p:nvPr/>
        </p:nvSpPr>
        <p:spPr>
          <a:xfrm>
            <a:off x="1028700" y="2788157"/>
            <a:ext cx="16545439" cy="5263136"/>
          </a:xfrm>
          <a:prstGeom prst="rect">
            <a:avLst/>
          </a:prstGeom>
        </p:spPr>
        <p:txBody>
          <a:bodyPr lIns="0" tIns="0" rIns="0" bIns="0" rtlCol="0" anchor="t">
            <a:spAutoFit/>
          </a:bodyPr>
          <a:lstStyle/>
          <a:p>
            <a:pPr algn="l">
              <a:lnSpc>
                <a:spcPts val="6047"/>
              </a:lnSpc>
            </a:pPr>
            <a:r>
              <a:rPr lang="en-US" sz="3199" b="1" dirty="0">
                <a:solidFill>
                  <a:srgbClr val="834118"/>
                </a:solidFill>
                <a:latin typeface="Lora Bold"/>
                <a:ea typeface="Lora Bold"/>
                <a:cs typeface="Lora Bold"/>
                <a:sym typeface="Lora Bold"/>
              </a:rPr>
              <a:t>Objectives:</a:t>
            </a:r>
          </a:p>
          <a:p>
            <a:pPr marL="690876" lvl="1" indent="-345438" algn="l">
              <a:lnSpc>
                <a:spcPts val="6047"/>
              </a:lnSpc>
              <a:buAutoNum type="arabicPeriod"/>
            </a:pPr>
            <a:r>
              <a:rPr lang="en-US" sz="3199" dirty="0">
                <a:solidFill>
                  <a:srgbClr val="834118"/>
                </a:solidFill>
                <a:latin typeface="Lora"/>
                <a:ea typeface="Lora"/>
                <a:cs typeface="Lora"/>
                <a:sym typeface="Lora"/>
              </a:rPr>
              <a:t>Implement an efficient maze navigation solution using the A* algorithm.</a:t>
            </a:r>
          </a:p>
          <a:p>
            <a:pPr marL="690876" lvl="1" indent="-345438" algn="l">
              <a:lnSpc>
                <a:spcPts val="6047"/>
              </a:lnSpc>
              <a:buAutoNum type="arabicPeriod"/>
            </a:pPr>
            <a:r>
              <a:rPr lang="en-US" sz="3199" dirty="0">
                <a:solidFill>
                  <a:srgbClr val="834118"/>
                </a:solidFill>
                <a:latin typeface="Lora"/>
                <a:ea typeface="Lora"/>
                <a:cs typeface="Lora"/>
                <a:sym typeface="Lora"/>
              </a:rPr>
              <a:t>Develop a graphical interface that displays the maze, including start and goal positions, obstacles, and the path </a:t>
            </a:r>
            <a:r>
              <a:rPr lang="en-US" sz="3199" dirty="0" smtClean="0">
                <a:solidFill>
                  <a:srgbClr val="834118"/>
                </a:solidFill>
                <a:latin typeface="Lora"/>
                <a:ea typeface="Lora"/>
                <a:cs typeface="Lora"/>
                <a:sym typeface="Lora"/>
              </a:rPr>
              <a:t>found.</a:t>
            </a:r>
            <a:endParaRPr lang="en-US" sz="3199" dirty="0">
              <a:solidFill>
                <a:srgbClr val="834118"/>
              </a:solidFill>
              <a:latin typeface="Lora"/>
              <a:ea typeface="Lora"/>
              <a:cs typeface="Lora"/>
              <a:sym typeface="Lora"/>
            </a:endParaRPr>
          </a:p>
          <a:p>
            <a:pPr marL="690876" lvl="1" indent="-345438" algn="l">
              <a:lnSpc>
                <a:spcPts val="6047"/>
              </a:lnSpc>
              <a:buAutoNum type="arabicPeriod"/>
            </a:pPr>
            <a:r>
              <a:rPr lang="en-US" sz="3199" dirty="0">
                <a:solidFill>
                  <a:srgbClr val="834118"/>
                </a:solidFill>
                <a:latin typeface="Lora"/>
                <a:ea typeface="Lora"/>
                <a:cs typeface="Lora"/>
                <a:sym typeface="Lora"/>
              </a:rPr>
              <a:t>Strengthen understanding and application of heuristic-based pathfinding.</a:t>
            </a:r>
          </a:p>
          <a:p>
            <a:pPr marL="690876" lvl="1" indent="-345438" algn="l">
              <a:lnSpc>
                <a:spcPts val="6047"/>
              </a:lnSpc>
              <a:buAutoNum type="arabicPeriod"/>
            </a:pPr>
            <a:r>
              <a:rPr lang="en-US" sz="3199" dirty="0">
                <a:solidFill>
                  <a:srgbClr val="834118"/>
                </a:solidFill>
                <a:latin typeface="Lora"/>
                <a:ea typeface="Lora"/>
                <a:cs typeface="Lora"/>
                <a:sym typeface="Lora"/>
              </a:rPr>
              <a:t>Enhance collaborative skills and experience in structured problem-solving.</a:t>
            </a:r>
          </a:p>
          <a:p>
            <a:pPr algn="l">
              <a:lnSpc>
                <a:spcPts val="6047"/>
              </a:lnSpc>
            </a:pPr>
            <a:endParaRPr lang="en-US" sz="3199" dirty="0">
              <a:solidFill>
                <a:srgbClr val="834118"/>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664425" y="0"/>
            <a:ext cx="2011924" cy="10287000"/>
            <a:chOff x="0" y="0"/>
            <a:chExt cx="529889" cy="2709333"/>
          </a:xfrm>
        </p:grpSpPr>
        <p:sp>
          <p:nvSpPr>
            <p:cNvPr id="3" name="Freeform 3"/>
            <p:cNvSpPr/>
            <p:nvPr/>
          </p:nvSpPr>
          <p:spPr>
            <a:xfrm>
              <a:off x="0" y="0"/>
              <a:ext cx="529889" cy="2709333"/>
            </a:xfrm>
            <a:custGeom>
              <a:avLst/>
              <a:gdLst/>
              <a:ahLst/>
              <a:cxnLst/>
              <a:rect l="l" t="t" r="r" b="b"/>
              <a:pathLst>
                <a:path w="529889" h="2709333">
                  <a:moveTo>
                    <a:pt x="0" y="0"/>
                  </a:moveTo>
                  <a:lnTo>
                    <a:pt x="529889" y="0"/>
                  </a:lnTo>
                  <a:lnTo>
                    <a:pt x="529889" y="2709333"/>
                  </a:lnTo>
                  <a:lnTo>
                    <a:pt x="0" y="2709333"/>
                  </a:lnTo>
                  <a:close/>
                </a:path>
              </a:pathLst>
            </a:custGeom>
            <a:solidFill>
              <a:srgbClr val="6B705C"/>
            </a:solidFill>
          </p:spPr>
        </p:sp>
        <p:sp>
          <p:nvSpPr>
            <p:cNvPr id="4" name="TextBox 4"/>
            <p:cNvSpPr txBox="1"/>
            <p:nvPr/>
          </p:nvSpPr>
          <p:spPr>
            <a:xfrm>
              <a:off x="0" y="-38100"/>
              <a:ext cx="529889" cy="274743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735172" y="3957769"/>
            <a:ext cx="1224653" cy="1224653"/>
          </a:xfrm>
          <a:custGeom>
            <a:avLst/>
            <a:gdLst/>
            <a:ahLst/>
            <a:cxnLst/>
            <a:rect l="l" t="t" r="r" b="b"/>
            <a:pathLst>
              <a:path w="1224653" h="1224653">
                <a:moveTo>
                  <a:pt x="0" y="0"/>
                </a:moveTo>
                <a:lnTo>
                  <a:pt x="1224653" y="0"/>
                </a:lnTo>
                <a:lnTo>
                  <a:pt x="1224653" y="1224653"/>
                </a:lnTo>
                <a:lnTo>
                  <a:pt x="0" y="122465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2297551" y="1147831"/>
            <a:ext cx="15276588" cy="8509636"/>
          </a:xfrm>
          <a:prstGeom prst="rect">
            <a:avLst/>
          </a:prstGeom>
        </p:spPr>
        <p:txBody>
          <a:bodyPr lIns="0" tIns="0" rIns="0" bIns="0" rtlCol="0" anchor="t">
            <a:spAutoFit/>
          </a:bodyPr>
          <a:lstStyle/>
          <a:p>
            <a:pPr algn="l">
              <a:lnSpc>
                <a:spcPts val="5669"/>
              </a:lnSpc>
            </a:pPr>
            <a:r>
              <a:rPr lang="en-US" sz="2999" b="1">
                <a:solidFill>
                  <a:srgbClr val="6B705C"/>
                </a:solidFill>
                <a:latin typeface="Lora Bold"/>
                <a:ea typeface="Lora Bold"/>
                <a:cs typeface="Lora Bold"/>
                <a:sym typeface="Lora Bold"/>
              </a:rPr>
              <a:t>Key Goals:</a:t>
            </a:r>
          </a:p>
          <a:p>
            <a:pPr marL="647697" lvl="1" indent="-323848" algn="l">
              <a:lnSpc>
                <a:spcPts val="5669"/>
              </a:lnSpc>
              <a:buFont typeface="Arial"/>
              <a:buChar char="•"/>
            </a:pPr>
            <a:r>
              <a:rPr lang="en-US" sz="2999" b="1">
                <a:solidFill>
                  <a:srgbClr val="6B705C"/>
                </a:solidFill>
                <a:latin typeface="Lora Bold"/>
                <a:ea typeface="Lora Bold"/>
                <a:cs typeface="Lora Bold"/>
                <a:sym typeface="Lora Bold"/>
              </a:rPr>
              <a:t>Maze Configuration:</a:t>
            </a:r>
            <a:r>
              <a:rPr lang="en-US" sz="2999">
                <a:solidFill>
                  <a:srgbClr val="6B705C"/>
                </a:solidFill>
                <a:latin typeface="Lora"/>
                <a:ea typeface="Lora"/>
                <a:cs typeface="Lora"/>
                <a:sym typeface="Lora"/>
              </a:rPr>
              <a:t> Accurately define and visualize the maze layout with start, goal, and obstacle positions.</a:t>
            </a:r>
          </a:p>
          <a:p>
            <a:pPr marL="647697" lvl="1" indent="-323848" algn="l">
              <a:lnSpc>
                <a:spcPts val="5669"/>
              </a:lnSpc>
              <a:buFont typeface="Arial"/>
              <a:buChar char="•"/>
            </a:pPr>
            <a:r>
              <a:rPr lang="en-US" sz="2999" b="1">
                <a:solidFill>
                  <a:srgbClr val="6B705C"/>
                </a:solidFill>
                <a:latin typeface="Lora Bold"/>
                <a:ea typeface="Lora Bold"/>
                <a:cs typeface="Lora Bold"/>
                <a:sym typeface="Lora Bold"/>
              </a:rPr>
              <a:t>Heuristic Optimization:</a:t>
            </a:r>
            <a:r>
              <a:rPr lang="en-US" sz="2999">
                <a:solidFill>
                  <a:srgbClr val="6B705C"/>
                </a:solidFill>
                <a:latin typeface="Lora"/>
                <a:ea typeface="Lora"/>
                <a:cs typeface="Lora"/>
                <a:sym typeface="Lora"/>
              </a:rPr>
              <a:t> Select an effective heuristic to optimize the pathfinding process.</a:t>
            </a:r>
          </a:p>
          <a:p>
            <a:pPr marL="647697" lvl="1" indent="-323848" algn="l">
              <a:lnSpc>
                <a:spcPts val="5669"/>
              </a:lnSpc>
              <a:buFont typeface="Arial"/>
              <a:buChar char="•"/>
            </a:pPr>
            <a:r>
              <a:rPr lang="en-US" sz="2999" b="1">
                <a:solidFill>
                  <a:srgbClr val="6B705C"/>
                </a:solidFill>
                <a:latin typeface="Lora Bold"/>
                <a:ea typeface="Lora Bold"/>
                <a:cs typeface="Lora Bold"/>
                <a:sym typeface="Lora Bold"/>
              </a:rPr>
              <a:t>Pathfinding Efficiency: </a:t>
            </a:r>
            <a:r>
              <a:rPr lang="en-US" sz="2999">
                <a:solidFill>
                  <a:srgbClr val="6B705C"/>
                </a:solidFill>
                <a:latin typeface="Lora"/>
                <a:ea typeface="Lora"/>
                <a:cs typeface="Lora"/>
                <a:sym typeface="Lora"/>
              </a:rPr>
              <a:t>Ensure efficient handling of the open and closed sets for optimal performance, especially as maze complexity increases.</a:t>
            </a:r>
          </a:p>
          <a:p>
            <a:pPr marL="647697" lvl="1" indent="-323848" algn="l">
              <a:lnSpc>
                <a:spcPts val="5669"/>
              </a:lnSpc>
              <a:buFont typeface="Arial"/>
              <a:buChar char="•"/>
            </a:pPr>
            <a:r>
              <a:rPr lang="en-US" sz="2999" b="1">
                <a:solidFill>
                  <a:srgbClr val="6B705C"/>
                </a:solidFill>
                <a:latin typeface="Lora Bold"/>
                <a:ea typeface="Lora Bold"/>
                <a:cs typeface="Lora Bold"/>
                <a:sym typeface="Lora Bold"/>
              </a:rPr>
              <a:t>Edge Case Handling:</a:t>
            </a:r>
            <a:r>
              <a:rPr lang="en-US" sz="2999">
                <a:solidFill>
                  <a:srgbClr val="6B705C"/>
                </a:solidFill>
                <a:latin typeface="Lora"/>
                <a:ea typeface="Lora"/>
                <a:cs typeface="Lora"/>
                <a:sym typeface="Lora"/>
              </a:rPr>
              <a:t> Address edge cases, such as when the start and goal are the same or when the path is blocked entirely.</a:t>
            </a:r>
          </a:p>
          <a:p>
            <a:pPr marL="647697" lvl="1" indent="-323848" algn="l">
              <a:lnSpc>
                <a:spcPts val="5669"/>
              </a:lnSpc>
              <a:buFont typeface="Arial"/>
              <a:buChar char="•"/>
            </a:pPr>
            <a:r>
              <a:rPr lang="en-US" sz="2999" b="1">
                <a:solidFill>
                  <a:srgbClr val="6B705C"/>
                </a:solidFill>
                <a:latin typeface="Lora Bold"/>
                <a:ea typeface="Lora Bold"/>
                <a:cs typeface="Lora Bold"/>
                <a:sym typeface="Lora Bold"/>
              </a:rPr>
              <a:t>Effective Visualization: </a:t>
            </a:r>
            <a:r>
              <a:rPr lang="en-US" sz="2999">
                <a:solidFill>
                  <a:srgbClr val="6B705C"/>
                </a:solidFill>
                <a:latin typeface="Lora"/>
                <a:ea typeface="Lora"/>
                <a:cs typeface="Lora"/>
                <a:sym typeface="Lora"/>
              </a:rPr>
              <a:t>Create an intuitive visual representation of the maze and the pathfinding process to facilitate understanding.</a:t>
            </a:r>
          </a:p>
          <a:p>
            <a:pPr algn="l">
              <a:lnSpc>
                <a:spcPts val="5669"/>
              </a:lnSpc>
            </a:pPr>
            <a:endParaRPr lang="en-US" sz="2999">
              <a:solidFill>
                <a:srgbClr val="6B705C"/>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6334838" y="0"/>
            <a:ext cx="2501924" cy="10287000"/>
            <a:chOff x="0" y="0"/>
            <a:chExt cx="658943" cy="2709333"/>
          </a:xfrm>
        </p:grpSpPr>
        <p:sp>
          <p:nvSpPr>
            <p:cNvPr id="3" name="Freeform 3"/>
            <p:cNvSpPr/>
            <p:nvPr/>
          </p:nvSpPr>
          <p:spPr>
            <a:xfrm>
              <a:off x="0" y="0"/>
              <a:ext cx="658943" cy="2709333"/>
            </a:xfrm>
            <a:custGeom>
              <a:avLst/>
              <a:gdLst/>
              <a:ahLst/>
              <a:cxnLst/>
              <a:rect l="l" t="t" r="r" b="b"/>
              <a:pathLst>
                <a:path w="658943" h="2709333">
                  <a:moveTo>
                    <a:pt x="0" y="0"/>
                  </a:moveTo>
                  <a:lnTo>
                    <a:pt x="658943" y="0"/>
                  </a:lnTo>
                  <a:lnTo>
                    <a:pt x="658943" y="2709333"/>
                  </a:lnTo>
                  <a:lnTo>
                    <a:pt x="0" y="2709333"/>
                  </a:lnTo>
                  <a:close/>
                </a:path>
              </a:pathLst>
            </a:custGeom>
            <a:solidFill>
              <a:srgbClr val="834118"/>
            </a:solidFill>
          </p:spPr>
        </p:sp>
        <p:sp>
          <p:nvSpPr>
            <p:cNvPr id="4" name="TextBox 4"/>
            <p:cNvSpPr txBox="1"/>
            <p:nvPr/>
          </p:nvSpPr>
          <p:spPr>
            <a:xfrm>
              <a:off x="0" y="-38100"/>
              <a:ext cx="658943" cy="274743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15612468" y="2439929"/>
            <a:ext cx="1444741" cy="1444741"/>
          </a:xfrm>
          <a:custGeom>
            <a:avLst/>
            <a:gdLst/>
            <a:ahLst/>
            <a:cxnLst/>
            <a:rect l="l" t="t" r="r" b="b"/>
            <a:pathLst>
              <a:path w="1444741" h="1444741">
                <a:moveTo>
                  <a:pt x="0" y="0"/>
                </a:moveTo>
                <a:lnTo>
                  <a:pt x="1444741" y="0"/>
                </a:lnTo>
                <a:lnTo>
                  <a:pt x="1444741" y="1444742"/>
                </a:lnTo>
                <a:lnTo>
                  <a:pt x="0" y="14447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028700" y="1434310"/>
            <a:ext cx="11773457" cy="771525"/>
          </a:xfrm>
          <a:prstGeom prst="rect">
            <a:avLst/>
          </a:prstGeom>
        </p:spPr>
        <p:txBody>
          <a:bodyPr lIns="0" tIns="0" rIns="0" bIns="0" rtlCol="0" anchor="t">
            <a:spAutoFit/>
          </a:bodyPr>
          <a:lstStyle/>
          <a:p>
            <a:pPr algn="l">
              <a:lnSpc>
                <a:spcPts val="6300"/>
              </a:lnSpc>
            </a:pPr>
            <a:r>
              <a:rPr lang="en-US" sz="4500" b="1" dirty="0">
                <a:solidFill>
                  <a:srgbClr val="834118"/>
                </a:solidFill>
                <a:latin typeface="Lora Bold"/>
                <a:ea typeface="Lora Bold"/>
                <a:cs typeface="Lora Bold"/>
                <a:sym typeface="Lora Bold"/>
              </a:rPr>
              <a:t>Technical Report:</a:t>
            </a:r>
          </a:p>
        </p:txBody>
      </p:sp>
      <p:sp>
        <p:nvSpPr>
          <p:cNvPr id="7" name="TextBox 7"/>
          <p:cNvSpPr txBox="1"/>
          <p:nvPr/>
        </p:nvSpPr>
        <p:spPr>
          <a:xfrm>
            <a:off x="1219200" y="2850264"/>
            <a:ext cx="16545439" cy="646972"/>
          </a:xfrm>
          <a:prstGeom prst="rect">
            <a:avLst/>
          </a:prstGeom>
        </p:spPr>
        <p:txBody>
          <a:bodyPr lIns="0" tIns="0" rIns="0" bIns="0" rtlCol="0" anchor="t">
            <a:spAutoFit/>
          </a:bodyPr>
          <a:lstStyle/>
          <a:p>
            <a:pPr algn="l">
              <a:lnSpc>
                <a:spcPts val="5669"/>
              </a:lnSpc>
            </a:pPr>
            <a:r>
              <a:rPr lang="en-US" sz="2999" dirty="0" smtClean="0">
                <a:solidFill>
                  <a:srgbClr val="834118"/>
                </a:solidFill>
                <a:latin typeface="Lora"/>
                <a:ea typeface="Lora"/>
                <a:cs typeface="Lora"/>
                <a:sym typeface="Lora"/>
                <a:hlinkClick r:id="rId4" action="ppaction://hlinkfile"/>
              </a:rPr>
              <a:t>Maze.docx1.pdf</a:t>
            </a:r>
            <a:endParaRPr lang="en-US" sz="2999" dirty="0">
              <a:solidFill>
                <a:srgbClr val="834118"/>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3" name="Group 3"/>
          <p:cNvGrpSpPr/>
          <p:nvPr/>
        </p:nvGrpSpPr>
        <p:grpSpPr>
          <a:xfrm rot="-10800000">
            <a:off x="-664425" y="0"/>
            <a:ext cx="2011924" cy="10287000"/>
            <a:chOff x="0" y="0"/>
            <a:chExt cx="529889" cy="2709333"/>
          </a:xfrm>
        </p:grpSpPr>
        <p:sp>
          <p:nvSpPr>
            <p:cNvPr id="4" name="Freeform 4"/>
            <p:cNvSpPr/>
            <p:nvPr/>
          </p:nvSpPr>
          <p:spPr>
            <a:xfrm>
              <a:off x="0" y="0"/>
              <a:ext cx="529889" cy="2709333"/>
            </a:xfrm>
            <a:custGeom>
              <a:avLst/>
              <a:gdLst/>
              <a:ahLst/>
              <a:cxnLst/>
              <a:rect l="l" t="t" r="r" b="b"/>
              <a:pathLst>
                <a:path w="529889" h="2709333">
                  <a:moveTo>
                    <a:pt x="0" y="0"/>
                  </a:moveTo>
                  <a:lnTo>
                    <a:pt x="529889" y="0"/>
                  </a:lnTo>
                  <a:lnTo>
                    <a:pt x="529889" y="2709333"/>
                  </a:lnTo>
                  <a:lnTo>
                    <a:pt x="0" y="2709333"/>
                  </a:lnTo>
                  <a:close/>
                </a:path>
              </a:pathLst>
            </a:custGeom>
            <a:solidFill>
              <a:srgbClr val="6B705C"/>
            </a:solidFill>
          </p:spPr>
        </p:sp>
        <p:sp>
          <p:nvSpPr>
            <p:cNvPr id="5" name="TextBox 5"/>
            <p:cNvSpPr txBox="1"/>
            <p:nvPr/>
          </p:nvSpPr>
          <p:spPr>
            <a:xfrm>
              <a:off x="0" y="-38100"/>
              <a:ext cx="529889" cy="274743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625128" y="7505700"/>
            <a:ext cx="1444741" cy="1444741"/>
          </a:xfrm>
          <a:custGeom>
            <a:avLst/>
            <a:gdLst/>
            <a:ahLst/>
            <a:cxnLst/>
            <a:rect l="l" t="t" r="r" b="b"/>
            <a:pathLst>
              <a:path w="1444741" h="1444741">
                <a:moveTo>
                  <a:pt x="0" y="0"/>
                </a:moveTo>
                <a:lnTo>
                  <a:pt x="1444741" y="0"/>
                </a:lnTo>
                <a:lnTo>
                  <a:pt x="1444741" y="1444741"/>
                </a:lnTo>
                <a:lnTo>
                  <a:pt x="0" y="1444741"/>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290539" y="1428954"/>
            <a:ext cx="11773457" cy="771525"/>
          </a:xfrm>
          <a:prstGeom prst="rect">
            <a:avLst/>
          </a:prstGeom>
        </p:spPr>
        <p:txBody>
          <a:bodyPr lIns="0" tIns="0" rIns="0" bIns="0" rtlCol="0" anchor="t">
            <a:spAutoFit/>
          </a:bodyPr>
          <a:lstStyle/>
          <a:p>
            <a:pPr algn="l">
              <a:lnSpc>
                <a:spcPts val="6300"/>
              </a:lnSpc>
            </a:pPr>
            <a:r>
              <a:rPr lang="en-US" sz="4500" b="1">
                <a:solidFill>
                  <a:srgbClr val="6B705C"/>
                </a:solidFill>
                <a:latin typeface="Lora Bold"/>
                <a:ea typeface="Lora Bold"/>
                <a:cs typeface="Lora Bold"/>
                <a:sym typeface="Lora Bold"/>
              </a:rPr>
              <a:t>Source Code:</a:t>
            </a:r>
          </a:p>
        </p:txBody>
      </p:sp>
      <p:sp>
        <p:nvSpPr>
          <p:cNvPr id="8" name="TextBox 7"/>
          <p:cNvSpPr txBox="1"/>
          <p:nvPr/>
        </p:nvSpPr>
        <p:spPr>
          <a:xfrm>
            <a:off x="2290539" y="2476500"/>
            <a:ext cx="16545439" cy="646972"/>
          </a:xfrm>
          <a:prstGeom prst="rect">
            <a:avLst/>
          </a:prstGeom>
        </p:spPr>
        <p:txBody>
          <a:bodyPr lIns="0" tIns="0" rIns="0" bIns="0" rtlCol="0" anchor="t">
            <a:spAutoFit/>
          </a:bodyPr>
          <a:lstStyle/>
          <a:p>
            <a:pPr algn="l">
              <a:lnSpc>
                <a:spcPts val="5669"/>
              </a:lnSpc>
            </a:pPr>
            <a:r>
              <a:rPr lang="en-US" sz="2999" dirty="0" smtClean="0">
                <a:solidFill>
                  <a:srgbClr val="834118"/>
                </a:solidFill>
                <a:latin typeface="Lora"/>
                <a:ea typeface="Lora"/>
                <a:cs typeface="Lora"/>
                <a:sym typeface="Lora"/>
                <a:hlinkClick r:id="rId6"/>
              </a:rPr>
              <a:t>https://github.com/TeamAnjinaRaitaAyon/Maze_Master</a:t>
            </a:r>
            <a:endParaRPr lang="en-US" sz="2999" dirty="0">
              <a:solidFill>
                <a:srgbClr val="834118"/>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A"/>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138038" y="994288"/>
            <a:ext cx="2011924" cy="18288000"/>
            <a:chOff x="0" y="0"/>
            <a:chExt cx="529889" cy="4816593"/>
          </a:xfrm>
        </p:grpSpPr>
        <p:sp>
          <p:nvSpPr>
            <p:cNvPr id="3" name="Freeform 3"/>
            <p:cNvSpPr/>
            <p:nvPr/>
          </p:nvSpPr>
          <p:spPr>
            <a:xfrm>
              <a:off x="0" y="0"/>
              <a:ext cx="529889" cy="4816592"/>
            </a:xfrm>
            <a:custGeom>
              <a:avLst/>
              <a:gdLst/>
              <a:ahLst/>
              <a:cxnLst/>
              <a:rect l="l" t="t" r="r" b="b"/>
              <a:pathLst>
                <a:path w="529889" h="4816592">
                  <a:moveTo>
                    <a:pt x="0" y="0"/>
                  </a:moveTo>
                  <a:lnTo>
                    <a:pt x="529889" y="0"/>
                  </a:lnTo>
                  <a:lnTo>
                    <a:pt x="529889" y="4816592"/>
                  </a:lnTo>
                  <a:lnTo>
                    <a:pt x="0" y="4816592"/>
                  </a:lnTo>
                  <a:close/>
                </a:path>
              </a:pathLst>
            </a:custGeom>
            <a:solidFill>
              <a:srgbClr val="834118"/>
            </a:solidFill>
          </p:spPr>
        </p:sp>
        <p:sp>
          <p:nvSpPr>
            <p:cNvPr id="4" name="TextBox 4"/>
            <p:cNvSpPr txBox="1"/>
            <p:nvPr/>
          </p:nvSpPr>
          <p:spPr>
            <a:xfrm>
              <a:off x="0" y="-38100"/>
              <a:ext cx="529889" cy="485469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8364569" y="8352896"/>
            <a:ext cx="1558861" cy="1558861"/>
          </a:xfrm>
          <a:custGeom>
            <a:avLst/>
            <a:gdLst/>
            <a:ahLst/>
            <a:cxnLst/>
            <a:rect l="l" t="t" r="r" b="b"/>
            <a:pathLst>
              <a:path w="1558861" h="1558861">
                <a:moveTo>
                  <a:pt x="0" y="0"/>
                </a:moveTo>
                <a:lnTo>
                  <a:pt x="1558862" y="0"/>
                </a:lnTo>
                <a:lnTo>
                  <a:pt x="1558862" y="1558861"/>
                </a:lnTo>
                <a:lnTo>
                  <a:pt x="0" y="15588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219200" y="1624810"/>
            <a:ext cx="11773457" cy="771525"/>
          </a:xfrm>
          <a:prstGeom prst="rect">
            <a:avLst/>
          </a:prstGeom>
        </p:spPr>
        <p:txBody>
          <a:bodyPr lIns="0" tIns="0" rIns="0" bIns="0" rtlCol="0" anchor="t">
            <a:spAutoFit/>
          </a:bodyPr>
          <a:lstStyle/>
          <a:p>
            <a:pPr algn="l">
              <a:lnSpc>
                <a:spcPts val="6300"/>
              </a:lnSpc>
            </a:pPr>
            <a:r>
              <a:rPr lang="en-US" sz="4500" b="1">
                <a:solidFill>
                  <a:srgbClr val="834118"/>
                </a:solidFill>
                <a:latin typeface="Lora Bold"/>
                <a:ea typeface="Lora Bold"/>
                <a:cs typeface="Lora Bold"/>
                <a:sym typeface="Lora Bold"/>
              </a:rPr>
              <a:t>Conclusion:</a:t>
            </a:r>
          </a:p>
        </p:txBody>
      </p:sp>
      <p:sp>
        <p:nvSpPr>
          <p:cNvPr id="7" name="TextBox 7"/>
          <p:cNvSpPr txBox="1"/>
          <p:nvPr/>
        </p:nvSpPr>
        <p:spPr>
          <a:xfrm>
            <a:off x="1219200" y="2850264"/>
            <a:ext cx="16545439" cy="4385816"/>
          </a:xfrm>
          <a:prstGeom prst="rect">
            <a:avLst/>
          </a:prstGeom>
        </p:spPr>
        <p:txBody>
          <a:bodyPr lIns="0" tIns="0" rIns="0" bIns="0" rtlCol="0" anchor="t">
            <a:spAutoFit/>
          </a:bodyPr>
          <a:lstStyle/>
          <a:p>
            <a:pPr algn="l">
              <a:lnSpc>
                <a:spcPts val="5669"/>
              </a:lnSpc>
            </a:pPr>
            <a:r>
              <a:rPr lang="en-US" sz="2999" dirty="0">
                <a:solidFill>
                  <a:srgbClr val="834118"/>
                </a:solidFill>
                <a:latin typeface="Lora"/>
                <a:ea typeface="Lora"/>
                <a:cs typeface="Lora"/>
                <a:sym typeface="Lora"/>
              </a:rPr>
              <a:t>This </a:t>
            </a:r>
            <a:r>
              <a:rPr lang="en-US" sz="2999" dirty="0" smtClean="0">
                <a:solidFill>
                  <a:srgbClr val="834118"/>
                </a:solidFill>
                <a:latin typeface="Lora"/>
                <a:ea typeface="Lora"/>
                <a:cs typeface="Lora"/>
                <a:sym typeface="Lora"/>
              </a:rPr>
              <a:t>game </a:t>
            </a:r>
            <a:r>
              <a:rPr lang="en-US" sz="2999" dirty="0">
                <a:solidFill>
                  <a:srgbClr val="834118"/>
                </a:solidFill>
                <a:latin typeface="Lora"/>
                <a:ea typeface="Lora"/>
                <a:cs typeface="Lora"/>
                <a:sym typeface="Lora"/>
              </a:rPr>
              <a:t>successfully implemented the A* pathfinding algorithm to navigate a predefined maze while avoiding obstacles. Through this task, we effectively demonstrated the algorithm’s ability to combine cost analysis with heuristic estimates to identify the shortest path. The project has enhanced our understanding of pathfinding algorithms and collaborative problem-solving, preparing us for future computational challenges that require similar strategic approaches.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5ED"/>
        </a:solidFill>
        <a:effectLst/>
      </p:bgPr>
    </p:bg>
    <p:spTree>
      <p:nvGrpSpPr>
        <p:cNvPr id="1" name=""/>
        <p:cNvGrpSpPr/>
        <p:nvPr/>
      </p:nvGrpSpPr>
      <p:grpSpPr>
        <a:xfrm>
          <a:off x="0" y="0"/>
          <a:ext cx="0" cy="0"/>
          <a:chOff x="0" y="0"/>
          <a:chExt cx="0" cy="0"/>
        </a:xfrm>
      </p:grpSpPr>
      <p:sp>
        <p:nvSpPr>
          <p:cNvPr id="7" name="Rounded Rectangle 6"/>
          <p:cNvSpPr/>
          <p:nvPr/>
        </p:nvSpPr>
        <p:spPr>
          <a:xfrm>
            <a:off x="7033220" y="-195880"/>
            <a:ext cx="12321579" cy="11130579"/>
          </a:xfrm>
          <a:prstGeom prst="roundRect">
            <a:avLst/>
          </a:prstGeom>
          <a:solidFill>
            <a:srgbClr val="FFFE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p:nvPr/>
        </p:nvGrpSpPr>
        <p:grpSpPr>
          <a:xfrm rot="-10800000">
            <a:off x="-1238250" y="0"/>
            <a:ext cx="9250398" cy="10287000"/>
            <a:chOff x="0" y="0"/>
            <a:chExt cx="2436319" cy="2709333"/>
          </a:xfrm>
        </p:grpSpPr>
        <p:sp>
          <p:nvSpPr>
            <p:cNvPr id="3" name="Freeform 3"/>
            <p:cNvSpPr/>
            <p:nvPr/>
          </p:nvSpPr>
          <p:spPr>
            <a:xfrm>
              <a:off x="0" y="0"/>
              <a:ext cx="2436319" cy="2709333"/>
            </a:xfrm>
            <a:custGeom>
              <a:avLst/>
              <a:gdLst/>
              <a:ahLst/>
              <a:cxnLst/>
              <a:rect l="l" t="t" r="r" b="b"/>
              <a:pathLst>
                <a:path w="2436319" h="2709333">
                  <a:moveTo>
                    <a:pt x="0" y="0"/>
                  </a:moveTo>
                  <a:lnTo>
                    <a:pt x="2436319" y="0"/>
                  </a:lnTo>
                  <a:lnTo>
                    <a:pt x="2436319" y="2709333"/>
                  </a:lnTo>
                  <a:lnTo>
                    <a:pt x="0" y="2709333"/>
                  </a:lnTo>
                  <a:close/>
                </a:path>
              </a:pathLst>
            </a:custGeom>
            <a:solidFill>
              <a:srgbClr val="6B705C"/>
            </a:solidFill>
          </p:spPr>
        </p:sp>
        <p:sp>
          <p:nvSpPr>
            <p:cNvPr id="4" name="TextBox 4"/>
            <p:cNvSpPr txBox="1"/>
            <p:nvPr/>
          </p:nvSpPr>
          <p:spPr>
            <a:xfrm>
              <a:off x="0" y="-38100"/>
              <a:ext cx="2436319" cy="274743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7232717" y="4364069"/>
            <a:ext cx="1558861" cy="1558861"/>
          </a:xfrm>
          <a:custGeom>
            <a:avLst/>
            <a:gdLst/>
            <a:ahLst/>
            <a:cxnLst/>
            <a:rect l="l" t="t" r="r" b="b"/>
            <a:pathLst>
              <a:path w="1558861" h="1558861">
                <a:moveTo>
                  <a:pt x="0" y="0"/>
                </a:moveTo>
                <a:lnTo>
                  <a:pt x="1558862" y="0"/>
                </a:lnTo>
                <a:lnTo>
                  <a:pt x="1558862" y="1558862"/>
                </a:lnTo>
                <a:lnTo>
                  <a:pt x="0" y="15588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655862" y="2924175"/>
            <a:ext cx="12368434" cy="4200525"/>
          </a:xfrm>
          <a:prstGeom prst="rect">
            <a:avLst/>
          </a:prstGeom>
        </p:spPr>
        <p:txBody>
          <a:bodyPr lIns="0" tIns="0" rIns="0" bIns="0" rtlCol="0" anchor="t">
            <a:spAutoFit/>
          </a:bodyPr>
          <a:lstStyle/>
          <a:p>
            <a:pPr algn="just">
              <a:lnSpc>
                <a:spcPts val="16800"/>
              </a:lnSpc>
            </a:pPr>
            <a:r>
              <a:rPr lang="en-US" sz="12000" dirty="0">
                <a:solidFill>
                  <a:srgbClr val="6B705C"/>
                </a:solidFill>
                <a:latin typeface="TAN Mon Cheri"/>
                <a:ea typeface="TAN Mon Cheri"/>
                <a:cs typeface="TAN Mon Cheri"/>
                <a:sym typeface="TAN Mon Cheri"/>
              </a:rPr>
              <a:t>Thank </a:t>
            </a:r>
          </a:p>
          <a:p>
            <a:pPr algn="just">
              <a:lnSpc>
                <a:spcPts val="16800"/>
              </a:lnSpc>
            </a:pPr>
            <a:r>
              <a:rPr lang="en-US" sz="12000" dirty="0">
                <a:solidFill>
                  <a:srgbClr val="6B705C"/>
                </a:solidFill>
                <a:latin typeface="TAN Mon Cheri"/>
                <a:ea typeface="TAN Mon Cheri"/>
                <a:cs typeface="TAN Mon Cheri"/>
                <a:sym typeface="TAN Mon Cheri"/>
              </a:rPr>
              <a:t>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279</Words>
  <Application>Microsoft Office PowerPoint</Application>
  <PresentationFormat>Custom</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TAN Mon Cheri</vt:lpstr>
      <vt:lpstr>Calibri</vt:lpstr>
      <vt:lpstr>Arial</vt:lpstr>
      <vt:lpstr>Lora Bold</vt:lpstr>
      <vt:lpstr>Lora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English Class Minimalist Lesson Presentation</dc:title>
  <cp:lastModifiedBy>Anjina Anni</cp:lastModifiedBy>
  <cp:revision>3</cp:revision>
  <dcterms:created xsi:type="dcterms:W3CDTF">2006-08-16T00:00:00Z</dcterms:created>
  <dcterms:modified xsi:type="dcterms:W3CDTF">2024-11-04T17:54:07Z</dcterms:modified>
  <dc:identifier>DAGViFXoS70</dc:identifier>
</cp:coreProperties>
</file>