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8" r:id="rId11"/>
    <p:sldId id="265" r:id="rId12"/>
    <p:sldId id="269" r:id="rId13"/>
    <p:sldId id="266" r:id="rId14"/>
    <p:sldId id="270" r:id="rId15"/>
    <p:sldId id="267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8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4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15FE62-1A5B-45BB-ACE3-564BA1BAB158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65099-3B57-4202-890F-66EC66542C7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7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B0451-FC6D-4E5D-A9D0-E1A56EDE7BA0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15E3F-B987-4F26-8C49-020F1FB357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E184C-504E-4CBC-9520-27A7D4B75438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8D6E7-2E61-4AA1-B582-2759BD3BE39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5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43B06-15BE-4FC0-8738-D179DE94C78D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8A1D6-881A-4717-BFF0-4A91263A56B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8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8D37DC-EEDF-4740-9681-A18BF6DBAAC4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B716D-FA81-488B-9A2F-5459AE88362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45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E5D1B1-BCFF-4DB5-8D44-7525B216FDBC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B0E03-5D4E-455C-BB31-BA6F879C81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9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59D89C-AEED-44F1-936F-72AC067A5B44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AB36F-DA75-4C8E-AF95-7286C7EFC7E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5C4C3B-9941-4CD6-878D-8044166FEC19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530A5-DC7E-42F2-A67F-E8F230F2A1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35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6F4BA2-395C-499D-997D-1EA0DC7FE78C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33F5A-D917-4772-A88F-EB8E7662D72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7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95F91-1C0B-468E-AA1C-C7533E2C61C6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CC758-2E33-4029-AC0E-1AA6D3B5474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015F2-F7FD-4EAE-992C-0D12AF40F0F7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7B19-7409-4D17-A23C-5F0DFE0F490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D01548-B954-42F1-9320-83E2C5F8A5BF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51568-C922-4004-B7C3-64C8D5E36C4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79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B8F7BC-D761-4611-B440-C55FBAE3A51E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6100-A73D-429F-83A7-C3E9F6EB062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5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6E4B41-5647-4D84-B6D0-764FB663F90E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E6533-336A-4E6C-911E-17506922896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52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E46D-B490-431F-8A97-A35042E1DF88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37C19-504C-451A-AD5D-19A7F9665F6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27536-6051-4658-8729-BCDD9D0036FC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F1043-855B-42E1-A5C7-93F52758C7E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B70C53-8E6B-45EC-A4E1-B53E8BAF69EF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3B2AE-11AF-4215-8A22-6463025C0AF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BF7B17-E581-43A9-9873-6E6A8D5EA8C6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E116E-A5FE-43FF-A34A-BD835688856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6347D-F942-4D43-BFF8-1811B1BACA82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E1E65-F632-40F0-B2BB-4086328D64B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7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822E1-CA83-48BB-B928-E047213DF376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C863B-93D5-44B4-85A7-AD7EC0AF7BD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5558B-FF04-44C2-AC19-8BF17A020B46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046DE-09E4-4BA0-ACB7-190D7D4EE60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CEA7FC-6D71-4119-ABF8-AA212B092FC0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B6000-5D3A-4846-8350-8505B0DC3E3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498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a-DK">
              <a:solidFill>
                <a:srgbClr val="FFFFFF"/>
              </a:solidFill>
              <a:ea typeface="ヒラギノ角ゴ Pro W3" charset="-128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85800"/>
            <a:ext cx="8229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262626"/>
                </a:solidFill>
                <a:cs typeface="Arial" pitchFamily="34" charset="0"/>
              </a:defRPr>
            </a:lvl1pPr>
          </a:lstStyle>
          <a:p>
            <a:fld id="{B54EAAC3-E27F-49E5-9FA2-E033902EADBB}" type="datetime1">
              <a:rPr lang="en-US"/>
              <a:pPr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262626"/>
                </a:solidFill>
                <a:cs typeface="Arial" pitchFamily="34" charset="0"/>
              </a:defRPr>
            </a:lvl1pPr>
          </a:lstStyle>
          <a:p>
            <a:endParaRPr lang="da-DK" dirty="0"/>
          </a:p>
        </p:txBody>
      </p:sp>
      <p:pic>
        <p:nvPicPr>
          <p:cNvPr id="1031" name="Picture 11" descr="eamvLogoTransparent_Sto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0"/>
            <a:ext cx="317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cs typeface="Arial" pitchFamily="34" charset="0"/>
              </a:defRPr>
            </a:lvl1pPr>
          </a:lstStyle>
          <a:p>
            <a:fld id="{4F773207-FF66-4403-80A1-FA3F79C3B3A5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title style</a:t>
            </a:r>
            <a:endParaRPr lang="en-US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2E230CC-CA07-46E3-9965-1A852BAF52E4}" type="datetime1">
              <a:rPr lang="en-US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18ABA7E-B2B9-4C75-AC7D-5C8BEEC3DAC9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charset="-128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charset="-128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charset="-128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charset="-128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charset="-128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>
                <a:latin typeface="Arial" pitchFamily="34" charset="0"/>
              </a:rPr>
              <a:t>Introduktion til (R)UP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rgbClr val="898989"/>
                </a:solidFill>
                <a:latin typeface="Arial" pitchFamily="34" charset="0"/>
              </a:rPr>
              <a:t>The (Rational) </a:t>
            </a:r>
            <a:r>
              <a:rPr lang="da-DK" dirty="0" err="1" smtClean="0">
                <a:solidFill>
                  <a:srgbClr val="898989"/>
                </a:solidFill>
                <a:latin typeface="Arial" pitchFamily="34" charset="0"/>
              </a:rPr>
              <a:t>Unified</a:t>
            </a:r>
            <a:r>
              <a:rPr lang="da-DK" dirty="0" smtClean="0">
                <a:solidFill>
                  <a:srgbClr val="898989"/>
                </a:solidFill>
                <a:latin typeface="Arial" pitchFamily="34" charset="0"/>
              </a:rPr>
              <a:t> </a:t>
            </a:r>
            <a:r>
              <a:rPr lang="da-DK" dirty="0" err="1" smtClean="0">
                <a:solidFill>
                  <a:srgbClr val="898989"/>
                </a:solidFill>
                <a:latin typeface="Arial" pitchFamily="34" charset="0"/>
              </a:rPr>
              <a:t>Process</a:t>
            </a:r>
            <a:endParaRPr lang="da-DK" dirty="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UP-faser: </a:t>
            </a:r>
            <a:r>
              <a:rPr lang="da-DK" dirty="0" err="1" smtClean="0"/>
              <a:t>Elaboration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Uddybende kravspecifikation</a:t>
            </a:r>
          </a:p>
          <a:p>
            <a:pPr lvl="1"/>
            <a:r>
              <a:rPr lang="da-DK" dirty="0" smtClean="0"/>
              <a:t>Formel beskrivelse af </a:t>
            </a:r>
            <a:r>
              <a:rPr lang="da-DK" dirty="0" err="1" smtClean="0"/>
              <a:t>use</a:t>
            </a:r>
            <a:r>
              <a:rPr lang="da-DK" dirty="0" smtClean="0"/>
              <a:t> cases</a:t>
            </a:r>
          </a:p>
          <a:p>
            <a:r>
              <a:rPr lang="da-DK" dirty="0" err="1" smtClean="0"/>
              <a:t>Implementation</a:t>
            </a:r>
            <a:r>
              <a:rPr lang="da-DK" dirty="0" smtClean="0"/>
              <a:t> af centrale </a:t>
            </a:r>
            <a:r>
              <a:rPr lang="da-DK" dirty="0" err="1" smtClean="0"/>
              <a:t>use</a:t>
            </a:r>
            <a:r>
              <a:rPr lang="da-DK" dirty="0" smtClean="0"/>
              <a:t> cases</a:t>
            </a:r>
          </a:p>
          <a:p>
            <a:pPr lvl="1"/>
            <a:r>
              <a:rPr lang="da-DK" dirty="0" err="1" smtClean="0"/>
              <a:t>Use</a:t>
            </a:r>
            <a:r>
              <a:rPr lang="da-DK" dirty="0" smtClean="0"/>
              <a:t> cases med</a:t>
            </a:r>
          </a:p>
          <a:p>
            <a:pPr lvl="2"/>
            <a:r>
              <a:rPr lang="da-DK" dirty="0" smtClean="0"/>
              <a:t>højest risiko</a:t>
            </a:r>
          </a:p>
          <a:p>
            <a:pPr lvl="2"/>
            <a:r>
              <a:rPr lang="da-DK" dirty="0" smtClean="0"/>
              <a:t>stor indflydelse på arkitekturen</a:t>
            </a:r>
          </a:p>
          <a:p>
            <a:pPr lvl="1"/>
            <a:r>
              <a:rPr lang="da-DK" dirty="0" smtClean="0"/>
              <a:t>Fokus på bredde frem for dybde</a:t>
            </a:r>
          </a:p>
          <a:p>
            <a:pPr lvl="2"/>
            <a:r>
              <a:rPr lang="da-DK" dirty="0" smtClean="0"/>
              <a:t>Kun de vigtigste scenarier implementeres</a:t>
            </a:r>
          </a:p>
          <a:p>
            <a:pPr lvl="1"/>
            <a:r>
              <a:rPr lang="da-DK" dirty="0" smtClean="0"/>
              <a:t>Evolution udvikling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20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UP-faser: </a:t>
            </a:r>
            <a:r>
              <a:rPr lang="da-DK" dirty="0" err="1" smtClean="0"/>
              <a:t>Elaboration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Milepæl: </a:t>
            </a:r>
            <a:r>
              <a:rPr lang="da-DK" dirty="0" err="1" smtClean="0"/>
              <a:t>Lifecycle</a:t>
            </a:r>
            <a:r>
              <a:rPr lang="da-DK" dirty="0" smtClean="0"/>
              <a:t> Architecture</a:t>
            </a:r>
          </a:p>
          <a:p>
            <a:pPr lvl="1"/>
            <a:r>
              <a:rPr lang="da-DK" dirty="0" smtClean="0"/>
              <a:t>Alle </a:t>
            </a:r>
            <a:r>
              <a:rPr lang="da-DK" dirty="0" err="1" smtClean="0"/>
              <a:t>use</a:t>
            </a:r>
            <a:r>
              <a:rPr lang="da-DK" dirty="0" smtClean="0"/>
              <a:t> cases er identificeret</a:t>
            </a:r>
          </a:p>
          <a:p>
            <a:pPr lvl="1"/>
            <a:r>
              <a:rPr lang="da-DK" dirty="0" smtClean="0"/>
              <a:t>De fleste </a:t>
            </a:r>
            <a:r>
              <a:rPr lang="da-DK" dirty="0" err="1" smtClean="0"/>
              <a:t>use</a:t>
            </a:r>
            <a:r>
              <a:rPr lang="da-DK" dirty="0" smtClean="0"/>
              <a:t> cases er formelt beskrevet</a:t>
            </a:r>
          </a:p>
          <a:p>
            <a:pPr lvl="1"/>
            <a:r>
              <a:rPr lang="da-DK" dirty="0" smtClean="0"/>
              <a:t>Visionen er stabil/færdig</a:t>
            </a:r>
          </a:p>
          <a:p>
            <a:pPr lvl="1"/>
            <a:r>
              <a:rPr lang="da-DK" dirty="0" smtClean="0"/>
              <a:t>Arkitekturen er stabil og velbeskrevet</a:t>
            </a:r>
          </a:p>
          <a:p>
            <a:pPr lvl="2"/>
            <a:r>
              <a:rPr lang="da-DK" dirty="0" smtClean="0"/>
              <a:t>Beskrivelse/inddragelse af ikke-funktionelle krav</a:t>
            </a:r>
          </a:p>
          <a:p>
            <a:pPr lvl="2"/>
            <a:r>
              <a:rPr lang="da-DK" dirty="0" smtClean="0"/>
              <a:t>Eksekverbar arkitektonisk prototype</a:t>
            </a:r>
          </a:p>
          <a:p>
            <a:pPr lvl="1"/>
            <a:r>
              <a:rPr lang="da-DK" dirty="0" smtClean="0"/>
              <a:t>Projektplan med overblik over </a:t>
            </a:r>
            <a:r>
              <a:rPr lang="da-DK" dirty="0" err="1" smtClean="0"/>
              <a:t>iterationer</a:t>
            </a:r>
            <a:endParaRPr lang="da-DK" dirty="0" smtClean="0"/>
          </a:p>
          <a:p>
            <a:pPr lvl="1"/>
            <a:r>
              <a:rPr lang="da-DK" dirty="0" smtClean="0"/>
              <a:t>Opdateret risikoanalyse og business case</a:t>
            </a:r>
          </a:p>
        </p:txBody>
      </p:sp>
    </p:spTree>
    <p:extLst>
      <p:ext uri="{BB962C8B-B14F-4D97-AF65-F5344CB8AC3E}">
        <p14:creationId xmlns:p14="http://schemas.microsoft.com/office/powerpoint/2010/main" val="28579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UP-faser: Construction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Implementation</a:t>
            </a:r>
            <a:r>
              <a:rPr lang="da-DK" dirty="0" smtClean="0"/>
              <a:t> af det resterende system</a:t>
            </a:r>
          </a:p>
          <a:p>
            <a:pPr lvl="1"/>
            <a:r>
              <a:rPr lang="da-DK" dirty="0" err="1" smtClean="0"/>
              <a:t>Inkrementel</a:t>
            </a:r>
            <a:r>
              <a:rPr lang="da-DK" dirty="0" smtClean="0"/>
              <a:t> udvikling</a:t>
            </a:r>
          </a:p>
          <a:p>
            <a:pPr lvl="1"/>
            <a:r>
              <a:rPr lang="da-DK" dirty="0"/>
              <a:t>Løbende test af </a:t>
            </a:r>
            <a:r>
              <a:rPr lang="da-DK" dirty="0" err="1" smtClean="0"/>
              <a:t>implementation</a:t>
            </a:r>
            <a:endParaRPr lang="da-DK" dirty="0" smtClean="0"/>
          </a:p>
          <a:p>
            <a:r>
              <a:rPr lang="da-DK" dirty="0" smtClean="0"/>
              <a:t>Integration af komponenter</a:t>
            </a:r>
          </a:p>
          <a:p>
            <a:r>
              <a:rPr lang="da-DK" dirty="0" smtClean="0"/>
              <a:t>Systemtest</a:t>
            </a:r>
          </a:p>
          <a:p>
            <a:r>
              <a:rPr lang="da-DK" dirty="0" smtClean="0"/>
              <a:t>Udarbejdelse af brugervejledninger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65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UP-faser: Construction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Milepæl: Initial Operational </a:t>
            </a:r>
            <a:r>
              <a:rPr lang="da-DK" dirty="0" err="1" smtClean="0"/>
              <a:t>Capability</a:t>
            </a:r>
            <a:endParaRPr lang="da-DK" dirty="0" smtClean="0"/>
          </a:p>
          <a:p>
            <a:pPr lvl="1"/>
            <a:r>
              <a:rPr lang="da-DK" dirty="0" err="1" smtClean="0"/>
              <a:t>Implementation</a:t>
            </a:r>
            <a:r>
              <a:rPr lang="da-DK" dirty="0" smtClean="0"/>
              <a:t> er færdig (beta </a:t>
            </a:r>
            <a:r>
              <a:rPr lang="da-DK" dirty="0" err="1" smtClean="0"/>
              <a:t>release</a:t>
            </a:r>
            <a:r>
              <a:rPr lang="da-DK" dirty="0" smtClean="0"/>
              <a:t>)</a:t>
            </a:r>
          </a:p>
          <a:p>
            <a:pPr lvl="2"/>
            <a:r>
              <a:rPr lang="da-DK" dirty="0" smtClean="0"/>
              <a:t>Systemet består systemtests</a:t>
            </a:r>
          </a:p>
          <a:p>
            <a:pPr lvl="2"/>
            <a:r>
              <a:rPr lang="da-DK" dirty="0" smtClean="0"/>
              <a:t>Systemet er stabilt (nok til udrulning)</a:t>
            </a:r>
          </a:p>
          <a:p>
            <a:pPr lvl="1"/>
            <a:r>
              <a:rPr lang="da-DK" dirty="0" smtClean="0"/>
              <a:t>Brugervejledninger er udarbejdet</a:t>
            </a:r>
          </a:p>
          <a:p>
            <a:pPr lvl="1"/>
            <a:r>
              <a:rPr lang="da-DK" dirty="0" smtClean="0"/>
              <a:t>Alle interessenter er parate til systemets udrulning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88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UP-faser: Transition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Levering af softwaren</a:t>
            </a:r>
          </a:p>
          <a:p>
            <a:pPr lvl="1"/>
            <a:r>
              <a:rPr lang="da-DK" dirty="0" smtClean="0"/>
              <a:t>Integration med kundens platform/systemer</a:t>
            </a:r>
          </a:p>
          <a:p>
            <a:pPr lvl="1"/>
            <a:r>
              <a:rPr lang="da-DK" dirty="0" smtClean="0"/>
              <a:t>Migrering fra evt. eksisterende system</a:t>
            </a:r>
          </a:p>
          <a:p>
            <a:r>
              <a:rPr lang="da-DK" dirty="0" smtClean="0"/>
              <a:t>Uddannelse af brugere</a:t>
            </a:r>
          </a:p>
          <a:p>
            <a:r>
              <a:rPr lang="da-DK" dirty="0" smtClean="0"/>
              <a:t>Fejlrettelser </a:t>
            </a:r>
            <a:r>
              <a:rPr lang="da-DK" dirty="0" err="1" smtClean="0"/>
              <a:t>pba</a:t>
            </a:r>
            <a:r>
              <a:rPr lang="da-DK" dirty="0" smtClean="0"/>
              <a:t>. feedback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01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UP-faser: Transition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Milepæl: Product Release</a:t>
            </a:r>
          </a:p>
          <a:p>
            <a:pPr lvl="1"/>
            <a:r>
              <a:rPr lang="da-DK" dirty="0" smtClean="0"/>
              <a:t>Systemet er leveret og i drift</a:t>
            </a:r>
          </a:p>
          <a:p>
            <a:pPr lvl="1"/>
            <a:r>
              <a:rPr lang="da-DK" dirty="0" smtClean="0"/>
              <a:t>Systemet består accepttests</a:t>
            </a:r>
          </a:p>
          <a:p>
            <a:pPr lvl="1"/>
            <a:r>
              <a:rPr lang="da-DK" dirty="0" smtClean="0"/>
              <a:t>Brugerne er tilfredse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55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(Rational) </a:t>
            </a:r>
            <a:r>
              <a:rPr lang="da-DK" dirty="0" err="1" smtClean="0"/>
              <a:t>Unified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Beskriver principper for systemudvikling</a:t>
            </a:r>
          </a:p>
          <a:p>
            <a:pPr lvl="1"/>
            <a:r>
              <a:rPr lang="da-DK" dirty="0" smtClean="0"/>
              <a:t>Iterativ udvikling</a:t>
            </a:r>
          </a:p>
          <a:p>
            <a:pPr lvl="2"/>
            <a:r>
              <a:rPr lang="da-DK" dirty="0" smtClean="0"/>
              <a:t>Evolutionær i starten</a:t>
            </a:r>
          </a:p>
          <a:p>
            <a:pPr lvl="2"/>
            <a:r>
              <a:rPr lang="da-DK" dirty="0" err="1" smtClean="0"/>
              <a:t>Inkrementel</a:t>
            </a:r>
            <a:r>
              <a:rPr lang="da-DK" dirty="0" smtClean="0"/>
              <a:t> senere</a:t>
            </a:r>
          </a:p>
          <a:p>
            <a:pPr lvl="1"/>
            <a:r>
              <a:rPr lang="da-DK" dirty="0"/>
              <a:t>Aktiviteter inddeles i discipliner</a:t>
            </a:r>
          </a:p>
          <a:p>
            <a:pPr lvl="1"/>
            <a:r>
              <a:rPr lang="da-DK" dirty="0" smtClean="0"/>
              <a:t>Projektet opdeles i faser</a:t>
            </a:r>
          </a:p>
          <a:p>
            <a:pPr lvl="1"/>
            <a:r>
              <a:rPr lang="da-DK" dirty="0" err="1" smtClean="0"/>
              <a:t>Use</a:t>
            </a:r>
            <a:r>
              <a:rPr lang="da-DK" dirty="0" smtClean="0"/>
              <a:t> case-dreven</a:t>
            </a:r>
          </a:p>
          <a:p>
            <a:pPr lvl="1"/>
            <a:r>
              <a:rPr lang="da-DK" dirty="0" smtClean="0"/>
              <a:t>Risikodreven</a:t>
            </a:r>
          </a:p>
          <a:p>
            <a:pPr lvl="1"/>
            <a:r>
              <a:rPr lang="da-DK" dirty="0" smtClean="0"/>
              <a:t>Arkitekturcentreret</a:t>
            </a:r>
          </a:p>
        </p:txBody>
      </p:sp>
    </p:spTree>
    <p:extLst>
      <p:ext uri="{BB962C8B-B14F-4D97-AF65-F5344CB8AC3E}">
        <p14:creationId xmlns:p14="http://schemas.microsoft.com/office/powerpoint/2010/main" val="10688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(Rational) </a:t>
            </a:r>
            <a:r>
              <a:rPr lang="da-DK" dirty="0" err="1" smtClean="0"/>
              <a:t>Unified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Beskriver praksisser for indsatsen</a:t>
            </a:r>
          </a:p>
          <a:p>
            <a:pPr lvl="1"/>
            <a:r>
              <a:rPr lang="da-DK" dirty="0" smtClean="0"/>
              <a:t>Udvikling planlægges iterativt under hensyntagen til hvilken fase projektet er i</a:t>
            </a:r>
          </a:p>
          <a:p>
            <a:pPr lvl="1"/>
            <a:r>
              <a:rPr lang="da-DK" dirty="0" err="1" smtClean="0"/>
              <a:t>Use</a:t>
            </a:r>
            <a:r>
              <a:rPr lang="da-DK" dirty="0" smtClean="0"/>
              <a:t> cases beskriver funktionelle krav</a:t>
            </a:r>
          </a:p>
          <a:p>
            <a:pPr lvl="1"/>
            <a:r>
              <a:rPr lang="da-DK" dirty="0" smtClean="0"/>
              <a:t>UML anvendes </a:t>
            </a:r>
            <a:r>
              <a:rPr lang="da-DK" dirty="0" err="1" smtClean="0"/>
              <a:t>ifm</a:t>
            </a:r>
            <a:r>
              <a:rPr lang="da-DK" dirty="0" smtClean="0"/>
              <a:t>. visuelt design</a:t>
            </a:r>
          </a:p>
          <a:p>
            <a:pPr lvl="1"/>
            <a:r>
              <a:rPr lang="da-DK" dirty="0" smtClean="0"/>
              <a:t>Veldefinerede milepæle for faseovergange</a:t>
            </a:r>
          </a:p>
          <a:p>
            <a:pPr lvl="1"/>
            <a:r>
              <a:rPr lang="da-DK" dirty="0" smtClean="0"/>
              <a:t>De største risikoer adresseres først</a:t>
            </a:r>
          </a:p>
          <a:p>
            <a:pPr lvl="2"/>
            <a:r>
              <a:rPr lang="da-DK" dirty="0" smtClean="0"/>
              <a:t>Høj forretningsværdi betragtes som en risiko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0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UP-discipliner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Kernediscipliner</a:t>
            </a:r>
          </a:p>
          <a:p>
            <a:pPr lvl="1"/>
            <a:r>
              <a:rPr lang="da-DK" dirty="0" smtClean="0"/>
              <a:t>Business </a:t>
            </a:r>
            <a:r>
              <a:rPr lang="da-DK" dirty="0" err="1" smtClean="0"/>
              <a:t>Modelling</a:t>
            </a:r>
            <a:endParaRPr lang="da-DK" dirty="0" smtClean="0"/>
          </a:p>
          <a:p>
            <a:pPr lvl="1"/>
            <a:r>
              <a:rPr lang="da-DK" dirty="0" err="1" smtClean="0"/>
              <a:t>Requirements</a:t>
            </a:r>
            <a:endParaRPr lang="da-DK" dirty="0" smtClean="0"/>
          </a:p>
          <a:p>
            <a:pPr lvl="1"/>
            <a:r>
              <a:rPr lang="da-DK" dirty="0" smtClean="0"/>
              <a:t>Analysis &amp; Design</a:t>
            </a:r>
          </a:p>
          <a:p>
            <a:pPr lvl="1"/>
            <a:r>
              <a:rPr lang="da-DK" dirty="0" err="1" smtClean="0"/>
              <a:t>Implementation</a:t>
            </a:r>
            <a:endParaRPr lang="da-DK" dirty="0" smtClean="0"/>
          </a:p>
          <a:p>
            <a:pPr lvl="1"/>
            <a:r>
              <a:rPr lang="da-DK" dirty="0" smtClean="0"/>
              <a:t>Test</a:t>
            </a:r>
          </a:p>
          <a:p>
            <a:pPr lvl="1"/>
            <a:r>
              <a:rPr lang="da-DK" dirty="0" smtClean="0"/>
              <a:t>Deployment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50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UP-discipliner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Støttediscipliner</a:t>
            </a:r>
          </a:p>
          <a:p>
            <a:pPr lvl="1"/>
            <a:r>
              <a:rPr lang="da-DK" dirty="0" smtClean="0"/>
              <a:t>Project Management</a:t>
            </a:r>
          </a:p>
          <a:p>
            <a:pPr lvl="1"/>
            <a:r>
              <a:rPr lang="da-DK" dirty="0" smtClean="0"/>
              <a:t>Configuration &amp; Change Management</a:t>
            </a:r>
          </a:p>
          <a:p>
            <a:pPr lvl="1"/>
            <a:r>
              <a:rPr lang="da-DK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42209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UP-faser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Inception</a:t>
            </a:r>
            <a:endParaRPr lang="da-DK" dirty="0" smtClean="0"/>
          </a:p>
          <a:p>
            <a:r>
              <a:rPr lang="da-DK" dirty="0" err="1" smtClean="0"/>
              <a:t>Elaboration</a:t>
            </a:r>
            <a:endParaRPr lang="da-DK" dirty="0" smtClean="0"/>
          </a:p>
          <a:p>
            <a:r>
              <a:rPr lang="da-DK" dirty="0" smtClean="0"/>
              <a:t>Construction</a:t>
            </a:r>
          </a:p>
          <a:p>
            <a:r>
              <a:rPr lang="da-DK" dirty="0" smtClean="0"/>
              <a:t>Transition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04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Overblik over UP-projekt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1" y="1484784"/>
            <a:ext cx="795152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UP-faser: </a:t>
            </a:r>
            <a:r>
              <a:rPr lang="da-DK" dirty="0" err="1" smtClean="0"/>
              <a:t>Inception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Indledende kravspecifikation</a:t>
            </a:r>
          </a:p>
          <a:p>
            <a:pPr lvl="1"/>
            <a:r>
              <a:rPr lang="da-DK" dirty="0" smtClean="0"/>
              <a:t>Afgrænsning af projekt</a:t>
            </a:r>
          </a:p>
          <a:p>
            <a:pPr lvl="1"/>
            <a:r>
              <a:rPr lang="da-DK" dirty="0" smtClean="0"/>
              <a:t>Visionsdokument</a:t>
            </a:r>
          </a:p>
          <a:p>
            <a:pPr lvl="1"/>
            <a:r>
              <a:rPr lang="da-DK" dirty="0" smtClean="0"/>
              <a:t>Identifikation og udvikling af kritiske </a:t>
            </a:r>
            <a:r>
              <a:rPr lang="da-DK" dirty="0" err="1" smtClean="0"/>
              <a:t>use</a:t>
            </a:r>
            <a:r>
              <a:rPr lang="da-DK" dirty="0" smtClean="0"/>
              <a:t> cases</a:t>
            </a:r>
          </a:p>
          <a:p>
            <a:r>
              <a:rPr lang="da-DK" dirty="0" smtClean="0"/>
              <a:t>Prototyper af de største tekniske risikoer</a:t>
            </a:r>
          </a:p>
          <a:p>
            <a:r>
              <a:rPr lang="da-DK" dirty="0" smtClean="0"/>
              <a:t>Arkitektoniske prototyper</a:t>
            </a:r>
          </a:p>
          <a:p>
            <a:r>
              <a:rPr lang="da-DK" dirty="0" smtClean="0"/>
              <a:t>Estimering af samlede omkostninger</a:t>
            </a:r>
          </a:p>
          <a:p>
            <a:r>
              <a:rPr lang="da-DK" dirty="0" smtClean="0"/>
              <a:t>Estimering af risikoer</a:t>
            </a:r>
          </a:p>
        </p:txBody>
      </p:sp>
    </p:spTree>
    <p:extLst>
      <p:ext uri="{BB962C8B-B14F-4D97-AF65-F5344CB8AC3E}">
        <p14:creationId xmlns:p14="http://schemas.microsoft.com/office/powerpoint/2010/main" val="41838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UP-faser: </a:t>
            </a:r>
            <a:r>
              <a:rPr lang="da-DK" dirty="0" err="1" smtClean="0"/>
              <a:t>Inception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Milepæl: </a:t>
            </a:r>
            <a:r>
              <a:rPr lang="da-DK" dirty="0" err="1" smtClean="0"/>
              <a:t>Lifecycle</a:t>
            </a:r>
            <a:r>
              <a:rPr lang="da-DK" dirty="0" smtClean="0"/>
              <a:t> </a:t>
            </a:r>
            <a:r>
              <a:rPr lang="da-DK" dirty="0" err="1" smtClean="0"/>
              <a:t>Objective</a:t>
            </a:r>
            <a:endParaRPr lang="da-DK" dirty="0" smtClean="0"/>
          </a:p>
          <a:p>
            <a:pPr lvl="1"/>
            <a:r>
              <a:rPr lang="da-DK" dirty="0" smtClean="0"/>
              <a:t>De fleste </a:t>
            </a:r>
            <a:r>
              <a:rPr lang="da-DK" dirty="0" err="1" smtClean="0"/>
              <a:t>use</a:t>
            </a:r>
            <a:r>
              <a:rPr lang="da-DK" dirty="0" smtClean="0"/>
              <a:t> cases </a:t>
            </a:r>
            <a:r>
              <a:rPr lang="da-DK" dirty="0"/>
              <a:t>(90 %) </a:t>
            </a:r>
            <a:r>
              <a:rPr lang="da-DK" dirty="0" smtClean="0"/>
              <a:t>er identificeret</a:t>
            </a:r>
          </a:p>
          <a:p>
            <a:pPr lvl="1"/>
            <a:r>
              <a:rPr lang="da-DK" dirty="0" smtClean="0"/>
              <a:t>Kritiske og centrale </a:t>
            </a:r>
            <a:r>
              <a:rPr lang="da-DK" dirty="0" err="1" smtClean="0"/>
              <a:t>use</a:t>
            </a:r>
            <a:r>
              <a:rPr lang="da-DK" dirty="0" smtClean="0"/>
              <a:t> cases (de 10-20 </a:t>
            </a:r>
            <a:r>
              <a:rPr lang="da-DK" dirty="0"/>
              <a:t>% vigtigste) </a:t>
            </a:r>
            <a:r>
              <a:rPr lang="da-DK" dirty="0" smtClean="0"/>
              <a:t>er formelt beskrevet</a:t>
            </a:r>
          </a:p>
          <a:p>
            <a:pPr lvl="1"/>
            <a:r>
              <a:rPr lang="da-DK" dirty="0" smtClean="0"/>
              <a:t>Udkast til vision er færdig</a:t>
            </a:r>
          </a:p>
          <a:p>
            <a:pPr lvl="1"/>
            <a:r>
              <a:rPr lang="da-DK" dirty="0" smtClean="0"/>
              <a:t>Domænemodellen er påbegyndt</a:t>
            </a:r>
          </a:p>
          <a:p>
            <a:pPr lvl="1"/>
            <a:r>
              <a:rPr lang="da-DK" dirty="0" smtClean="0"/>
              <a:t>Dataordbog er påbegyndt</a:t>
            </a:r>
          </a:p>
          <a:p>
            <a:pPr lvl="1"/>
            <a:r>
              <a:rPr lang="da-DK" dirty="0" smtClean="0"/>
              <a:t>Projektet er godkendt eller forkastet efter vurdering af projektets business case (ROI)</a:t>
            </a:r>
          </a:p>
        </p:txBody>
      </p:sp>
    </p:spTree>
    <p:extLst>
      <p:ext uri="{BB962C8B-B14F-4D97-AF65-F5344CB8AC3E}">
        <p14:creationId xmlns:p14="http://schemas.microsoft.com/office/powerpoint/2010/main" val="34774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AMV-præsentation (AWP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EAMV-præsentation (AWP)</Template>
  <TotalTime>1281</TotalTime>
  <Words>380</Words>
  <Application>Microsoft Office PowerPoint</Application>
  <PresentationFormat>Skærmshow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15</vt:i4>
      </vt:variant>
    </vt:vector>
  </HeadingPairs>
  <TitlesOfParts>
    <vt:vector size="20" baseType="lpstr">
      <vt:lpstr>Arial</vt:lpstr>
      <vt:lpstr>Calibri</vt:lpstr>
      <vt:lpstr>ヒラギノ角ゴ Pro W3</vt:lpstr>
      <vt:lpstr>EAMV-præsentation (AWP)</vt:lpstr>
      <vt:lpstr>1_Office Theme</vt:lpstr>
      <vt:lpstr>Introduktion til (R)UP</vt:lpstr>
      <vt:lpstr>The (Rational) Unified Process</vt:lpstr>
      <vt:lpstr>The (Rational) Unified Process</vt:lpstr>
      <vt:lpstr>UP-discipliner</vt:lpstr>
      <vt:lpstr>UP-discipliner</vt:lpstr>
      <vt:lpstr>UP-faser</vt:lpstr>
      <vt:lpstr>Overblik over UP-projekt</vt:lpstr>
      <vt:lpstr>UP-faser: Inception</vt:lpstr>
      <vt:lpstr>UP-faser: Inception</vt:lpstr>
      <vt:lpstr>UP-faser: Elaboration</vt:lpstr>
      <vt:lpstr>UP-faser: Elaboration</vt:lpstr>
      <vt:lpstr>UP-faser: Construction</vt:lpstr>
      <vt:lpstr>UP-faser: Construction</vt:lpstr>
      <vt:lpstr>UP-faser: Transition</vt:lpstr>
      <vt:lpstr>UP-faser: Transition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(R)UP</dc:title>
  <dc:creator>Anders Petersen</dc:creator>
  <cp:lastModifiedBy>Lasse Meilby</cp:lastModifiedBy>
  <cp:revision>11</cp:revision>
  <dcterms:created xsi:type="dcterms:W3CDTF">2012-11-26T09:01:39Z</dcterms:created>
  <dcterms:modified xsi:type="dcterms:W3CDTF">2015-05-08T08:19:04Z</dcterms:modified>
</cp:coreProperties>
</file>