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2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2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8A3D-D14A-0548-AC99-A3B6E80D26C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3C38F-68D3-4D49-9AC6-2B9F3EBE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3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Derived from </a:t>
            </a:r>
            <a:r>
              <a:rPr lang="en-US" i="1">
                <a:ea typeface="ＭＳ Ｐゴシック" charset="0"/>
                <a:cs typeface="ＭＳ Ｐゴシック" charset="0"/>
              </a:rPr>
              <a:t>Racial Domination, Racial Progress</a:t>
            </a:r>
            <a:r>
              <a:rPr lang="en-US">
                <a:ea typeface="ＭＳ Ｐゴシック" charset="0"/>
                <a:cs typeface="ＭＳ Ｐゴシック" charset="0"/>
              </a:rPr>
              <a:t>, p. 318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Derived from </a:t>
            </a:r>
            <a:r>
              <a:rPr lang="en-US" i="1">
                <a:ea typeface="ＭＳ Ｐゴシック" charset="0"/>
                <a:cs typeface="ＭＳ Ｐゴシック" charset="0"/>
              </a:rPr>
              <a:t>Racial Domination, Racial Progress</a:t>
            </a:r>
            <a:r>
              <a:rPr lang="en-US">
                <a:ea typeface="ＭＳ Ｐゴシック" charset="0"/>
                <a:cs typeface="ＭＳ Ｐゴシック" charset="0"/>
              </a:rPr>
              <a:t>, p. 317</a:t>
            </a:r>
          </a:p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12" charset="-128"/>
              </a:rPr>
              <a:t>Frank Wu, Yellow (New York: Basic Books, 2002), p. 68.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67D00CB-1945-D042-A11E-4D69037B86A0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DA0CE6-911B-F14D-961F-A899C47E90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0CB-1945-D042-A11E-4D69037B86A0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0CE6-911B-F14D-961F-A899C47E9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67D00CB-1945-D042-A11E-4D69037B86A0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7DA0CE6-911B-F14D-961F-A899C47E90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0CB-1945-D042-A11E-4D69037B86A0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DA0CE6-911B-F14D-961F-A899C47E90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0CB-1945-D042-A11E-4D69037B86A0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7DA0CE6-911B-F14D-961F-A899C47E90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D00CB-1945-D042-A11E-4D69037B86A0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7DA0CE6-911B-F14D-961F-A899C47E90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D00CB-1945-D042-A11E-4D69037B86A0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7DA0CE6-911B-F14D-961F-A899C47E90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0CB-1945-D042-A11E-4D69037B86A0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DA0CE6-911B-F14D-961F-A899C47E9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0CB-1945-D042-A11E-4D69037B86A0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DA0CE6-911B-F14D-961F-A899C47E9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0CB-1945-D042-A11E-4D69037B86A0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DA0CE6-911B-F14D-961F-A899C47E90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67D00CB-1945-D042-A11E-4D69037B86A0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7DA0CE6-911B-F14D-961F-A899C47E90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7D00CB-1945-D042-A11E-4D69037B86A0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7DA0CE6-911B-F14D-961F-A899C47E90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 120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Education and 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3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1"/>
          <p:cNvSpPr>
            <a:spLocks/>
          </p:cNvSpPr>
          <p:nvPr/>
        </p:nvSpPr>
        <p:spPr bwMode="auto">
          <a:xfrm>
            <a:off x="163513" y="146050"/>
            <a:ext cx="8810625" cy="6565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00" y="0"/>
                </a:moveTo>
                <a:lnTo>
                  <a:pt x="21600" y="0"/>
                </a:lnTo>
                <a:lnTo>
                  <a:pt x="21600" y="19050"/>
                </a:lnTo>
                <a:cubicBezTo>
                  <a:pt x="21600" y="20458"/>
                  <a:pt x="20749" y="21600"/>
                  <a:pt x="19700" y="21600"/>
                </a:cubicBezTo>
                <a:lnTo>
                  <a:pt x="0" y="21600"/>
                </a:lnTo>
                <a:lnTo>
                  <a:pt x="0" y="2550"/>
                </a:lnTo>
                <a:cubicBezTo>
                  <a:pt x="0" y="1142"/>
                  <a:pt x="851" y="0"/>
                  <a:pt x="1900" y="0"/>
                </a:cubicBezTo>
                <a:close/>
                <a:moveTo>
                  <a:pt x="1900" y="0"/>
                </a:moveTo>
              </a:path>
            </a:pathLst>
          </a:custGeom>
          <a:solidFill>
            <a:schemeClr val="accent1">
              <a:alpha val="64705"/>
            </a:schemeClr>
          </a:solidFill>
          <a:ln w="11000" cap="rnd">
            <a:solidFill>
              <a:srgbClr val="B6B9A6">
                <a:alpha val="87999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ln/>
        </p:spPr>
        <p:txBody>
          <a:bodyPr/>
          <a:lstStyle/>
          <a:p>
            <a:r>
              <a:rPr lang="en-US"/>
              <a:t>The Educational System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76400"/>
            <a:ext cx="8305800" cy="4495800"/>
          </a:xfrm>
          <a:ln/>
        </p:spPr>
        <p:txBody>
          <a:bodyPr/>
          <a:lstStyle/>
          <a:p>
            <a:pPr marL="254000" indent="-254000">
              <a:lnSpc>
                <a:spcPct val="90000"/>
              </a:lnSpc>
            </a:pPr>
            <a:r>
              <a:rPr lang="en-US" sz="3000"/>
              <a:t>Obstacles to graduation: 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sz="2400"/>
              <a:t>Reduced financial aid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sz="2500"/>
              <a:t>Disparity between education and viable job opportunities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sz="2500"/>
              <a:t>Incidences of race-based hate crimes on college campuses. </a:t>
            </a:r>
          </a:p>
        </p:txBody>
      </p:sp>
    </p:spTree>
    <p:extLst>
      <p:ext uri="{BB962C8B-B14F-4D97-AF65-F5344CB8AC3E}">
        <p14:creationId xmlns:p14="http://schemas.microsoft.com/office/powerpoint/2010/main" val="2777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1945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/>
          </p:cNvSpPr>
          <p:nvPr/>
        </p:nvSpPr>
        <p:spPr bwMode="auto">
          <a:xfrm>
            <a:off x="163513" y="534276"/>
            <a:ext cx="8810625" cy="6177674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00" y="0"/>
                </a:moveTo>
                <a:lnTo>
                  <a:pt x="21600" y="0"/>
                </a:lnTo>
                <a:lnTo>
                  <a:pt x="21600" y="19050"/>
                </a:lnTo>
                <a:cubicBezTo>
                  <a:pt x="21600" y="20458"/>
                  <a:pt x="20749" y="21600"/>
                  <a:pt x="19700" y="21600"/>
                </a:cubicBezTo>
                <a:lnTo>
                  <a:pt x="0" y="21600"/>
                </a:lnTo>
                <a:lnTo>
                  <a:pt x="0" y="2550"/>
                </a:lnTo>
                <a:cubicBezTo>
                  <a:pt x="0" y="1142"/>
                  <a:pt x="851" y="0"/>
                  <a:pt x="1900" y="0"/>
                </a:cubicBezTo>
                <a:close/>
                <a:moveTo>
                  <a:pt x="1900" y="0"/>
                </a:moveTo>
              </a:path>
            </a:pathLst>
          </a:custGeom>
          <a:solidFill>
            <a:schemeClr val="accent1">
              <a:alpha val="64705"/>
            </a:schemeClr>
          </a:solidFill>
          <a:ln w="11000" cap="rnd">
            <a:solidFill>
              <a:srgbClr val="B6B9A6">
                <a:alpha val="87999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8137"/>
            <a:ext cx="8229600" cy="404375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The Educational System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55699"/>
            <a:ext cx="8229600" cy="5351955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A poor quality education locks children into a low position on the social hierarchy. As </a:t>
            </a:r>
            <a:r>
              <a:rPr lang="en-US" sz="1800" dirty="0" err="1"/>
              <a:t>Kozol</a:t>
            </a:r>
            <a:r>
              <a:rPr lang="en-US" sz="1800" dirty="0"/>
              <a:t> states: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 algn="ctr">
              <a:lnSpc>
                <a:spcPct val="80000"/>
              </a:lnSpc>
            </a:pPr>
            <a:r>
              <a:rPr lang="ja-JP" altLang="en-US" sz="3300" dirty="0">
                <a:latin typeface="Arial"/>
              </a:rPr>
              <a:t>“</a:t>
            </a:r>
            <a:r>
              <a:rPr lang="en-US" sz="3300" dirty="0"/>
              <a:t>We are children only once; and after those few years are gone, there is no second chance to make amends. In this respect, the consequences of unequal education have a terrible finality. Those who are denied cannot be </a:t>
            </a:r>
            <a:r>
              <a:rPr lang="ja-JP" altLang="en-US" sz="3300" dirty="0">
                <a:latin typeface="Arial"/>
              </a:rPr>
              <a:t>“</a:t>
            </a:r>
            <a:r>
              <a:rPr lang="en-US" sz="3300" dirty="0"/>
              <a:t>made whole</a:t>
            </a:r>
            <a:r>
              <a:rPr lang="ja-JP" altLang="en-US" sz="3300" dirty="0">
                <a:latin typeface="Arial"/>
              </a:rPr>
              <a:t>”</a:t>
            </a:r>
            <a:r>
              <a:rPr lang="en-US" sz="3300" dirty="0"/>
              <a:t> by a later act of government. Those who get the unfair edge cannot be later stripped of what they</a:t>
            </a:r>
            <a:r>
              <a:rPr lang="ja-JP" altLang="en-US" sz="3300" dirty="0">
                <a:latin typeface="Arial"/>
              </a:rPr>
              <a:t>’</a:t>
            </a:r>
            <a:r>
              <a:rPr lang="en-US" sz="3300" dirty="0" err="1"/>
              <a:t>ve</a:t>
            </a:r>
            <a:r>
              <a:rPr lang="en-US" sz="3300" dirty="0"/>
              <a:t> won (1981, p. 180).</a:t>
            </a:r>
          </a:p>
        </p:txBody>
      </p:sp>
    </p:spTree>
    <p:extLst>
      <p:ext uri="{BB962C8B-B14F-4D97-AF65-F5344CB8AC3E}">
        <p14:creationId xmlns:p14="http://schemas.microsoft.com/office/powerpoint/2010/main" val="28117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/>
          </p:cNvSpPr>
          <p:nvPr/>
        </p:nvSpPr>
        <p:spPr bwMode="auto">
          <a:xfrm>
            <a:off x="163513" y="376621"/>
            <a:ext cx="8810625" cy="6335329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00" y="0"/>
                </a:moveTo>
                <a:lnTo>
                  <a:pt x="21600" y="0"/>
                </a:lnTo>
                <a:lnTo>
                  <a:pt x="21600" y="19050"/>
                </a:lnTo>
                <a:cubicBezTo>
                  <a:pt x="21600" y="20458"/>
                  <a:pt x="20749" y="21600"/>
                  <a:pt x="19700" y="21600"/>
                </a:cubicBezTo>
                <a:lnTo>
                  <a:pt x="0" y="21600"/>
                </a:lnTo>
                <a:lnTo>
                  <a:pt x="0" y="2550"/>
                </a:lnTo>
                <a:cubicBezTo>
                  <a:pt x="0" y="1142"/>
                  <a:pt x="851" y="0"/>
                  <a:pt x="1900" y="0"/>
                </a:cubicBezTo>
                <a:close/>
                <a:moveTo>
                  <a:pt x="1900" y="0"/>
                </a:moveTo>
              </a:path>
            </a:pathLst>
          </a:custGeom>
          <a:solidFill>
            <a:schemeClr val="accent1">
              <a:alpha val="64705"/>
            </a:schemeClr>
          </a:solidFill>
          <a:ln w="11000" cap="rnd">
            <a:solidFill>
              <a:srgbClr val="B6B9A6">
                <a:alpha val="87999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2413"/>
            <a:ext cx="8229600" cy="698500"/>
          </a:xfrm>
          <a:ln/>
        </p:spPr>
        <p:txBody>
          <a:bodyPr>
            <a:normAutofit fontScale="90000"/>
          </a:bodyPr>
          <a:lstStyle/>
          <a:p>
            <a:r>
              <a:rPr lang="en-US"/>
              <a:t>The Educational System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55700"/>
            <a:ext cx="8229600" cy="5016500"/>
          </a:xfrm>
          <a:ln/>
        </p:spPr>
        <p:txBody>
          <a:bodyPr/>
          <a:lstStyle/>
          <a:p>
            <a:pPr marL="254000" indent="-254000">
              <a:lnSpc>
                <a:spcPct val="90000"/>
              </a:lnSpc>
            </a:pPr>
            <a:r>
              <a:rPr lang="en-US" sz="3600"/>
              <a:t>High School Drop-outs:</a:t>
            </a:r>
          </a:p>
          <a:p>
            <a:pPr lvl="1">
              <a:lnSpc>
                <a:spcPct val="90000"/>
              </a:lnSpc>
            </a:pPr>
            <a:r>
              <a:rPr lang="en-US" sz="3600"/>
              <a:t>Uncaring teachers</a:t>
            </a:r>
          </a:p>
          <a:p>
            <a:pPr lvl="1">
              <a:lnSpc>
                <a:spcPct val="90000"/>
              </a:lnSpc>
            </a:pPr>
            <a:r>
              <a:rPr lang="en-US" sz="3600"/>
              <a:t>Inadequate access to counseling</a:t>
            </a:r>
          </a:p>
          <a:p>
            <a:pPr lvl="1">
              <a:lnSpc>
                <a:spcPct val="90000"/>
              </a:lnSpc>
            </a:pPr>
            <a:r>
              <a:rPr lang="en-US" sz="3600"/>
              <a:t>Irresponsible administrators</a:t>
            </a:r>
          </a:p>
          <a:p>
            <a:pPr lvl="1">
              <a:lnSpc>
                <a:spcPct val="90000"/>
              </a:lnSpc>
            </a:pPr>
            <a:r>
              <a:rPr lang="en-US" sz="3600"/>
              <a:t>A high teacher to student ratio </a:t>
            </a:r>
          </a:p>
          <a:p>
            <a:pPr lvl="1">
              <a:lnSpc>
                <a:spcPct val="90000"/>
              </a:lnSpc>
            </a:pPr>
            <a:r>
              <a:rPr lang="en-US" sz="3600"/>
              <a:t>Outdated curricula</a:t>
            </a:r>
          </a:p>
          <a:p>
            <a:pPr lvl="1">
              <a:lnSpc>
                <a:spcPct val="90000"/>
              </a:lnSpc>
            </a:pPr>
            <a:r>
              <a:rPr lang="en-US" sz="3600"/>
              <a:t>Deteriorating school facilities</a:t>
            </a:r>
          </a:p>
        </p:txBody>
      </p:sp>
    </p:spTree>
    <p:extLst>
      <p:ext uri="{BB962C8B-B14F-4D97-AF65-F5344CB8AC3E}">
        <p14:creationId xmlns:p14="http://schemas.microsoft.com/office/powerpoint/2010/main" val="42446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544513" y="844550"/>
          <a:ext cx="8020050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Chart" r:id="rId4" imgW="8153472" imgH="5124593" progId="Excel.Chart.8">
                  <p:embed/>
                </p:oleObj>
              </mc:Choice>
              <mc:Fallback>
                <p:oleObj name="Chart" r:id="rId4" imgW="8153472" imgH="5124593" progId="Excel.Chart.8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844550"/>
                        <a:ext cx="8020050" cy="504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Footer Placeholder 4"/>
          <p:cNvSpPr txBox="1">
            <a:spLocks/>
          </p:cNvSpPr>
          <p:nvPr/>
        </p:nvSpPr>
        <p:spPr bwMode="auto">
          <a:xfrm>
            <a:off x="3810000" y="6477000"/>
            <a:ext cx="533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© 2010 The McGraw-Hill Companies, Inc. All Rights Reserved.</a:t>
            </a:r>
          </a:p>
          <a:p>
            <a:pPr eaLnBrk="1" hangingPunct="1">
              <a:spcBef>
                <a:spcPct val="50000"/>
              </a:spcBef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ltGray">
          <a:xfrm>
            <a:off x="4419600" y="49911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ltGray">
          <a:xfrm>
            <a:off x="4419600" y="5257800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60402"/>
                </a:solidFill>
              </a:rPr>
              <a:t>Whites</a:t>
            </a:r>
            <a:endParaRPr lang="en-US">
              <a:solidFill>
                <a:srgbClr val="060402"/>
              </a:solidFill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ltGray">
          <a:xfrm>
            <a:off x="2895600" y="5257800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60402"/>
                </a:solidFill>
              </a:rPr>
              <a:t>Blacks</a:t>
            </a:r>
            <a:endParaRPr lang="en-US">
              <a:solidFill>
                <a:srgbClr val="060402"/>
              </a:solidFill>
            </a:endParaRPr>
          </a:p>
        </p:txBody>
      </p:sp>
      <p:sp>
        <p:nvSpPr>
          <p:cNvPr id="2056" name="Text Box 6"/>
          <p:cNvSpPr txBox="1">
            <a:spLocks noChangeArrowheads="1"/>
          </p:cNvSpPr>
          <p:nvPr/>
        </p:nvSpPr>
        <p:spPr bwMode="ltGray">
          <a:xfrm>
            <a:off x="1295400" y="5256213"/>
            <a:ext cx="1047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60402"/>
                </a:solidFill>
              </a:rPr>
              <a:t>Latinos</a:t>
            </a:r>
            <a:endParaRPr lang="en-US">
              <a:solidFill>
                <a:srgbClr val="0604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0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Chart 6"/>
          <p:cNvGraphicFramePr>
            <a:graphicFrameLocks/>
          </p:cNvGraphicFramePr>
          <p:nvPr/>
        </p:nvGraphicFramePr>
        <p:xfrm>
          <a:off x="228600" y="1066800"/>
          <a:ext cx="86868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Chart" r:id="rId4" imgW="37680900" imgH="21272500" progId="Excel.Chart.8">
                  <p:embed/>
                </p:oleObj>
              </mc:Choice>
              <mc:Fallback>
                <p:oleObj name="Chart" r:id="rId4" imgW="37680900" imgH="2127250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8686800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-1447800" y="1752600"/>
            <a:ext cx="1447800" cy="43434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>
              <a:buFont typeface="Wingdings" charset="0"/>
              <a:buNone/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/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Footer Placeholder 4"/>
          <p:cNvSpPr txBox="1">
            <a:spLocks noGrp="1"/>
          </p:cNvSpPr>
          <p:nvPr/>
        </p:nvSpPr>
        <p:spPr bwMode="auto">
          <a:xfrm>
            <a:off x="3806825" y="6470650"/>
            <a:ext cx="533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© 2010 The McGraw-Hill Companies,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251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3800" smtClean="0"/>
              <a:t>“Positive” Stereotype?</a:t>
            </a:r>
            <a:endParaRPr lang="en-US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algn="ctr">
              <a:spcAft>
                <a:spcPts val="2400"/>
              </a:spcAft>
              <a:buFont typeface="Wingdings" pitchFamily="-112" charset="2"/>
              <a:buNone/>
            </a:pPr>
            <a:r>
              <a:rPr lang="en-US" altLang="en-US" sz="2200" i="1" smtClean="0"/>
              <a:t>Every “positive” stereotypical statement invokes its antipode</a:t>
            </a:r>
          </a:p>
          <a:p>
            <a:pPr algn="ctr">
              <a:buFont typeface="Wingdings" pitchFamily="-112" charset="2"/>
              <a:buNone/>
            </a:pPr>
            <a:r>
              <a:rPr lang="en-US" altLang="en-US" sz="2400" b="1" smtClean="0"/>
              <a:t>“To be intelligent </a:t>
            </a:r>
          </a:p>
          <a:p>
            <a:pPr algn="ctr">
              <a:buFont typeface="Wingdings" pitchFamily="-112" charset="2"/>
              <a:buNone/>
            </a:pPr>
            <a:r>
              <a:rPr lang="en-US" altLang="en-US" sz="2400" smtClean="0">
                <a:solidFill>
                  <a:schemeClr val="bg2"/>
                </a:solidFill>
              </a:rPr>
              <a:t>is to be calculating and too clever;</a:t>
            </a:r>
          </a:p>
          <a:p>
            <a:pPr algn="ctr">
              <a:buFont typeface="Wingdings" pitchFamily="-112" charset="2"/>
              <a:buNone/>
            </a:pPr>
            <a:r>
              <a:rPr lang="en-US" altLang="en-US" sz="2400" b="1" smtClean="0"/>
              <a:t>to be gifted in math and science </a:t>
            </a:r>
          </a:p>
          <a:p>
            <a:pPr algn="ctr">
              <a:buFont typeface="Wingdings" pitchFamily="-112" charset="2"/>
              <a:buNone/>
            </a:pPr>
            <a:r>
              <a:rPr lang="en-US" altLang="en-US" sz="2400" smtClean="0">
                <a:solidFill>
                  <a:srgbClr val="64673E"/>
                </a:solidFill>
              </a:rPr>
              <a:t>is to be mechanical and not creative;</a:t>
            </a:r>
          </a:p>
          <a:p>
            <a:pPr algn="ctr">
              <a:buFont typeface="Wingdings" pitchFamily="-112" charset="2"/>
              <a:buNone/>
            </a:pPr>
            <a:r>
              <a:rPr lang="en-US" altLang="en-US" sz="2400" b="1" smtClean="0"/>
              <a:t>to be polite </a:t>
            </a:r>
          </a:p>
          <a:p>
            <a:pPr algn="ctr">
              <a:buFont typeface="Wingdings" pitchFamily="-112" charset="2"/>
              <a:buNone/>
            </a:pPr>
            <a:r>
              <a:rPr lang="en-US" altLang="en-US" sz="2400" smtClean="0">
                <a:solidFill>
                  <a:srgbClr val="64673E"/>
                </a:solidFill>
              </a:rPr>
              <a:t>is to be inscrutable and submissive; </a:t>
            </a:r>
          </a:p>
          <a:p>
            <a:pPr algn="ctr">
              <a:buFont typeface="Wingdings" pitchFamily="-112" charset="2"/>
              <a:buNone/>
            </a:pPr>
            <a:r>
              <a:rPr lang="en-US" altLang="en-US" sz="2400" b="1" smtClean="0"/>
              <a:t>to be hard working </a:t>
            </a:r>
          </a:p>
          <a:p>
            <a:pPr algn="ctr">
              <a:buFont typeface="Wingdings" pitchFamily="-112" charset="2"/>
              <a:buNone/>
            </a:pPr>
            <a:r>
              <a:rPr lang="en-US" altLang="en-US" sz="2400" smtClean="0">
                <a:solidFill>
                  <a:srgbClr val="64673E"/>
                </a:solidFill>
              </a:rPr>
              <a:t>is to be an unfair competitor for regular human beings.”</a:t>
            </a:r>
          </a:p>
          <a:p>
            <a:pPr algn="ctr">
              <a:buFont typeface="Wingdings" pitchFamily="-112" charset="2"/>
              <a:buNone/>
            </a:pPr>
            <a:r>
              <a:rPr lang="en-US" altLang="en-US" sz="2000" smtClean="0"/>
              <a:t>~Frank Wu</a:t>
            </a:r>
          </a:p>
        </p:txBody>
      </p:sp>
      <p:sp>
        <p:nvSpPr>
          <p:cNvPr id="36868" name="Footer Placeholder 4"/>
          <p:cNvSpPr txBox="1">
            <a:spLocks noGrp="1"/>
          </p:cNvSpPr>
          <p:nvPr/>
        </p:nvSpPr>
        <p:spPr bwMode="auto">
          <a:xfrm>
            <a:off x="3806825" y="6470650"/>
            <a:ext cx="533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© 2010 The McGraw-Hill Companies, Inc. All Rights Reserved.</a:t>
            </a: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ltGray">
          <a:xfrm>
            <a:off x="7464425" y="228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hlink"/>
                </a:solidFill>
              </a:rPr>
              <a:t>Slide 34</a:t>
            </a:r>
          </a:p>
        </p:txBody>
      </p:sp>
    </p:spTree>
    <p:extLst>
      <p:ext uri="{BB962C8B-B14F-4D97-AF65-F5344CB8AC3E}">
        <p14:creationId xmlns:p14="http://schemas.microsoft.com/office/powerpoint/2010/main" val="1024709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Oppositional Culture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smtClean="0"/>
              <a:t>A collection of linguistic, behavioral, aesthetic, and spiritual attitudes and practices formed in direct opposition of mainstream white culture</a:t>
            </a:r>
          </a:p>
          <a:p>
            <a:pPr algn="ctr" eaLnBrk="1" hangingPunct="1">
              <a:spcAft>
                <a:spcPts val="600"/>
              </a:spcAft>
              <a:buFont typeface="Wingdings" pitchFamily="-112" charset="2"/>
              <a:buNone/>
            </a:pPr>
            <a:r>
              <a:rPr lang="en-US" altLang="en-US" sz="2400" i="1" smtClean="0">
                <a:solidFill>
                  <a:srgbClr val="FF6600"/>
                </a:solidFill>
              </a:rPr>
              <a:t>“Selling out”</a:t>
            </a:r>
          </a:p>
          <a:p>
            <a:pPr algn="ctr" eaLnBrk="1" hangingPunct="1">
              <a:spcAft>
                <a:spcPts val="1800"/>
              </a:spcAft>
              <a:buFont typeface="Wingdings" pitchFamily="-112" charset="2"/>
              <a:buNone/>
            </a:pPr>
            <a:r>
              <a:rPr lang="en-US" altLang="en-US" sz="2400" i="1" smtClean="0">
                <a:solidFill>
                  <a:srgbClr val="FF6600"/>
                </a:solidFill>
              </a:rPr>
              <a:t>“Acting white”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smtClean="0"/>
              <a:t>Molded by structural and historical forces; rooted in slave times and conditioned by economic inequality</a:t>
            </a:r>
          </a:p>
          <a:p>
            <a:pPr eaLnBrk="1" hangingPunct="1"/>
            <a:r>
              <a:rPr lang="en-US" altLang="en-US" sz="2400" smtClean="0"/>
              <a:t>Many scholars have been critical of the way this concept has been used</a:t>
            </a:r>
          </a:p>
        </p:txBody>
      </p:sp>
      <p:sp>
        <p:nvSpPr>
          <p:cNvPr id="37892" name="Footer Placeholder 4"/>
          <p:cNvSpPr txBox="1">
            <a:spLocks noGrp="1"/>
          </p:cNvSpPr>
          <p:nvPr/>
        </p:nvSpPr>
        <p:spPr bwMode="auto">
          <a:xfrm>
            <a:off x="3806825" y="6470650"/>
            <a:ext cx="533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© 2010 The McGraw-Hill Companies, Inc. All Rights Reserved.</a:t>
            </a:r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ltGray">
          <a:xfrm>
            <a:off x="7464425" y="228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hlink"/>
                </a:solidFill>
              </a:rPr>
              <a:t>Slide 35</a:t>
            </a:r>
          </a:p>
        </p:txBody>
      </p:sp>
    </p:spTree>
    <p:extLst>
      <p:ext uri="{BB962C8B-B14F-4D97-AF65-F5344CB8AC3E}">
        <p14:creationId xmlns:p14="http://schemas.microsoft.com/office/powerpoint/2010/main" val="79468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/>
          <p:cNvSpPr>
            <a:spLocks/>
          </p:cNvSpPr>
          <p:nvPr/>
        </p:nvSpPr>
        <p:spPr bwMode="auto">
          <a:xfrm>
            <a:off x="163513" y="146050"/>
            <a:ext cx="8810625" cy="6565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00" y="0"/>
                </a:moveTo>
                <a:lnTo>
                  <a:pt x="21600" y="0"/>
                </a:lnTo>
                <a:lnTo>
                  <a:pt x="21600" y="19050"/>
                </a:lnTo>
                <a:cubicBezTo>
                  <a:pt x="21600" y="20458"/>
                  <a:pt x="20749" y="21600"/>
                  <a:pt x="19700" y="21600"/>
                </a:cubicBezTo>
                <a:lnTo>
                  <a:pt x="0" y="21600"/>
                </a:lnTo>
                <a:lnTo>
                  <a:pt x="0" y="2550"/>
                </a:lnTo>
                <a:cubicBezTo>
                  <a:pt x="0" y="1142"/>
                  <a:pt x="851" y="0"/>
                  <a:pt x="1900" y="0"/>
                </a:cubicBezTo>
                <a:close/>
                <a:moveTo>
                  <a:pt x="1900" y="0"/>
                </a:moveTo>
              </a:path>
            </a:pathLst>
          </a:custGeom>
          <a:solidFill>
            <a:schemeClr val="accent1">
              <a:alpha val="64705"/>
            </a:schemeClr>
          </a:solidFill>
          <a:ln w="11000" cap="rnd">
            <a:solidFill>
              <a:srgbClr val="B6B9A6">
                <a:alpha val="87999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6700"/>
            <a:ext cx="8229600" cy="1141413"/>
          </a:xfrm>
          <a:ln/>
        </p:spPr>
        <p:txBody>
          <a:bodyPr/>
          <a:lstStyle/>
          <a:p>
            <a:r>
              <a:rPr lang="en-US"/>
              <a:t>The Educational System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889000"/>
            <a:ext cx="8229600" cy="5283200"/>
          </a:xfrm>
          <a:ln/>
        </p:spPr>
        <p:txBody>
          <a:bodyPr/>
          <a:lstStyle/>
          <a:p>
            <a:pPr marL="254000" indent="-254000"/>
            <a:r>
              <a:rPr lang="en-US" sz="1600"/>
              <a:t>The following chart shows the increase in the high school educational attainment of Blacks and Latinos from 1970 – 2005 (U.S. Census, 2007). </a:t>
            </a:r>
          </a:p>
        </p:txBody>
      </p:sp>
      <p:graphicFrame>
        <p:nvGraphicFramePr>
          <p:cNvPr id="15364" name="Object 4"/>
          <p:cNvGraphicFramePr>
            <a:graphicFrameLocks/>
          </p:cNvGraphicFramePr>
          <p:nvPr/>
        </p:nvGraphicFramePr>
        <p:xfrm>
          <a:off x="428625" y="1536700"/>
          <a:ext cx="7499350" cy="461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Chart" r:id="rId3" imgW="10535966" imgH="6482030" progId="MSGraph.Chart.8">
                  <p:embed/>
                </p:oleObj>
              </mc:Choice>
              <mc:Fallback>
                <p:oleObj name="Chart" r:id="rId3" imgW="10535966" imgH="6482030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536700"/>
                        <a:ext cx="7499350" cy="461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5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1"/>
          <p:cNvSpPr>
            <a:spLocks/>
          </p:cNvSpPr>
          <p:nvPr/>
        </p:nvSpPr>
        <p:spPr bwMode="auto">
          <a:xfrm>
            <a:off x="163513" y="146050"/>
            <a:ext cx="8810625" cy="6565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00" y="0"/>
                </a:moveTo>
                <a:lnTo>
                  <a:pt x="21600" y="0"/>
                </a:lnTo>
                <a:lnTo>
                  <a:pt x="21600" y="19050"/>
                </a:lnTo>
                <a:cubicBezTo>
                  <a:pt x="21600" y="20458"/>
                  <a:pt x="20749" y="21600"/>
                  <a:pt x="19700" y="21600"/>
                </a:cubicBezTo>
                <a:lnTo>
                  <a:pt x="0" y="21600"/>
                </a:lnTo>
                <a:lnTo>
                  <a:pt x="0" y="2550"/>
                </a:lnTo>
                <a:cubicBezTo>
                  <a:pt x="0" y="1142"/>
                  <a:pt x="851" y="0"/>
                  <a:pt x="1900" y="0"/>
                </a:cubicBezTo>
                <a:close/>
                <a:moveTo>
                  <a:pt x="1900" y="0"/>
                </a:moveTo>
              </a:path>
            </a:pathLst>
          </a:custGeom>
          <a:solidFill>
            <a:schemeClr val="accent1">
              <a:alpha val="64705"/>
            </a:schemeClr>
          </a:solidFill>
          <a:ln w="11000" cap="rnd">
            <a:solidFill>
              <a:srgbClr val="B6B9A6">
                <a:alpha val="87999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2413"/>
            <a:ext cx="8229600" cy="711200"/>
          </a:xfrm>
          <a:ln/>
        </p:spPr>
        <p:txBody>
          <a:bodyPr>
            <a:normAutofit fontScale="90000"/>
          </a:bodyPr>
          <a:lstStyle/>
          <a:p>
            <a:r>
              <a:rPr lang="en-US"/>
              <a:t>The Educational System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93800"/>
            <a:ext cx="8229600" cy="4978400"/>
          </a:xfrm>
          <a:ln/>
        </p:spPr>
        <p:txBody>
          <a:bodyPr>
            <a:normAutofit/>
          </a:bodyPr>
          <a:lstStyle/>
          <a:p>
            <a:pPr marL="254000" indent="-254000">
              <a:lnSpc>
                <a:spcPct val="72000"/>
              </a:lnSpc>
            </a:pPr>
            <a:r>
              <a:rPr lang="en-US" sz="2300"/>
              <a:t>Does tracking contribute to the educational gap? In many schools tracking, which is assigning students to a specific curriculum based on their test scores and other criteria is common practice. </a:t>
            </a:r>
            <a:endParaRPr lang="en-US" sz="2200"/>
          </a:p>
          <a:p>
            <a:pPr marL="254000" indent="-254000">
              <a:lnSpc>
                <a:spcPct val="72000"/>
              </a:lnSpc>
            </a:pPr>
            <a:endParaRPr lang="en-US" sz="2300"/>
          </a:p>
          <a:p>
            <a:pPr marL="254000" indent="-254000">
              <a:lnSpc>
                <a:spcPct val="72000"/>
              </a:lnSpc>
            </a:pPr>
            <a:r>
              <a:rPr lang="en-US" sz="2300"/>
              <a:t>Researchers argue that while African American students are commonly placed in general classes, White students are commonly placed in college preparatory courses. </a:t>
            </a:r>
            <a:endParaRPr lang="en-US" sz="2200"/>
          </a:p>
          <a:p>
            <a:pPr marL="254000" indent="-254000">
              <a:lnSpc>
                <a:spcPct val="72000"/>
              </a:lnSpc>
            </a:pPr>
            <a:endParaRPr lang="en-US" sz="2300"/>
          </a:p>
          <a:p>
            <a:pPr marL="254000" indent="-254000">
              <a:lnSpc>
                <a:spcPct val="72000"/>
              </a:lnSpc>
            </a:pPr>
            <a:r>
              <a:rPr lang="en-US" sz="2300"/>
              <a:t>Researchers also argue that African American students are more likely than White students to be classified as learning disabled or emotionally disturbed. </a:t>
            </a:r>
            <a:endParaRPr lang="en-US" sz="2200"/>
          </a:p>
          <a:p>
            <a:pPr marL="254000" indent="-254000">
              <a:lnSpc>
                <a:spcPct val="72000"/>
              </a:lnSpc>
            </a:pPr>
            <a:endParaRPr lang="en-US" sz="2300"/>
          </a:p>
          <a:p>
            <a:pPr marL="254000" indent="-254000">
              <a:lnSpc>
                <a:spcPct val="72000"/>
              </a:lnSpc>
            </a:pPr>
            <a:r>
              <a:rPr lang="en-US" sz="2300"/>
              <a:t>These common practices represent ways in which we infuse our educational system with segregation. </a:t>
            </a:r>
          </a:p>
        </p:txBody>
      </p:sp>
    </p:spTree>
    <p:extLst>
      <p:ext uri="{BB962C8B-B14F-4D97-AF65-F5344CB8AC3E}">
        <p14:creationId xmlns:p14="http://schemas.microsoft.com/office/powerpoint/2010/main" val="32629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281</TotalTime>
  <Words>523</Words>
  <Application>Microsoft Macintosh PowerPoint</Application>
  <PresentationFormat>On-screen Show (4:3)</PresentationFormat>
  <Paragraphs>59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Median</vt:lpstr>
      <vt:lpstr>Chart</vt:lpstr>
      <vt:lpstr>SOC 120</vt:lpstr>
      <vt:lpstr>The Educational System</vt:lpstr>
      <vt:lpstr>The Educational System</vt:lpstr>
      <vt:lpstr>PowerPoint Presentation</vt:lpstr>
      <vt:lpstr>PowerPoint Presentation</vt:lpstr>
      <vt:lpstr>“Positive” Stereotype?</vt:lpstr>
      <vt:lpstr>Oppositional Culture</vt:lpstr>
      <vt:lpstr>The Educational System</vt:lpstr>
      <vt:lpstr>The Educational System</vt:lpstr>
      <vt:lpstr>The Educational System</vt:lpstr>
    </vt:vector>
  </TitlesOfParts>
  <Company>APUS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320</dc:title>
  <dc:creator>Jackie Brooks</dc:creator>
  <cp:lastModifiedBy>Jackie Brooks</cp:lastModifiedBy>
  <cp:revision>11</cp:revision>
  <cp:lastPrinted>2013-11-12T05:21:56Z</cp:lastPrinted>
  <dcterms:created xsi:type="dcterms:W3CDTF">2013-02-23T16:47:23Z</dcterms:created>
  <dcterms:modified xsi:type="dcterms:W3CDTF">2015-11-23T21:21:22Z</dcterms:modified>
</cp:coreProperties>
</file>