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embeddedFontLst>
    <p:embeddedFont>
      <p:font typeface="Proxima Nova"/>
      <p:regular r:id="rId48"/>
      <p:bold r:id="rId49"/>
      <p:italic r:id="rId50"/>
      <p:boldItalic r:id="rId51"/>
    </p:embeddedFont>
    <p:embeddedFont>
      <p:font typeface="Roboto"/>
      <p:regular r:id="rId52"/>
      <p:bold r:id="rId53"/>
      <p:italic r:id="rId54"/>
      <p:boldItalic r:id="rId55"/>
    </p:embeddedFont>
    <p:embeddedFont>
      <p:font typeface="Lora"/>
      <p:regular r:id="rId56"/>
      <p:bold r:id="rId57"/>
      <p:italic r:id="rId58"/>
      <p:boldItalic r:id="rId59"/>
    </p:embeddedFont>
    <p:embeddedFont>
      <p:font typeface="Quattrocento Sans"/>
      <p:regular r:id="rId60"/>
      <p:bold r:id="rId61"/>
      <p:italic r:id="rId62"/>
      <p:boldItalic r:id="rId63"/>
    </p:embeddedFont>
    <p:embeddedFont>
      <p:font typeface="Alfa Slab One"/>
      <p:regular r:id="rId64"/>
    </p:embeddedFont>
    <p:embeddedFont>
      <p:font typeface="Century Gothic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roximaNova-regular.fntdata"/><Relationship Id="rId47" Type="http://schemas.openxmlformats.org/officeDocument/2006/relationships/slide" Target="slides/slide42.xml"/><Relationship Id="rId49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QuattrocentoSans-italic.fntdata"/><Relationship Id="rId61" Type="http://schemas.openxmlformats.org/officeDocument/2006/relationships/font" Target="fonts/QuattrocentoSans-bold.fntdata"/><Relationship Id="rId20" Type="http://schemas.openxmlformats.org/officeDocument/2006/relationships/slide" Target="slides/slide15.xml"/><Relationship Id="rId64" Type="http://schemas.openxmlformats.org/officeDocument/2006/relationships/font" Target="fonts/AlfaSlabOne-regular.fntdata"/><Relationship Id="rId63" Type="http://schemas.openxmlformats.org/officeDocument/2006/relationships/font" Target="fonts/QuattrocentoSans-boldItalic.fntdata"/><Relationship Id="rId22" Type="http://schemas.openxmlformats.org/officeDocument/2006/relationships/slide" Target="slides/slide17.xml"/><Relationship Id="rId66" Type="http://schemas.openxmlformats.org/officeDocument/2006/relationships/font" Target="fonts/CenturyGothic-bold.fntdata"/><Relationship Id="rId21" Type="http://schemas.openxmlformats.org/officeDocument/2006/relationships/slide" Target="slides/slide16.xml"/><Relationship Id="rId65" Type="http://schemas.openxmlformats.org/officeDocument/2006/relationships/font" Target="fonts/CenturyGothic-regular.fntdata"/><Relationship Id="rId24" Type="http://schemas.openxmlformats.org/officeDocument/2006/relationships/slide" Target="slides/slide19.xml"/><Relationship Id="rId68" Type="http://schemas.openxmlformats.org/officeDocument/2006/relationships/font" Target="fonts/CenturyGothic-boldItalic.fntdata"/><Relationship Id="rId23" Type="http://schemas.openxmlformats.org/officeDocument/2006/relationships/slide" Target="slides/slide18.xml"/><Relationship Id="rId67" Type="http://schemas.openxmlformats.org/officeDocument/2006/relationships/font" Target="fonts/CenturyGothic-italic.fntdata"/><Relationship Id="rId60" Type="http://schemas.openxmlformats.org/officeDocument/2006/relationships/font" Target="fonts/QuattrocentoSans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-italic.fntdata"/><Relationship Id="rId13" Type="http://schemas.openxmlformats.org/officeDocument/2006/relationships/slide" Target="slides/slide8.xml"/><Relationship Id="rId57" Type="http://schemas.openxmlformats.org/officeDocument/2006/relationships/font" Target="fonts/Lora-bold.fntdata"/><Relationship Id="rId12" Type="http://schemas.openxmlformats.org/officeDocument/2006/relationships/slide" Target="slides/slide7.xml"/><Relationship Id="rId56" Type="http://schemas.openxmlformats.org/officeDocument/2006/relationships/font" Target="fonts/Lora-regular.fntdata"/><Relationship Id="rId15" Type="http://schemas.openxmlformats.org/officeDocument/2006/relationships/slide" Target="slides/slide10.xml"/><Relationship Id="rId59" Type="http://schemas.openxmlformats.org/officeDocument/2006/relationships/font" Target="fonts/Lora-boldItalic.fntdata"/><Relationship Id="rId14" Type="http://schemas.openxmlformats.org/officeDocument/2006/relationships/slide" Target="slides/slide9.xml"/><Relationship Id="rId58" Type="http://schemas.openxmlformats.org/officeDocument/2006/relationships/font" Target="fonts/Lora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2a0ffa74b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2a0ffa74b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2a0ffa74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2a0ffa74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2a0ffa74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2a0ffa74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2a0ffa74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2a0ffa74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2a0ffa74b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2a0ffa74b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c33d9f8e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c33d9f8e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2a0ffa74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2a0ffa74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2a0ffa74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2a0ffa74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2a0ffa74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22a0ffa74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2a0ffa74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2a0ffa74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c33d9f8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2c33d9f8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2a0ffa74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22a0ffa74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2a0ffa74b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22a0ffa74b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2a0ffa74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22a0ffa74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2a0ffa74b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2a0ffa74b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2a0ffa74b_0_2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22a0ffa74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2a0ffa74b_0_2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2a0ffa74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2a0ffa74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2a0ffa74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2a0ffa74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22a0ffa74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 choice also forces students to collaborate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2a0ffa74b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22a0ffa74b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vertical space also helps inquire into the student thinking 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2a0ffa74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22a0ffa74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Scaffolding can help make the discussion more equitable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2a0ffa74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2a0ffa7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2a0ffa74b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22a0ffa74b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22a0ffa74b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22a0ffa74b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in a RAT? Example determinant as area of parallelogram… parallelogram?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22a0ffa74b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22a0ffa74b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2a0ffa74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22a0ffa74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22a0ffa74b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22a0ffa74b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2a0ffa74b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2a0ffa74b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we have addressed just-in-time needed prereqs, we can move to the new content and fun activities! Let’s look at these a bit more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2a0ffa74b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22a0ffa74b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22a0ffa74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22a0ffa74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22a0ffa74b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22a0ffa74b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22a0ffa74b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22a0ffa74b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2a0ffa74b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2a0ffa74b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22a0ffa74b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22a0ffa74b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</a:t>
            </a:r>
            <a:r>
              <a:rPr lang="en"/>
              <a:t>omitted</a:t>
            </a:r>
            <a:r>
              <a:rPr lang="en"/>
              <a:t> for time.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22a0ffa74b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22a0ffa74b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2c33d9f8e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2c33d9f8e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2a0ffa74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2a0ffa74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2a0ffa74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2a0ffa74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2a0ffa74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2a0ffa74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2a0ffa74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2a0ffa74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2a0ffa74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2a0ffa74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1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13"/>
          <p:cNvCxnSpPr/>
          <p:nvPr/>
        </p:nvCxnSpPr>
        <p:spPr>
          <a:xfrm>
            <a:off x="0" y="1131725"/>
            <a:ext cx="13758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13"/>
          <p:cNvSpPr/>
          <p:nvPr/>
        </p:nvSpPr>
        <p:spPr>
          <a:xfrm>
            <a:off x="817475" y="92876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Lora"/>
              <a:buNone/>
              <a:defRPr b="1" sz="2000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FFCD00"/>
              </a:buClr>
              <a:buSzPts val="24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○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2000"/>
              <a:buFont typeface="Quattrocento Sans"/>
              <a:buChar char="■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●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○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rgbClr val="FFCD00"/>
              </a:buClr>
              <a:buSzPts val="1800"/>
              <a:buFont typeface="Quattrocento Sans"/>
              <a:buChar char="■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57" name="Google Shape;57;p13"/>
          <p:cNvCxnSpPr/>
          <p:nvPr/>
        </p:nvCxnSpPr>
        <p:spPr>
          <a:xfrm>
            <a:off x="5265650" y="1131725"/>
            <a:ext cx="3878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jpg"/><Relationship Id="rId4" Type="http://schemas.openxmlformats.org/officeDocument/2006/relationships/image" Target="../media/image2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nsf.gov/awardsearch/showAward?AWD_ID=2011807" TargetMode="External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xjn0G3_PEmYUGTUgSBP9LcpcCbMnuT0p/view?usp=drive_link" TargetMode="External"/><Relationship Id="rId4" Type="http://schemas.openxmlformats.org/officeDocument/2006/relationships/hyperlink" Target="https://drive.google.com/file/d/1xjn0G3_PEmYUGTUgSBP9LcpcCbMnuT0p/view?usp=drive_link" TargetMode="External"/><Relationship Id="rId5" Type="http://schemas.openxmlformats.org/officeDocument/2006/relationships/hyperlink" Target="https://drive.google.com/file/d/1xjn0G3_PEmYUGTUgSBP9LcpcCbMnuT0p/view?usp=drive_link" TargetMode="External"/><Relationship Id="rId6" Type="http://schemas.openxmlformats.org/officeDocument/2006/relationships/hyperlink" Target="https://drive.google.com/file/d/1gg23xXOwndqlOc_kJYV1oKNJcHOe4ObR/view?usp=drive_link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tbil.or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TBIL </a:t>
            </a:r>
            <a:endParaRPr/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TBIL Community</a:t>
            </a:r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8149" y="4629449"/>
            <a:ext cx="1055250" cy="3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get in teams!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instructions on how to split up into teams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Won’t students just vote on the answer?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652525" y="1209300"/>
            <a:ext cx="7449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In our study, tRAT scores were 9.7% higher than a voting strategy would produce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Source Sans Pro"/>
              <a:buChar char="●"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This is matched by our classroom observations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Just-in-Time Teaching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351" y="505988"/>
            <a:ext cx="2180149" cy="4482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738" y="1152463"/>
            <a:ext cx="28098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11">
                <a:solidFill>
                  <a:schemeClr val="dk2"/>
                </a:solidFill>
              </a:rPr>
              <a:t>Activity 1:</a:t>
            </a:r>
            <a:r>
              <a:rPr lang="en" sz="2311"/>
              <a:t> </a:t>
            </a:r>
            <a:r>
              <a:rPr lang="en" sz="2311"/>
              <a:t>In your experience teaching students in groups, or as a member of a group yourself, identify the MOST DIFFICULT CHALLENGE.</a:t>
            </a:r>
            <a:endParaRPr sz="2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/>
        </p:nvSpPr>
        <p:spPr>
          <a:xfrm>
            <a:off x="104075" y="1659600"/>
            <a:ext cx="8795700" cy="31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AutoNum type="alphaUcPeriod"/>
            </a:pPr>
            <a:r>
              <a:rPr b="1"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Some members of the group did all of the work.</a:t>
            </a:r>
            <a:endParaRPr b="1"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AutoNum type="alphaUcPeriod"/>
            </a:pPr>
            <a:r>
              <a:rPr b="1"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Sometimes a particular group member would dominate the group.</a:t>
            </a:r>
            <a:endParaRPr b="1"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AutoNum type="alphaUcPeriod"/>
            </a:pPr>
            <a:r>
              <a:rPr b="1"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Group performance was negatively impacted by the limited contributions of one group member. </a:t>
            </a:r>
            <a:endParaRPr b="1"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roxima Nova"/>
              <a:buAutoNum type="alphaUcPeriod"/>
            </a:pPr>
            <a:r>
              <a:rPr b="1"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There were no difficult issues. Group members always contribute equally.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4294967295" type="title"/>
          </p:nvPr>
        </p:nvSpPr>
        <p:spPr>
          <a:xfrm>
            <a:off x="479750" y="462625"/>
            <a:ext cx="82314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Activity 2:</a:t>
            </a:r>
            <a:r>
              <a:rPr lang="en" sz="2200"/>
              <a:t> Which a</a:t>
            </a:r>
            <a:r>
              <a:rPr lang="en" sz="2200"/>
              <a:t>spect of TBL that BEST addresses issues with group work?</a:t>
            </a:r>
            <a:endParaRPr sz="2200"/>
          </a:p>
        </p:txBody>
      </p:sp>
      <p:sp>
        <p:nvSpPr>
          <p:cNvPr id="188" name="Google Shape;188;p32"/>
          <p:cNvSpPr txBox="1"/>
          <p:nvPr>
            <p:ph idx="4294967295" type="body"/>
          </p:nvPr>
        </p:nvSpPr>
        <p:spPr>
          <a:xfrm>
            <a:off x="609100" y="1311675"/>
            <a:ext cx="75819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UcPeriod"/>
            </a:pPr>
            <a:r>
              <a:rPr b="1" lang="en" sz="2000"/>
              <a:t>Individuals are held accountable through the iRATs and individual grades. 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UcPeriod"/>
            </a:pPr>
            <a:r>
              <a:rPr b="1" lang="en" sz="2000"/>
              <a:t>Students rate their teammates leading to a Team Contribution component of the final course grade. 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UcPeriod"/>
            </a:pPr>
            <a:r>
              <a:rPr b="1" lang="en" sz="2000"/>
              <a:t>Application activities are conducted in-class with no group work assigned outside of class.</a:t>
            </a:r>
            <a:endParaRPr b="1" sz="2000"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AutoNum type="alphaUcPeriod"/>
            </a:pPr>
            <a:r>
              <a:rPr b="1" lang="en" sz="2000"/>
              <a:t>The 4S approach to application activities eliminates a “divide and conquer” approach. </a:t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594575"/>
            <a:ext cx="85206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material is based upon work supported by the National Science Foundation under </a:t>
            </a:r>
            <a:r>
              <a:rPr lang="en" sz="14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Award #2011807</a:t>
            </a:r>
            <a:r>
              <a:rPr lang="en" sz="1400">
                <a:solidFill>
                  <a:srgbClr val="21212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Any opinions, findings and conclusions or recommendations expressed in this material are those of the author(s) and do not necessarily reflect the views of the National Science Foundation.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6600" y="2019675"/>
            <a:ext cx="2472650" cy="247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4294967295" type="title"/>
          </p:nvPr>
        </p:nvSpPr>
        <p:spPr>
          <a:xfrm>
            <a:off x="493075" y="203450"/>
            <a:ext cx="8068800" cy="15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Activity 3:</a:t>
            </a:r>
            <a:r>
              <a:rPr lang="en" sz="2100"/>
              <a:t> </a:t>
            </a:r>
            <a:r>
              <a:rPr lang="en" sz="2100"/>
              <a:t>You will be teaching a Calculus I class via TBIL.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Which of the following factors is it MOST appropriate to consider when creating your TBIL teams?</a:t>
            </a:r>
            <a:endParaRPr sz="2900"/>
          </a:p>
        </p:txBody>
      </p:sp>
      <p:sp>
        <p:nvSpPr>
          <p:cNvPr id="194" name="Google Shape;194;p33"/>
          <p:cNvSpPr txBox="1"/>
          <p:nvPr/>
        </p:nvSpPr>
        <p:spPr>
          <a:xfrm>
            <a:off x="618775" y="1865975"/>
            <a:ext cx="7889400" cy="30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AutoNum type="alphaUcPeriod"/>
            </a:pPr>
            <a:r>
              <a:rPr b="1" lang="en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Students’ majors</a:t>
            </a:r>
            <a:endParaRPr b="1"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AutoNum type="alphaUcPeriod"/>
            </a:pPr>
            <a:r>
              <a:rPr b="1" lang="en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Students’ years in school</a:t>
            </a:r>
            <a:endParaRPr b="1"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AutoNum type="alphaUcPeriod"/>
            </a:pPr>
            <a:r>
              <a:rPr b="1" lang="en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Students’ score on a pre-test of their knowledge</a:t>
            </a:r>
            <a:endParaRPr b="1"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AutoNum type="alphaUcPeriod"/>
            </a:pPr>
            <a:r>
              <a:rPr b="1" lang="en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Students’ math anxiety</a:t>
            </a:r>
            <a:endParaRPr b="1"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roxima Nova"/>
              <a:buAutoNum type="alphaUcPeriod"/>
            </a:pPr>
            <a:r>
              <a:rPr b="1" lang="en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Students’ confidence in math</a:t>
            </a:r>
            <a:endParaRPr b="1"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4294967295" type="title"/>
          </p:nvPr>
        </p:nvSpPr>
        <p:spPr>
          <a:xfrm>
            <a:off x="311700" y="203450"/>
            <a:ext cx="84768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Activity 4:</a:t>
            </a:r>
            <a:r>
              <a:rPr lang="en" sz="2100"/>
              <a:t> </a:t>
            </a:r>
            <a:r>
              <a:rPr lang="en" sz="2100"/>
              <a:t>An instructor new to TBL decides to save time by omitting the tRAT portion of TBL. How will this action most likely impact learning? 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200" name="Google Shape;200;p34"/>
          <p:cNvSpPr txBox="1"/>
          <p:nvPr>
            <p:ph idx="4294967295" type="body"/>
          </p:nvPr>
        </p:nvSpPr>
        <p:spPr>
          <a:xfrm>
            <a:off x="522075" y="1421225"/>
            <a:ext cx="8266500" cy="3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lphaUcPeriod"/>
            </a:pPr>
            <a:r>
              <a:rPr b="1" lang="en" sz="1800"/>
              <a:t>Decreased individual preparation, since less time is spent assessing content mastery.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lphaUcPeriod"/>
            </a:pPr>
            <a:r>
              <a:rPr b="1" lang="en" sz="1800"/>
              <a:t>Decreased individual preparation, since there is less accountability to teammates.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lphaUcPeriod"/>
            </a:pPr>
            <a:r>
              <a:rPr b="1" lang="en"/>
              <a:t>Decreased content mastery, as students are less ready to engage with the 4-S activities.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lphaUcPeriod"/>
            </a:pPr>
            <a:r>
              <a:rPr b="1" lang="en" sz="1800"/>
              <a:t>Improved higher learning skills, since there is more time available for application exercises.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Quattrocento Sans"/>
              <a:buAutoNum type="alphaUcPeriod"/>
            </a:pPr>
            <a:r>
              <a:rPr b="1" lang="en" sz="1800"/>
              <a:t>Improved team cohesiveness, since there is less opportunity for team dissension.</a:t>
            </a:r>
            <a:endParaRPr b="1" sz="25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4294967295" type="title"/>
          </p:nvPr>
        </p:nvSpPr>
        <p:spPr>
          <a:xfrm>
            <a:off x="425400" y="127250"/>
            <a:ext cx="82470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Activity 5:</a:t>
            </a:r>
            <a:r>
              <a:rPr lang="en" sz="2200"/>
              <a:t> </a:t>
            </a:r>
            <a:r>
              <a:rPr lang="en" sz="2200"/>
              <a:t>From an instructional perspective, which of the following is the MOST important benefit of TBL?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206" name="Google Shape;206;p35"/>
          <p:cNvSpPr txBox="1"/>
          <p:nvPr>
            <p:ph idx="4294967295" type="body"/>
          </p:nvPr>
        </p:nvSpPr>
        <p:spPr>
          <a:xfrm>
            <a:off x="425400" y="1595250"/>
            <a:ext cx="8049900" cy="30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attrocento Sans"/>
              <a:buAutoNum type="alphaUcPeriod"/>
            </a:pPr>
            <a:r>
              <a:rPr b="1" lang="en" sz="1800"/>
              <a:t>Enhanced session attendance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attrocento Sans"/>
              <a:buAutoNum type="alphaUcPeriod"/>
            </a:pPr>
            <a:r>
              <a:rPr b="1" lang="en" sz="1800"/>
              <a:t>Increased competence </a:t>
            </a:r>
            <a:r>
              <a:rPr b="1" lang="en"/>
              <a:t>solving problems</a:t>
            </a:r>
            <a:r>
              <a:rPr b="1" lang="en" sz="1800"/>
              <a:t>    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attrocento Sans"/>
              <a:buAutoNum type="alphaUcPeriod"/>
            </a:pPr>
            <a:r>
              <a:rPr b="1" lang="en" sz="1800"/>
              <a:t>Development of better team-working skills  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Quattrocento Sans"/>
              <a:buAutoNum type="alphaUcPeriod"/>
            </a:pPr>
            <a:r>
              <a:rPr b="1" lang="en" sz="1800"/>
              <a:t>Increased learner engagement</a:t>
            </a:r>
            <a:endParaRPr b="1"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Quattrocento Sans"/>
              <a:buAutoNum type="alphaUcPeriod"/>
            </a:pPr>
            <a:r>
              <a:rPr b="1" lang="en" sz="1800"/>
              <a:t>Increased learner motivation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36"/>
          <p:cNvGrpSpPr/>
          <p:nvPr/>
        </p:nvGrpSpPr>
        <p:grpSpPr>
          <a:xfrm>
            <a:off x="1258124" y="1435875"/>
            <a:ext cx="6511493" cy="3292807"/>
            <a:chOff x="0" y="259678"/>
            <a:chExt cx="8961593" cy="5142600"/>
          </a:xfrm>
        </p:grpSpPr>
        <p:sp>
          <p:nvSpPr>
            <p:cNvPr id="212" name="Google Shape;212;p36"/>
            <p:cNvSpPr/>
            <p:nvPr/>
          </p:nvSpPr>
          <p:spPr>
            <a:xfrm>
              <a:off x="0" y="259678"/>
              <a:ext cx="5142600" cy="51426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00205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6"/>
            <p:cNvSpPr txBox="1"/>
            <p:nvPr/>
          </p:nvSpPr>
          <p:spPr>
            <a:xfrm>
              <a:off x="718108" y="866099"/>
              <a:ext cx="2965200" cy="39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205B"/>
                </a:buClr>
                <a:buSzPts val="4400"/>
                <a:buFont typeface="Century Gothic"/>
                <a:buNone/>
              </a:pPr>
              <a:r>
                <a:rPr b="1" lang="en" sz="3600">
                  <a:solidFill>
                    <a:srgbClr val="00205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Team-</a:t>
              </a:r>
              <a:endParaRPr sz="600"/>
            </a:p>
            <a:p>
              <a:pPr indent="0" lvl="0" marL="0" marR="0" rtl="0" algn="ctr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rgbClr val="00205B"/>
                </a:buClr>
                <a:buSzPts val="4400"/>
                <a:buFont typeface="Century Gothic"/>
                <a:buNone/>
              </a:pPr>
              <a:r>
                <a:rPr b="1" lang="en" sz="3600">
                  <a:solidFill>
                    <a:srgbClr val="00205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Based </a:t>
              </a:r>
              <a:endParaRPr sz="600"/>
            </a:p>
            <a:p>
              <a:pPr indent="0" lvl="0" marL="0" marR="0" rtl="0" algn="ctr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rgbClr val="00205B"/>
                </a:buClr>
                <a:buSzPts val="4400"/>
                <a:buFont typeface="Century Gothic"/>
                <a:buNone/>
              </a:pPr>
              <a:r>
                <a:rPr b="1" lang="en" sz="3600">
                  <a:solidFill>
                    <a:srgbClr val="00205B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Learning</a:t>
              </a:r>
              <a:endParaRPr sz="600"/>
            </a:p>
          </p:txBody>
        </p:sp>
        <p:sp>
          <p:nvSpPr>
            <p:cNvPr id="214" name="Google Shape;214;p36"/>
            <p:cNvSpPr/>
            <p:nvPr/>
          </p:nvSpPr>
          <p:spPr>
            <a:xfrm>
              <a:off x="3818993" y="259678"/>
              <a:ext cx="5142600" cy="5142600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 cap="flat" cmpd="sng" w="38100">
              <a:solidFill>
                <a:srgbClr val="00A9E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36"/>
            <p:cNvSpPr txBox="1"/>
            <p:nvPr/>
          </p:nvSpPr>
          <p:spPr>
            <a:xfrm>
              <a:off x="5278375" y="866099"/>
              <a:ext cx="2965200" cy="39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A9E0"/>
                </a:buClr>
                <a:buSzPts val="4400"/>
                <a:buFont typeface="Century Gothic"/>
                <a:buNone/>
              </a:pPr>
              <a:r>
                <a:rPr b="1" lang="en" sz="3600">
                  <a:solidFill>
                    <a:srgbClr val="00A9E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Inquiry-</a:t>
              </a:r>
              <a:endParaRPr sz="600"/>
            </a:p>
            <a:p>
              <a:pPr indent="0" lvl="0" marL="0" marR="0" rtl="0" algn="ctr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rgbClr val="00A9E0"/>
                </a:buClr>
                <a:buSzPts val="4400"/>
                <a:buFont typeface="Century Gothic"/>
                <a:buNone/>
              </a:pPr>
              <a:r>
                <a:rPr b="1" lang="en" sz="3600">
                  <a:solidFill>
                    <a:srgbClr val="00A9E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Based</a:t>
              </a:r>
              <a:endParaRPr sz="600"/>
            </a:p>
            <a:p>
              <a:pPr indent="0" lvl="0" marL="0" marR="0" rtl="0" algn="ctr">
                <a:lnSpc>
                  <a:spcPct val="90000"/>
                </a:lnSpc>
                <a:spcBef>
                  <a:spcPts val="1540"/>
                </a:spcBef>
                <a:spcAft>
                  <a:spcPts val="0"/>
                </a:spcAft>
                <a:buClr>
                  <a:srgbClr val="00A9E0"/>
                </a:buClr>
                <a:buSzPts val="4400"/>
                <a:buFont typeface="Century Gothic"/>
                <a:buNone/>
              </a:pPr>
              <a:r>
                <a:rPr b="1" lang="en" sz="3600">
                  <a:solidFill>
                    <a:srgbClr val="00A9E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Learning</a:t>
              </a:r>
              <a:endParaRPr sz="600"/>
            </a:p>
          </p:txBody>
        </p:sp>
      </p:grpSp>
      <p:sp>
        <p:nvSpPr>
          <p:cNvPr id="216" name="Google Shape;216;p36"/>
          <p:cNvSpPr txBox="1"/>
          <p:nvPr/>
        </p:nvSpPr>
        <p:spPr>
          <a:xfrm>
            <a:off x="4055600" y="2805225"/>
            <a:ext cx="9171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TBIL</a:t>
            </a:r>
            <a:endParaRPr b="1" sz="29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7" name="Google Shape;217;p36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Team-Based Inquiry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Inquiry-Based Learning</a:t>
            </a:r>
            <a:endParaRPr sz="2200"/>
          </a:p>
        </p:txBody>
      </p:sp>
      <p:sp>
        <p:nvSpPr>
          <p:cNvPr id="223" name="Google Shape;22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37"/>
          <p:cNvSpPr txBox="1"/>
          <p:nvPr/>
        </p:nvSpPr>
        <p:spPr>
          <a:xfrm>
            <a:off x="790075" y="1209275"/>
            <a:ext cx="81630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Four pillars: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Students engage deeply with coherent and meaningful mathematical tasks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Students collaboratively process mathematical ideas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Instructors inquire into student thinking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Instructors foster equity in their design and facilitation choices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Laursen &amp; Rasmussen, 2019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5" name="Google Shape;225;p37" title="Vector illustration of simple umbrella | Free SV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858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786150" y="308122"/>
            <a:ext cx="7571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4 pillars in a diagram</a:t>
            </a:r>
            <a:endParaRPr sz="2200"/>
          </a:p>
        </p:txBody>
      </p:sp>
      <p:sp>
        <p:nvSpPr>
          <p:cNvPr id="231" name="Google Shape;23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700" y="844800"/>
            <a:ext cx="6381000" cy="35826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8"/>
          <p:cNvSpPr txBox="1"/>
          <p:nvPr/>
        </p:nvSpPr>
        <p:spPr>
          <a:xfrm>
            <a:off x="311700" y="4198875"/>
            <a:ext cx="81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Four pillars by Laursen &amp; Rasmussen, 2019, diagram by Nina White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engage deeply with coherent and meaningful mathematical tasks</a:t>
            </a:r>
            <a:endParaRPr/>
          </a:p>
        </p:txBody>
      </p:sp>
      <p:sp>
        <p:nvSpPr>
          <p:cNvPr id="239" name="Google Shape;239;p39"/>
          <p:cNvSpPr txBox="1"/>
          <p:nvPr/>
        </p:nvSpPr>
        <p:spPr>
          <a:xfrm>
            <a:off x="955900" y="1548225"/>
            <a:ext cx="74307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Students should work on </a:t>
            </a:r>
            <a:r>
              <a:rPr b="1" lang="en" sz="1900">
                <a:latin typeface="Source Sans Pro"/>
                <a:ea typeface="Source Sans Pro"/>
                <a:cs typeface="Source Sans Pro"/>
                <a:sym typeface="Source Sans Pro"/>
              </a:rPr>
              <a:t>significant problems</a:t>
            </a: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 (tasks)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Task sequences should be carefully scaffolded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Students should have space to explore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Requiring students to make a </a:t>
            </a:r>
            <a:r>
              <a:rPr b="1" lang="en" sz="1900">
                <a:latin typeface="Source Sans Pro"/>
                <a:ea typeface="Source Sans Pro"/>
                <a:cs typeface="Source Sans Pro"/>
                <a:sym typeface="Source Sans Pro"/>
              </a:rPr>
              <a:t>specific choice</a:t>
            </a: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 or solve a specific task can help them narrow their focus 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collaboratively process mathematical ideas</a:t>
            </a:r>
            <a:endParaRPr/>
          </a:p>
        </p:txBody>
      </p:sp>
      <p:sp>
        <p:nvSpPr>
          <p:cNvPr id="245" name="Google Shape;245;p40"/>
          <p:cNvSpPr txBox="1"/>
          <p:nvPr/>
        </p:nvSpPr>
        <p:spPr>
          <a:xfrm>
            <a:off x="629700" y="1707638"/>
            <a:ext cx="39423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Teams should work on </a:t>
            </a:r>
            <a:r>
              <a:rPr b="1" lang="en" sz="1900">
                <a:latin typeface="Source Sans Pro"/>
                <a:ea typeface="Source Sans Pro"/>
                <a:cs typeface="Source Sans Pro"/>
                <a:sym typeface="Source Sans Pro"/>
              </a:rPr>
              <a:t>same problem</a:t>
            </a: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Shared workspace for each team (e.g. vertical whiteboard) is ideal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6" name="Google Shape;24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4025" y="1193175"/>
            <a:ext cx="3567898" cy="2675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Instructors inquire into student thinking</a:t>
            </a:r>
            <a:endParaRPr/>
          </a:p>
        </p:txBody>
      </p:sp>
      <p:sp>
        <p:nvSpPr>
          <p:cNvPr id="252" name="Google Shape;252;p41"/>
          <p:cNvSpPr txBox="1"/>
          <p:nvPr/>
        </p:nvSpPr>
        <p:spPr>
          <a:xfrm>
            <a:off x="609100" y="1193175"/>
            <a:ext cx="774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4-S structure facilitates classwide discussions centering student thinking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Simultaneous reporting 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can be used to set up a tension of ideas that is resolved through the classwide discussion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Comparing and contrasting multiple approaches to the </a:t>
            </a:r>
            <a:r>
              <a:rPr b="1" lang="en" sz="1800">
                <a:latin typeface="Source Sans Pro"/>
                <a:ea typeface="Source Sans Pro"/>
                <a:cs typeface="Source Sans Pro"/>
                <a:sym typeface="Source Sans Pro"/>
              </a:rPr>
              <a:t>same problem</a:t>
            </a: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 can develop students’ flexibility in problem solving</a:t>
            </a:r>
            <a:b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ource Sans Pro"/>
              <a:buChar char="●"/>
            </a:pPr>
            <a:r>
              <a:rPr lang="en" sz="1800">
                <a:latin typeface="Source Sans Pro"/>
                <a:ea typeface="Source Sans Pro"/>
                <a:cs typeface="Source Sans Pro"/>
                <a:sym typeface="Source Sans Pro"/>
              </a:rPr>
              <a:t>Instructors move through classroom as teams work at their problem</a:t>
            </a:r>
            <a:endParaRPr sz="18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Instructors foster equity in their design and facilitation choices</a:t>
            </a:r>
            <a:endParaRPr/>
          </a:p>
        </p:txBody>
      </p:sp>
      <p:sp>
        <p:nvSpPr>
          <p:cNvPr id="258" name="Google Shape;258;p42"/>
          <p:cNvSpPr txBox="1"/>
          <p:nvPr/>
        </p:nvSpPr>
        <p:spPr>
          <a:xfrm>
            <a:off x="886825" y="1564150"/>
            <a:ext cx="7223400" cy="3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TBIL is </a:t>
            </a:r>
            <a:r>
              <a:rPr b="1" lang="en" sz="1900">
                <a:latin typeface="Source Sans Pro"/>
                <a:ea typeface="Source Sans Pro"/>
                <a:cs typeface="Source Sans Pro"/>
                <a:sym typeface="Source Sans Pro"/>
              </a:rPr>
              <a:t>not a magic bullet</a:t>
            </a: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 to make your class more equitable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○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Research so far has found IBL </a:t>
            </a:r>
            <a:r>
              <a:rPr b="1" lang="en" sz="1900">
                <a:latin typeface="Source Sans Pro"/>
                <a:ea typeface="Source Sans Pro"/>
                <a:cs typeface="Source Sans Pro"/>
                <a:sym typeface="Source Sans Pro"/>
              </a:rPr>
              <a:t>can be</a:t>
            </a: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 more equitable, but may not be inherently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○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None of the features of TBL will automatically make an IBL class more equitable either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Source Sans Pro"/>
              <a:buChar char="●"/>
            </a:pPr>
            <a:r>
              <a:rPr lang="en" sz="1900">
                <a:latin typeface="Source Sans Pro"/>
                <a:ea typeface="Source Sans Pro"/>
                <a:cs typeface="Source Sans Pro"/>
                <a:sym typeface="Source Sans Pro"/>
              </a:rPr>
              <a:t>When making choices, look past “Does this help students?” to “Which students does this help?” </a:t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4294967295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Learning Objectives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276200"/>
            <a:ext cx="8520600" cy="3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able to describe the basic structure of a TBIL class and 4-S activities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able to articulate how TBIL supports the four pillars of IBL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able to compare and contrast the three types of TBIL activities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Activity 6:</a:t>
            </a:r>
            <a:r>
              <a:rPr lang="en"/>
              <a:t> Which strategy is best to ensure all students have the opportunity to share their thinking in whole class discussions?</a:t>
            </a:r>
            <a:endParaRPr/>
          </a:p>
        </p:txBody>
      </p:sp>
      <p:sp>
        <p:nvSpPr>
          <p:cNvPr id="264" name="Google Shape;264;p43"/>
          <p:cNvSpPr txBox="1"/>
          <p:nvPr/>
        </p:nvSpPr>
        <p:spPr>
          <a:xfrm>
            <a:off x="406075" y="2059325"/>
            <a:ext cx="8217900" cy="28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AutoNum type="alphaUcPeriod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Assign a student from each group to be the group reporter (rotating each class)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AutoNum type="alphaUcPeriod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Tell teams that a member cannot report more than once each class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AutoNum type="alphaUcPeriod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Privately invite quiet students to share particular ideas you overhear them say in their group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Proxima Nova"/>
              <a:buAutoNum type="alphaUcPeriod"/>
            </a:pPr>
            <a:r>
              <a:rPr lang="en" sz="2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Share a quiet student’s thinking for them to the whole class</a:t>
            </a:r>
            <a:endParaRPr sz="2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Readiness Assessment Process</a:t>
            </a:r>
            <a:endParaRPr/>
          </a:p>
        </p:txBody>
      </p:sp>
      <p:sp>
        <p:nvSpPr>
          <p:cNvPr id="270" name="Google Shape;27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8125"/>
            <a:ext cx="8783252" cy="25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4"/>
          <p:cNvSpPr/>
          <p:nvPr/>
        </p:nvSpPr>
        <p:spPr>
          <a:xfrm rot="5400000">
            <a:off x="1552952" y="2037725"/>
            <a:ext cx="381600" cy="2864100"/>
          </a:xfrm>
          <a:prstGeom prst="rightBrace">
            <a:avLst>
              <a:gd fmla="val 56547" name="adj1"/>
              <a:gd fmla="val 50498" name="adj2"/>
            </a:avLst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44"/>
          <p:cNvSpPr txBox="1"/>
          <p:nvPr/>
        </p:nvSpPr>
        <p:spPr>
          <a:xfrm>
            <a:off x="311700" y="3565100"/>
            <a:ext cx="8003100" cy="1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Before working starting on the new content in a module, students are assigned readings/video/practice that address prerequisites. An individual and team test follows and instructor can administer </a:t>
            </a: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just in time teaching</a:t>
            </a: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on these concepts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Readiness Assurance Process</a:t>
            </a:r>
            <a:endParaRPr/>
          </a:p>
        </p:txBody>
      </p:sp>
      <p:sp>
        <p:nvSpPr>
          <p:cNvPr id="280" name="Google Shape;280;p45"/>
          <p:cNvSpPr txBox="1"/>
          <p:nvPr/>
        </p:nvSpPr>
        <p:spPr>
          <a:xfrm>
            <a:off x="878775" y="1088375"/>
            <a:ext cx="7223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The purpose of the readiness assurance process is to assure that students are ready for the application activities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1" name="Google Shape;28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2088" y="1916550"/>
            <a:ext cx="3636725" cy="23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/>
        </p:nvSpPr>
        <p:spPr>
          <a:xfrm>
            <a:off x="5172075" y="4229100"/>
            <a:ext cx="1057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xkcd.com/703</a:t>
            </a:r>
            <a:endParaRPr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6"/>
          <p:cNvSpPr txBox="1"/>
          <p:nvPr>
            <p:ph type="title"/>
          </p:nvPr>
        </p:nvSpPr>
        <p:spPr>
          <a:xfrm>
            <a:off x="311700" y="445025"/>
            <a:ext cx="479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Readiness Assurance Process</a:t>
            </a:r>
            <a:endParaRPr/>
          </a:p>
        </p:txBody>
      </p:sp>
      <p:sp>
        <p:nvSpPr>
          <p:cNvPr id="288" name="Google Shape;288;p46"/>
          <p:cNvSpPr txBox="1"/>
          <p:nvPr/>
        </p:nvSpPr>
        <p:spPr>
          <a:xfrm>
            <a:off x="311700" y="1585600"/>
            <a:ext cx="46191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Often students need to remind themselves of 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prerequisite</a:t>
            </a: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 knowledge from previous courses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When building on topics from earlier in the course, explicitly call this out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5774" y="120925"/>
            <a:ext cx="3804850" cy="436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5" name="Google Shape;2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999" y="0"/>
            <a:ext cx="6739326" cy="49013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7"/>
          <p:cNvSpPr txBox="1"/>
          <p:nvPr/>
        </p:nvSpPr>
        <p:spPr>
          <a:xfrm>
            <a:off x="6430200" y="1718300"/>
            <a:ext cx="2713800" cy="1336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r>
              <a:rPr b="1" lang="en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prerequisite </a:t>
            </a:r>
            <a:r>
              <a:rPr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knowledge do students need to be able to answer this question?</a:t>
            </a:r>
            <a:endParaRPr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8"/>
          <p:cNvSpPr txBox="1"/>
          <p:nvPr>
            <p:ph type="title"/>
          </p:nvPr>
        </p:nvSpPr>
        <p:spPr>
          <a:xfrm>
            <a:off x="0" y="410000"/>
            <a:ext cx="260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References…</a:t>
            </a:r>
            <a:endParaRPr/>
          </a:p>
        </p:txBody>
      </p:sp>
      <p:sp>
        <p:nvSpPr>
          <p:cNvPr id="302" name="Google Shape;3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3" name="Google Shape;30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6725"/>
            <a:ext cx="4888375" cy="31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8"/>
          <p:cNvSpPr txBox="1"/>
          <p:nvPr>
            <p:ph type="title"/>
          </p:nvPr>
        </p:nvSpPr>
        <p:spPr>
          <a:xfrm>
            <a:off x="4888375" y="410000"/>
            <a:ext cx="42555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…Test</a:t>
            </a:r>
            <a:endParaRPr/>
          </a:p>
        </p:txBody>
      </p:sp>
      <p:pic>
        <p:nvPicPr>
          <p:cNvPr id="305" name="Google Shape;3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27725"/>
            <a:ext cx="4571999" cy="3620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9"/>
          <p:cNvSpPr txBox="1"/>
          <p:nvPr>
            <p:ph idx="4294967295" type="title"/>
          </p:nvPr>
        </p:nvSpPr>
        <p:spPr>
          <a:xfrm>
            <a:off x="599425" y="290050"/>
            <a:ext cx="6893400" cy="10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Types of TBIL  4-S Activities</a:t>
            </a:r>
            <a:endParaRPr sz="2800"/>
          </a:p>
        </p:txBody>
      </p:sp>
      <p:sp>
        <p:nvSpPr>
          <p:cNvPr id="311" name="Google Shape;311;p49"/>
          <p:cNvSpPr txBox="1"/>
          <p:nvPr>
            <p:ph idx="4294967295" type="body"/>
          </p:nvPr>
        </p:nvSpPr>
        <p:spPr>
          <a:xfrm>
            <a:off x="649250" y="1402600"/>
            <a:ext cx="8268000" cy="25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Scaffolded Exploration and Discovery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Fluency Builders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Flexible Extension</a:t>
            </a:r>
            <a:endParaRPr sz="21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786150" y="308125"/>
            <a:ext cx="71709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Scaffolded Exploration &amp; Discovery</a:t>
            </a:r>
            <a:endParaRPr/>
          </a:p>
        </p:txBody>
      </p:sp>
      <p:sp>
        <p:nvSpPr>
          <p:cNvPr id="317" name="Google Shape;317;p50"/>
          <p:cNvSpPr txBox="1"/>
          <p:nvPr/>
        </p:nvSpPr>
        <p:spPr>
          <a:xfrm>
            <a:off x="540150" y="1209300"/>
            <a:ext cx="37245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Explore a new idea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Motivate a definition or a technique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Carefully scaffolded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8" name="Google Shape;31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225" y="1209300"/>
            <a:ext cx="4574549" cy="3326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type="title"/>
          </p:nvPr>
        </p:nvSpPr>
        <p:spPr>
          <a:xfrm>
            <a:off x="786150" y="308125"/>
            <a:ext cx="40350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Fluency Builders</a:t>
            </a:r>
            <a:endParaRPr/>
          </a:p>
        </p:txBody>
      </p:sp>
      <p:sp>
        <p:nvSpPr>
          <p:cNvPr id="324" name="Google Shape;324;p51"/>
          <p:cNvSpPr txBox="1"/>
          <p:nvPr/>
        </p:nvSpPr>
        <p:spPr>
          <a:xfrm>
            <a:off x="540150" y="1209300"/>
            <a:ext cx="7376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Build procedural fluency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Scaffolding (partly or </a:t>
            </a:r>
            <a:b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completely) removed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5" name="Google Shape;32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5775" y="848900"/>
            <a:ext cx="4941076" cy="3092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2"/>
          <p:cNvSpPr txBox="1"/>
          <p:nvPr>
            <p:ph type="title"/>
          </p:nvPr>
        </p:nvSpPr>
        <p:spPr>
          <a:xfrm>
            <a:off x="786150" y="308125"/>
            <a:ext cx="40350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Extension</a:t>
            </a:r>
            <a:endParaRPr/>
          </a:p>
        </p:txBody>
      </p:sp>
      <p:sp>
        <p:nvSpPr>
          <p:cNvPr id="331" name="Google Shape;331;p52"/>
          <p:cNvSpPr txBox="1"/>
          <p:nvPr/>
        </p:nvSpPr>
        <p:spPr>
          <a:xfrm>
            <a:off x="540150" y="1209300"/>
            <a:ext cx="3532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Apply existing knowledge to new context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Pushes student thinking forwards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2" name="Google Shape;33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2650" y="1142275"/>
            <a:ext cx="4976099" cy="2858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4294967295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600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Preparation Materials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276200"/>
            <a:ext cx="8520600" cy="32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“</a:t>
            </a:r>
            <a:r>
              <a:rPr lang="en" u="sng">
                <a:solidFill>
                  <a:schemeClr val="hlink"/>
                </a:solidFill>
                <a:hlinkClick r:id="rId4"/>
              </a:rPr>
              <a:t>Introduction to Team-Based Learning</a:t>
            </a:r>
            <a:r>
              <a:rPr lang="en" u="sng">
                <a:solidFill>
                  <a:schemeClr val="hlink"/>
                </a:solidFill>
                <a:hlinkClick r:id="rId5"/>
              </a:rPr>
              <a:t>”</a:t>
            </a:r>
            <a:r>
              <a:rPr lang="en"/>
              <a:t> by Sibley and Spirodonoff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“Team-Based Inquiry Learning”</a:t>
            </a:r>
            <a:r>
              <a:rPr lang="en"/>
              <a:t> by Lewis, Clontz, and Estis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00">
                <a:solidFill>
                  <a:schemeClr val="dk2"/>
                </a:solidFill>
              </a:rPr>
              <a:t>Activity 7:</a:t>
            </a:r>
            <a:r>
              <a:rPr lang="en" sz="2600"/>
              <a:t> Which type of TBIL </a:t>
            </a:r>
            <a:r>
              <a:rPr lang="en" sz="2600"/>
              <a:t>class</a:t>
            </a:r>
            <a:r>
              <a:rPr lang="en" sz="2600"/>
              <a:t> activity do you think is most essential for student learning?</a:t>
            </a:r>
            <a:endParaRPr sz="2600"/>
          </a:p>
        </p:txBody>
      </p:sp>
      <p:sp>
        <p:nvSpPr>
          <p:cNvPr id="338" name="Google Shape;338;p53"/>
          <p:cNvSpPr txBox="1"/>
          <p:nvPr/>
        </p:nvSpPr>
        <p:spPr>
          <a:xfrm>
            <a:off x="434000" y="1779750"/>
            <a:ext cx="7464900" cy="1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lphaUcPeriod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Scaffolded Exploration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lphaUcPeriod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Fluency Builder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AutoNum type="alphaUcPeriod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Flexible Extension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In as few words as possible… TBIL features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344" name="Google Shape;344;p54"/>
          <p:cNvSpPr txBox="1"/>
          <p:nvPr/>
        </p:nvSpPr>
        <p:spPr>
          <a:xfrm>
            <a:off x="878750" y="1209300"/>
            <a:ext cx="72234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TBL scaffolding + IBL inquiry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Application activities which foster class discussion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Readiness Assurance Process to ensure students are ready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Scaffolding for progression in cognitive demand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00"/>
              <a:t>TBIL Resources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350" name="Google Shape;350;p55"/>
          <p:cNvSpPr txBox="1"/>
          <p:nvPr/>
        </p:nvSpPr>
        <p:spPr>
          <a:xfrm>
            <a:off x="381775" y="1209300"/>
            <a:ext cx="77205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TBIL Resource Library: </a:t>
            </a:r>
            <a:r>
              <a:rPr lang="en" sz="20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https://tbil.org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Activity books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○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Exercise banks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Source Sans Pro"/>
              <a:buChar char="●"/>
            </a:pPr>
            <a:r>
              <a:rPr lang="en" sz="2000">
                <a:latin typeface="Source Sans Pro"/>
                <a:ea typeface="Source Sans Pro"/>
                <a:cs typeface="Source Sans Pro"/>
                <a:sym typeface="Source Sans Pro"/>
              </a:rPr>
              <a:t>TBIL Community Slack</a:t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1381250" y="896112"/>
            <a:ext cx="3878400" cy="43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1381250" y="1616470"/>
            <a:ext cx="6809700" cy="31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