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Lora"/>
      <p:regular r:id="rId46"/>
      <p:bold r:id="rId47"/>
      <p:italic r:id="rId48"/>
      <p:boldItalic r:id="rId49"/>
    </p:embeddedFont>
    <p:embeddedFont>
      <p:font typeface="Quattrocento Sans"/>
      <p:regular r:id="rId50"/>
      <p:bold r:id="rId51"/>
      <p:italic r:id="rId52"/>
      <p:boldItalic r:id="rId53"/>
    </p:embeddedFont>
    <p:embeddedFont>
      <p:font typeface="Alfa Slab One"/>
      <p:regular r:id="rId54"/>
    </p:embeddedFont>
    <p:embeddedFont>
      <p:font typeface="Century Gothic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Roboto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Lora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ora-italic.fntdata"/><Relationship Id="rId47" Type="http://schemas.openxmlformats.org/officeDocument/2006/relationships/font" Target="fonts/Lora-bold.fntdata"/><Relationship Id="rId49" Type="http://schemas.openxmlformats.org/officeDocument/2006/relationships/font" Target="fonts/Lor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QuattrocentoSans-bold.fntdata"/><Relationship Id="rId50" Type="http://schemas.openxmlformats.org/officeDocument/2006/relationships/font" Target="fonts/QuattrocentoSans-regular.fntdata"/><Relationship Id="rId53" Type="http://schemas.openxmlformats.org/officeDocument/2006/relationships/font" Target="fonts/QuattrocentoSans-boldItalic.fntdata"/><Relationship Id="rId52" Type="http://schemas.openxmlformats.org/officeDocument/2006/relationships/font" Target="fonts/QuattrocentoSans-italic.fntdata"/><Relationship Id="rId11" Type="http://schemas.openxmlformats.org/officeDocument/2006/relationships/slide" Target="slides/slide6.xml"/><Relationship Id="rId55" Type="http://schemas.openxmlformats.org/officeDocument/2006/relationships/font" Target="fonts/CenturyGothic-regular.fntdata"/><Relationship Id="rId10" Type="http://schemas.openxmlformats.org/officeDocument/2006/relationships/slide" Target="slides/slide5.xml"/><Relationship Id="rId54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57" Type="http://schemas.openxmlformats.org/officeDocument/2006/relationships/font" Target="fonts/CenturyGothic-italic.fntdata"/><Relationship Id="rId12" Type="http://schemas.openxmlformats.org/officeDocument/2006/relationships/slide" Target="slides/slide7.xml"/><Relationship Id="rId56" Type="http://schemas.openxmlformats.org/officeDocument/2006/relationships/font" Target="fonts/CenturyGothic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font" Target="fonts/CenturyGothic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c33d9f8e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c33d9f8e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2a0ffa7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2a0ffa7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2a0ffa7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2a0ffa7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2a0ffa7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2a0ffa7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2a0ffa7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2a0ffa7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2a0ffa74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2a0ffa74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c33d9f8e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c33d9f8e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c33d9f8e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c33d9f8e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c33d9f8e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c33d9f8e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c33d9f8e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c33d9f8e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c33d9f8e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c33d9f8e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c33d9f8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c33d9f8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2a0ffa7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2a0ffa7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c33d9f8e3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c33d9f8e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c33d9f8e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c33d9f8e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c33d9f8e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c33d9f8e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addressed just-in-time needed prereqs, we can move to the new content and fun activities! Let’s look at these a bit more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c33d9f8e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c33d9f8e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c33d9f8e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c33d9f8e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c33d9f8e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c33d9f8e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c33d9f8e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2c33d9f8e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c33d9f8e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2c33d9f8e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omitted for time.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2a0ffa7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2a0ffa7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be omitted for time.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2a0ffa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2a0ffa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2a0ffa74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22a0ffa74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Can be omitted for time.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2a0ffa74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2a0ffa74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c33d9f8e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c33d9f8e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33d9f8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33d9f8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c33d9f8e3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c33d9f8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c33d9f8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c33d9f8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choice also forces students to collaborate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a0ffa74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a0ffa74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c33d9f8e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c33d9f8e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c33d9f8e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c33d9f8e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57" name="Google Shape;57;p1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sf.gov/awardsearch/showAward?AWD_ID=2011807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bil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TBIL 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TBIL Community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149" y="4629449"/>
            <a:ext cx="1055250" cy="3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Won’t students just vote on the answer?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652525" y="1209300"/>
            <a:ext cx="7449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In our study, tRAT scores were 9.7% higher than a voting strategy would produce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This is matched by our classroom observations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Just-in-Time Teaching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351" y="505988"/>
            <a:ext cx="2180149" cy="448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738" y="1152463"/>
            <a:ext cx="28098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TBIL Module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75" y="1085200"/>
            <a:ext cx="68710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4-S Activities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bulk of class time is spent with students working in teams on 4-S Activities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work on the </a:t>
            </a:r>
            <a:r>
              <a:rPr b="1" lang="en"/>
              <a:t>S</a:t>
            </a:r>
            <a:r>
              <a:rPr lang="en"/>
              <a:t>ame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task is a </a:t>
            </a:r>
            <a:r>
              <a:rPr b="1" lang="en"/>
              <a:t>S</a:t>
            </a:r>
            <a:r>
              <a:rPr lang="en"/>
              <a:t>ignificant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commit to a </a:t>
            </a:r>
            <a:r>
              <a:rPr b="1" lang="en"/>
              <a:t>S</a:t>
            </a:r>
            <a:r>
              <a:rPr lang="en"/>
              <a:t>pecific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</a:t>
            </a:r>
            <a:r>
              <a:rPr b="1" lang="en"/>
              <a:t>S</a:t>
            </a:r>
            <a:r>
              <a:rPr lang="en"/>
              <a:t>imultaneously report their choice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Facilitating 4-S Activities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bulk of class time is spent with students working in teams on 4-S Activities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discuss/solve the task </a:t>
            </a:r>
            <a:r>
              <a:rPr b="1" lang="en"/>
              <a:t>within their team</a:t>
            </a:r>
            <a:r>
              <a:rPr lang="en"/>
              <a:t> first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 circulates, eavesdropping and facilitating intra-team discussions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</a:t>
            </a:r>
            <a:r>
              <a:rPr b="1" lang="en"/>
              <a:t>simultaneously</a:t>
            </a:r>
            <a:r>
              <a:rPr lang="en"/>
              <a:t> report their response to the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facilitator asks teams to explain their reasoning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Activity 1:</a:t>
            </a:r>
            <a:r>
              <a:rPr lang="en"/>
              <a:t> Which aspect of the 4-S structure is most helpful in math classes?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538325"/>
            <a:ext cx="8520600" cy="30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Teams work on </a:t>
            </a:r>
            <a:r>
              <a:rPr b="1" lang="en"/>
              <a:t>S</a:t>
            </a:r>
            <a:r>
              <a:rPr lang="en"/>
              <a:t>ignificant, inquiry-driven tasks to develop deep conceptual understanding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Teams work on the </a:t>
            </a:r>
            <a:r>
              <a:rPr b="1" lang="en"/>
              <a:t>S</a:t>
            </a:r>
            <a:r>
              <a:rPr lang="en"/>
              <a:t>ame task, allowing instructors to compare different teams’ reasoning and approaches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Teams must commit to a </a:t>
            </a:r>
            <a:r>
              <a:rPr b="1" lang="en"/>
              <a:t>S</a:t>
            </a:r>
            <a:r>
              <a:rPr lang="en"/>
              <a:t>pecific choice or answer, helping them focus and providing a common point of comparison between teams’ reasoning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Teams </a:t>
            </a:r>
            <a:r>
              <a:rPr b="1" lang="en"/>
              <a:t>S</a:t>
            </a:r>
            <a:r>
              <a:rPr lang="en"/>
              <a:t>imultaneously report their answer, ensuring each team commits to their own choice rather than simply agreeing with other teams.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5945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material is based upon work supported by the National Science Foundation under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Award #2011807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Any opinions, findings and conclusions or recommendations expressed in this material are those of the author(s) and do not necessarily reflect the views of the National Science Foundation.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600" y="2019675"/>
            <a:ext cx="2472650" cy="24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4294967295" type="title"/>
          </p:nvPr>
        </p:nvSpPr>
        <p:spPr>
          <a:xfrm>
            <a:off x="311700" y="203450"/>
            <a:ext cx="84768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Activity 2:</a:t>
            </a:r>
            <a:r>
              <a:rPr lang="en" sz="2100"/>
              <a:t> </a:t>
            </a:r>
            <a:r>
              <a:rPr lang="en" sz="2100"/>
              <a:t>An instructor new to TBL decides to save time by omitting the tRAT portion of TBL. How will this action most likely impact learning?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01" name="Google Shape;201;p33"/>
          <p:cNvSpPr txBox="1"/>
          <p:nvPr>
            <p:ph idx="4294967295" type="body"/>
          </p:nvPr>
        </p:nvSpPr>
        <p:spPr>
          <a:xfrm>
            <a:off x="522075" y="1421225"/>
            <a:ext cx="82665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Decreased individual preparation, since less time is spent assessing content mastery.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Decreased individual preparation, since there is less accountability to teammates.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Decreased content mastery, </a:t>
            </a:r>
            <a:r>
              <a:rPr b="1" lang="en"/>
              <a:t>as</a:t>
            </a:r>
            <a:r>
              <a:rPr b="1" lang="en" sz="1800"/>
              <a:t> </a:t>
            </a:r>
            <a:r>
              <a:rPr b="1" lang="en"/>
              <a:t>students are less ready to engage with the 4-S activities</a:t>
            </a:r>
            <a:r>
              <a:rPr b="1" lang="en" sz="1800"/>
              <a:t>.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Improved higher learning skills, since there is more time available for </a:t>
            </a:r>
            <a:r>
              <a:rPr b="1" lang="en"/>
              <a:t>the 4-S activities</a:t>
            </a:r>
            <a:r>
              <a:rPr b="1" lang="en" sz="1800"/>
              <a:t>.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Improved team cohesiveness, since there is less opportunity for team dissension.</a:t>
            </a:r>
            <a:endParaRPr b="1"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311700" y="445025"/>
            <a:ext cx="479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Readiness Assurance Process</a:t>
            </a:r>
            <a:endParaRPr/>
          </a:p>
        </p:txBody>
      </p:sp>
      <p:sp>
        <p:nvSpPr>
          <p:cNvPr id="207" name="Google Shape;207;p34"/>
          <p:cNvSpPr txBox="1"/>
          <p:nvPr/>
        </p:nvSpPr>
        <p:spPr>
          <a:xfrm>
            <a:off x="311700" y="1585600"/>
            <a:ext cx="4619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Often students need to remind themselves of pre-requisite knowledge from previous courses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When building on topics from earlier in the course, explicitly call this out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8" name="Google Shape;2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74" y="120925"/>
            <a:ext cx="3804850" cy="43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9" y="0"/>
            <a:ext cx="6739326" cy="49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6430200" y="1718300"/>
            <a:ext cx="2713800" cy="133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prerequisite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knowledge do students need to be able to answer this question?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0" y="410000"/>
            <a:ext cx="260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References…</a:t>
            </a:r>
            <a:endParaRPr/>
          </a:p>
        </p:txBody>
      </p:sp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2" name="Google Shape;2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725"/>
            <a:ext cx="4888375" cy="31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>
            <p:ph type="title"/>
          </p:nvPr>
        </p:nvSpPr>
        <p:spPr>
          <a:xfrm>
            <a:off x="4888375" y="410000"/>
            <a:ext cx="425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…Test</a:t>
            </a:r>
            <a:endParaRPr/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7725"/>
            <a:ext cx="4571999" cy="362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4294967295" type="title"/>
          </p:nvPr>
        </p:nvSpPr>
        <p:spPr>
          <a:xfrm>
            <a:off x="599425" y="290050"/>
            <a:ext cx="68934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Types of TBIL  4-S Activities</a:t>
            </a:r>
            <a:endParaRPr sz="2800"/>
          </a:p>
        </p:txBody>
      </p:sp>
      <p:sp>
        <p:nvSpPr>
          <p:cNvPr id="230" name="Google Shape;230;p37"/>
          <p:cNvSpPr txBox="1"/>
          <p:nvPr>
            <p:ph idx="4294967295" type="body"/>
          </p:nvPr>
        </p:nvSpPr>
        <p:spPr>
          <a:xfrm>
            <a:off x="649250" y="1402600"/>
            <a:ext cx="82680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Scaffolded Exploration and Discovery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Fluency Builders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Flexible Extension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86150" y="308125"/>
            <a:ext cx="71709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Scaffolded Exploration &amp; Discovery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540150" y="1209300"/>
            <a:ext cx="3724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Explore a new idea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Motivate a definition or a technique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Carefully scaffolded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25" y="1209300"/>
            <a:ext cx="4574549" cy="332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786150" y="308125"/>
            <a:ext cx="40350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Fluency Builders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540150" y="1209300"/>
            <a:ext cx="7376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Build procedural fluency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Scaffolding (partly or </a:t>
            </a:r>
            <a:b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completely) removed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4" name="Google Shape;24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75" y="848900"/>
            <a:ext cx="4941076" cy="30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86150" y="308125"/>
            <a:ext cx="40350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Extension</a:t>
            </a:r>
            <a:endParaRPr/>
          </a:p>
        </p:txBody>
      </p:sp>
      <p:sp>
        <p:nvSpPr>
          <p:cNvPr id="250" name="Google Shape;250;p40"/>
          <p:cNvSpPr txBox="1"/>
          <p:nvPr/>
        </p:nvSpPr>
        <p:spPr>
          <a:xfrm>
            <a:off x="540150" y="1209300"/>
            <a:ext cx="353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Apply existing knowledge to new context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Pushes student thinking forwards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650" y="1142275"/>
            <a:ext cx="4976099" cy="285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chemeClr val="dk2"/>
                </a:solidFill>
              </a:rPr>
              <a:t>Activity 3:</a:t>
            </a:r>
            <a:r>
              <a:rPr lang="en" sz="2600"/>
              <a:t> </a:t>
            </a:r>
            <a:r>
              <a:rPr lang="en" sz="2600"/>
              <a:t>Which type of TBIL class activity do you think is most essential for student learning?</a:t>
            </a:r>
            <a:endParaRPr sz="2600"/>
          </a:p>
        </p:txBody>
      </p:sp>
      <p:sp>
        <p:nvSpPr>
          <p:cNvPr id="257" name="Google Shape;257;p41"/>
          <p:cNvSpPr txBox="1"/>
          <p:nvPr/>
        </p:nvSpPr>
        <p:spPr>
          <a:xfrm>
            <a:off x="434000" y="1779750"/>
            <a:ext cx="7464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UcPeriod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Scaffolded Exploration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UcPeriod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Fluency Builder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UcPeriod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Flexible Extension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idx="4294967295" type="title"/>
          </p:nvPr>
        </p:nvSpPr>
        <p:spPr>
          <a:xfrm>
            <a:off x="479750" y="462625"/>
            <a:ext cx="82314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Activity 4:</a:t>
            </a:r>
            <a:r>
              <a:rPr lang="en" sz="2200"/>
              <a:t> Which a</a:t>
            </a:r>
            <a:r>
              <a:rPr lang="en" sz="2200"/>
              <a:t>spect of TBIL that BEST addresses issues with group work.</a:t>
            </a:r>
            <a:endParaRPr sz="2200"/>
          </a:p>
        </p:txBody>
      </p:sp>
      <p:sp>
        <p:nvSpPr>
          <p:cNvPr id="263" name="Google Shape;263;p42"/>
          <p:cNvSpPr txBox="1"/>
          <p:nvPr>
            <p:ph idx="4294967295" type="body"/>
          </p:nvPr>
        </p:nvSpPr>
        <p:spPr>
          <a:xfrm>
            <a:off x="609100" y="1311675"/>
            <a:ext cx="7581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Individuals are held accountable through the iRATs and individual grades. 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Students rate their teammates leading to a Team Contribution component of the final course grade. 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4-S activities are conducted as ungraded in-class activities with no group work assigned outside of class.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The 4-S approach to application activities eliminates a “divide and conquer” approach. 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Learning Objectives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76200"/>
            <a:ext cx="85206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describe the basic structure of a TBIL class and 4-S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articulate how TBIL supports the four pillars of IBL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compare and contrast the three types of TBIL activities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Activity 5:</a:t>
            </a:r>
            <a:r>
              <a:rPr lang="en"/>
              <a:t> Which strategy is best to ensure all students have the opportunity to share their thinking in whole class discussions?</a:t>
            </a:r>
            <a:endParaRPr/>
          </a:p>
        </p:txBody>
      </p:sp>
      <p:sp>
        <p:nvSpPr>
          <p:cNvPr id="269" name="Google Shape;269;p43"/>
          <p:cNvSpPr txBox="1"/>
          <p:nvPr/>
        </p:nvSpPr>
        <p:spPr>
          <a:xfrm>
            <a:off x="406075" y="2059325"/>
            <a:ext cx="82179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a student from each group to be the group reporter (rotating each class)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Tell teams that a member cannot report more than once each class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Share a quiet student’s thinking for them to the whole class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Privately invite quiet students to share particular ideas you overhear them say in their group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In as few words as possible… TBIL features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75" name="Google Shape;275;p44"/>
          <p:cNvSpPr txBox="1"/>
          <p:nvPr/>
        </p:nvSpPr>
        <p:spPr>
          <a:xfrm>
            <a:off x="878750" y="1209300"/>
            <a:ext cx="7223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TBL scaffolding + IBL inquiry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Application activities which foster class discussion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Readiness Assurance Process to ensure students are ready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Scaffolding for progression in cognitive demand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TBIL Resources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281" name="Google Shape;281;p45"/>
          <p:cNvSpPr txBox="1"/>
          <p:nvPr/>
        </p:nvSpPr>
        <p:spPr>
          <a:xfrm>
            <a:off x="381775" y="1209300"/>
            <a:ext cx="77205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TBIL Resource Library: </a:t>
            </a:r>
            <a:r>
              <a:rPr lang="en" sz="20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https://tbil.org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Activity books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Exercise banks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TBIL Community Slack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Motivation: Implementing IBL in Lower Division Courses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25075"/>
            <a:ext cx="8520600" cy="31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Inquiry-Based Learning’s effectiveness is well supported by large research studies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IBL is most often used in upper division courses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IBL is most often used in smaller courses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1143000" lvl="0" marL="1143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Challenge</a:t>
            </a:r>
            <a:r>
              <a:rPr lang="en">
                <a:solidFill>
                  <a:schemeClr val="accent1"/>
                </a:solidFill>
              </a:rPr>
              <a:t>: How can we bring the benefits of IBL into our larger, lower division service courses? 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86150" y="308122"/>
            <a:ext cx="757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4 pillars of Inquiry-Based Learning</a:t>
            </a:r>
            <a:endParaRPr sz="2200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00" y="844800"/>
            <a:ext cx="6381000" cy="3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311700" y="4472575"/>
            <a:ext cx="816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Source Sans Pro"/>
                <a:ea typeface="Source Sans Pro"/>
                <a:cs typeface="Source Sans Pro"/>
                <a:sym typeface="Source Sans Pro"/>
              </a:rPr>
              <a:t>Four pillars by Laursen &amp; Rasmussen (2019), diagram by Nina White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Team-Based Learning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525875" y="1193173"/>
            <a:ext cx="39423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Students work in permanent, heterogenous teams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Students complete pre-class work to free up class time for engaging activities</a:t>
            </a:r>
            <a:b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Students work in teams during class on significant problems to deeply learn</a:t>
            </a:r>
            <a:b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600" y="1325300"/>
            <a:ext cx="3567898" cy="267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0"/>
          <p:cNvGrpSpPr/>
          <p:nvPr/>
        </p:nvGrpSpPr>
        <p:grpSpPr>
          <a:xfrm>
            <a:off x="1258124" y="1435875"/>
            <a:ext cx="6511493" cy="3292807"/>
            <a:chOff x="0" y="259678"/>
            <a:chExt cx="8961593" cy="5142600"/>
          </a:xfrm>
        </p:grpSpPr>
        <p:sp>
          <p:nvSpPr>
            <p:cNvPr id="105" name="Google Shape;105;p20"/>
            <p:cNvSpPr/>
            <p:nvPr/>
          </p:nvSpPr>
          <p:spPr>
            <a:xfrm>
              <a:off x="0" y="259678"/>
              <a:ext cx="5142600" cy="51426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 txBox="1"/>
            <p:nvPr/>
          </p:nvSpPr>
          <p:spPr>
            <a:xfrm>
              <a:off x="718108" y="866099"/>
              <a:ext cx="2965200" cy="39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5B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20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Team-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205B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20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Based 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205B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20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Learning</a:t>
              </a:r>
              <a:endParaRPr sz="600"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3818993" y="259678"/>
              <a:ext cx="5142600" cy="51426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cap="flat" cmpd="sng" w="38100">
              <a:solidFill>
                <a:srgbClr val="00A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0"/>
            <p:cNvSpPr txBox="1"/>
            <p:nvPr/>
          </p:nvSpPr>
          <p:spPr>
            <a:xfrm>
              <a:off x="5278375" y="866099"/>
              <a:ext cx="2965200" cy="39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9E0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A9E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Inquiry-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A9E0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A9E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Based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A9E0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A9E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Learning</a:t>
              </a:r>
              <a:endParaRPr sz="600"/>
            </a:p>
          </p:txBody>
        </p:sp>
      </p:grpSp>
      <p:sp>
        <p:nvSpPr>
          <p:cNvPr id="109" name="Google Shape;109;p20"/>
          <p:cNvSpPr txBox="1"/>
          <p:nvPr/>
        </p:nvSpPr>
        <p:spPr>
          <a:xfrm>
            <a:off x="4055600" y="2805225"/>
            <a:ext cx="917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TBIL</a:t>
            </a:r>
            <a:endParaRPr b="1" sz="29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Team-Based Inquiry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TBIL Module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350" y="1085275"/>
            <a:ext cx="678592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Readiness Assurance Process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module begins with a readiness assurance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prepare outside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take a readiness check 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Immediately afterwards, teams collaborate on the same readiness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 any outstanding misconceptions with Just-In-Time teaching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577775" y="3576850"/>
            <a:ext cx="1557300" cy="72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Preparation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2721492" y="3576850"/>
            <a:ext cx="1557300" cy="72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iRAT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4865208" y="3576850"/>
            <a:ext cx="1557300" cy="72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tRAT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7008925" y="3576850"/>
            <a:ext cx="1557300" cy="726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JIT Teaching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7" name="Google Shape;127;p22"/>
          <p:cNvCxnSpPr>
            <a:stCxn id="123" idx="3"/>
            <a:endCxn id="124" idx="1"/>
          </p:cNvCxnSpPr>
          <p:nvPr/>
        </p:nvCxnSpPr>
        <p:spPr>
          <a:xfrm>
            <a:off x="2135075" y="3940150"/>
            <a:ext cx="586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2"/>
          <p:cNvCxnSpPr>
            <a:stCxn id="124" idx="3"/>
            <a:endCxn id="125" idx="1"/>
          </p:cNvCxnSpPr>
          <p:nvPr/>
        </p:nvCxnSpPr>
        <p:spPr>
          <a:xfrm>
            <a:off x="4278792" y="3940150"/>
            <a:ext cx="586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22"/>
          <p:cNvCxnSpPr>
            <a:stCxn id="125" idx="3"/>
            <a:endCxn id="126" idx="1"/>
          </p:cNvCxnSpPr>
          <p:nvPr/>
        </p:nvCxnSpPr>
        <p:spPr>
          <a:xfrm>
            <a:off x="6422508" y="3940150"/>
            <a:ext cx="5865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