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16A9-57B9-E79D-8CF7-B30B59AA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434F-19B4-F503-30EE-5A32872C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94C5-FE6F-37BA-4F9E-66521142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EF9F-F70C-1732-2923-939962B3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DB92-4414-E9B4-66D1-A7D09CE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AEF4-4DA0-788D-1568-36E5EBAA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49344-B979-F88C-499B-871E604D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6D34-15A7-9B28-A973-A05C0CB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A94F-7762-A914-FC2F-DF0C19C4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A330-2131-72CB-BE0E-54CEE6F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71E63-3A31-B60A-82F8-E428F354E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37449-9B4C-9440-FF26-015BD4C8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2F6C-F6E8-81F5-CEE1-31998FD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9B86-F007-4BE9-1E6A-163D75F8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1980-E258-F44B-447F-81AD74F0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397E-2E24-2652-D3B9-CC9F4A2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FDC6-35A3-5B2E-9757-1E4B1B23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8B9E-1662-4DCD-F617-355FA199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9D28-46C4-37A0-E376-B4CB7AFF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6FC6-5F0A-F56C-D3D0-0A90EF8B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4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ACD9-E3A8-2645-C192-A4E50F05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0D1D-57C1-16EC-0279-BD8409BC9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291E-944A-2A4A-AD81-053DC8E9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02E8-FE6D-88F5-F051-39C216C0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5EF0-4B18-5CF7-6B16-052D31DE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4776-DEA6-A943-403A-022A8F2B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B5A9-FB42-4B9A-6230-B1100BA58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E5100-A170-58B8-5AF9-4CF79CB94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C472-88F6-D32B-9320-5CF7294D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5894-9153-4BDF-68FA-ADDD0749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8BB9-06B7-D295-3C71-EBF75BA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51D2-6A7B-6005-50B0-B8EC3595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68692-8A9C-D023-AEE9-B44B3D41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D84A5-E5B3-6AE1-4A44-6FBC3BE58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F593B-E4EA-AB6C-8BE4-F23F4AA1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749B7-88B4-C5C6-9DF3-933D190B1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18CCD-FA0E-342F-AA7D-BB5D4871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BC1DF-7C4D-CD7A-34A8-9E8AA171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935FC-52AD-26C5-F91A-C7E970A3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F7E0-EC3C-1A70-717C-898B90E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8D31B-8D64-FD0C-8A2D-2AE16C9C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BCFD-87A7-32B0-0C73-12088D04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963A0-E50B-2C33-B35E-76213E7D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57EB2-9E1F-C813-ED85-A2DE386C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6A908-7D9F-0C9E-62A3-765953C6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6D73-B174-A6D1-7E58-9F648BFA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B1AF-8B8E-3A19-67EB-8CF62ADF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C2F0-1BE5-04B0-A32E-55EF462E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E48C3-9153-8C45-D722-8BDDD191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BCAE0-B8D6-6A49-ADF7-499CF325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FEF9-7734-AA38-9BD2-2C423EC2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5737B-8860-35FB-D4BD-ED66FE8C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A319-79C7-04E3-77D7-649AB70B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8DCF5-030E-3C34-715D-887269D03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754FD-C93A-99CE-CDE6-4EA92ADE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BCEC7-D631-1A98-E36B-F040920D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846D-A906-41A0-3176-15D0E9D4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77F0-6667-F8EA-9B1B-E175727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44239-0B58-E8CE-F10A-ED16917C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96997-9E56-ACA1-848F-F1CC3031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4FCFF-FB1D-BC66-CCC4-13103C04A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97EF-EF08-3442-A12E-9C3F4153B63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4BE4-3497-5CD9-E1AB-82EDC7299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0DF3-80D3-15F7-BB42-E704832D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C196C2A-1CA8-33EC-0F23-0D63210D66D0}"/>
              </a:ext>
            </a:extLst>
          </p:cNvPr>
          <p:cNvSpPr/>
          <p:nvPr/>
        </p:nvSpPr>
        <p:spPr>
          <a:xfrm>
            <a:off x="-35019" y="-1"/>
            <a:ext cx="12376626" cy="685800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9" name="Picture 16" descr="The world in 1959">
            <a:extLst>
              <a:ext uri="{FF2B5EF4-FFF2-40B4-BE49-F238E27FC236}">
                <a16:creationId xmlns:a16="http://schemas.microsoft.com/office/drawing/2014/main" id="{D11AB4E1-41D3-DD23-63B0-E5BF9C36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7" y="931997"/>
            <a:ext cx="10361832" cy="52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7172EFD-F9F4-D620-2DEA-349CD6C95710}"/>
              </a:ext>
            </a:extLst>
          </p:cNvPr>
          <p:cNvSpPr/>
          <p:nvPr/>
        </p:nvSpPr>
        <p:spPr>
          <a:xfrm>
            <a:off x="10406200" y="2234810"/>
            <a:ext cx="1617109" cy="160043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6E1DF0-3EAF-2CC6-BDE1-99245345ABB2}"/>
              </a:ext>
            </a:extLst>
          </p:cNvPr>
          <p:cNvSpPr txBox="1"/>
          <p:nvPr/>
        </p:nvSpPr>
        <p:spPr>
          <a:xfrm>
            <a:off x="10435197" y="2234809"/>
            <a:ext cx="15882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Monash University</a:t>
            </a:r>
          </a:p>
          <a:p>
            <a:pPr algn="ctr"/>
            <a:r>
              <a:rPr lang="en-US" sz="1400" dirty="0"/>
              <a:t>Ilya Mandel (PI)</a:t>
            </a:r>
          </a:p>
          <a:p>
            <a:pPr algn="ctr"/>
            <a:r>
              <a:rPr lang="en-US" sz="1400" dirty="0"/>
              <a:t>Jeff Riley</a:t>
            </a:r>
          </a:p>
          <a:p>
            <a:pPr algn="ctr"/>
            <a:r>
              <a:rPr lang="en-US" sz="1400" dirty="0"/>
              <a:t>Ryosuke Hirai</a:t>
            </a:r>
          </a:p>
          <a:p>
            <a:pPr algn="ctr"/>
            <a:r>
              <a:rPr lang="en-US" sz="1400" dirty="0"/>
              <a:t>Tim Riley</a:t>
            </a:r>
          </a:p>
          <a:p>
            <a:pPr algn="ctr"/>
            <a:r>
              <a:rPr lang="en-US" sz="1400" dirty="0"/>
              <a:t>Teagen Clarke</a:t>
            </a:r>
          </a:p>
          <a:p>
            <a:pPr algn="ctr"/>
            <a:r>
              <a:rPr lang="en-US" sz="1400" dirty="0"/>
              <a:t>Mike Lau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86E7AA5-15B1-6961-5687-AE588D61D3CF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10272579" y="4882612"/>
            <a:ext cx="152314" cy="596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5A88F8A-656D-0E89-D904-1B09BC8076A1}"/>
              </a:ext>
            </a:extLst>
          </p:cNvPr>
          <p:cNvSpPr/>
          <p:nvPr/>
        </p:nvSpPr>
        <p:spPr>
          <a:xfrm>
            <a:off x="159344" y="2008174"/>
            <a:ext cx="1617109" cy="9541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145251-A91E-21ED-6726-3B447C1A8A41}"/>
              </a:ext>
            </a:extLst>
          </p:cNvPr>
          <p:cNvSpPr txBox="1"/>
          <p:nvPr/>
        </p:nvSpPr>
        <p:spPr>
          <a:xfrm>
            <a:off x="4065635" y="317269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COMPAS Collaboration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78C058-498F-1E41-2BE6-60514046BDC5}"/>
              </a:ext>
            </a:extLst>
          </p:cNvPr>
          <p:cNvSpPr txBox="1"/>
          <p:nvPr/>
        </p:nvSpPr>
        <p:spPr>
          <a:xfrm>
            <a:off x="159343" y="2008174"/>
            <a:ext cx="161710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Harvard University</a:t>
            </a:r>
          </a:p>
          <a:p>
            <a:pPr algn="ctr"/>
            <a:r>
              <a:rPr lang="en-US" sz="1400" dirty="0"/>
              <a:t>Lieke van Son</a:t>
            </a:r>
          </a:p>
          <a:p>
            <a:pPr algn="ctr"/>
            <a:r>
              <a:rPr lang="en-US" sz="1400" dirty="0"/>
              <a:t>Floor Broekgaarden</a:t>
            </a:r>
          </a:p>
          <a:p>
            <a:pPr algn="ctr"/>
            <a:r>
              <a:rPr lang="en-US" sz="1400" dirty="0"/>
              <a:t>Adam Boesky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028B266-9430-BADC-42B2-1150B12881EB}"/>
              </a:ext>
            </a:extLst>
          </p:cNvPr>
          <p:cNvSpPr/>
          <p:nvPr/>
        </p:nvSpPr>
        <p:spPr>
          <a:xfrm>
            <a:off x="159343" y="725312"/>
            <a:ext cx="1617109" cy="523220"/>
          </a:xfrm>
          <a:prstGeom prst="rect">
            <a:avLst/>
          </a:prstGeom>
          <a:solidFill>
            <a:srgbClr val="A589E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5782FC-091A-1E1B-87A7-3432702EC83B}"/>
              </a:ext>
            </a:extLst>
          </p:cNvPr>
          <p:cNvSpPr txBox="1"/>
          <p:nvPr/>
        </p:nvSpPr>
        <p:spPr>
          <a:xfrm>
            <a:off x="328459" y="725311"/>
            <a:ext cx="12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Washington</a:t>
            </a:r>
          </a:p>
          <a:p>
            <a:pPr algn="ctr"/>
            <a:r>
              <a:rPr lang="en-US" sz="1400" dirty="0"/>
              <a:t>Tom Wagg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7774109-A49B-9FD8-286B-0A9293E93D92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776452" y="986922"/>
            <a:ext cx="609102" cy="1112035"/>
          </a:xfrm>
          <a:prstGeom prst="straightConnector1">
            <a:avLst/>
          </a:prstGeom>
          <a:ln w="38100">
            <a:solidFill>
              <a:srgbClr val="A589EB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D7FEF9-5DBE-3FD1-EA5F-30550B284808}"/>
              </a:ext>
            </a:extLst>
          </p:cNvPr>
          <p:cNvCxnSpPr>
            <a:cxnSpLocks/>
          </p:cNvCxnSpPr>
          <p:nvPr/>
        </p:nvCxnSpPr>
        <p:spPr>
          <a:xfrm flipV="1">
            <a:off x="1776452" y="2186410"/>
            <a:ext cx="1882573" cy="1840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F642144-D0A6-959E-68A5-40DE7241DE92}"/>
              </a:ext>
            </a:extLst>
          </p:cNvPr>
          <p:cNvSpPr/>
          <p:nvPr/>
        </p:nvSpPr>
        <p:spPr>
          <a:xfrm>
            <a:off x="140644" y="4562984"/>
            <a:ext cx="1617109" cy="523220"/>
          </a:xfrm>
          <a:prstGeom prst="rect">
            <a:avLst/>
          </a:prstGeom>
          <a:solidFill>
            <a:srgbClr val="DA6A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8BB83B-64E2-25D7-9279-342D7D806E5E}"/>
              </a:ext>
            </a:extLst>
          </p:cNvPr>
          <p:cNvSpPr txBox="1"/>
          <p:nvPr/>
        </p:nvSpPr>
        <p:spPr>
          <a:xfrm>
            <a:off x="168986" y="4562983"/>
            <a:ext cx="15604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Amsterdam</a:t>
            </a:r>
            <a:endParaRPr lang="en-US" sz="1400" dirty="0"/>
          </a:p>
          <a:p>
            <a:pPr algn="ctr"/>
            <a:r>
              <a:rPr lang="en-US" sz="1400" dirty="0"/>
              <a:t>Serena </a:t>
            </a:r>
            <a:r>
              <a:rPr lang="en-US" sz="1400" dirty="0" err="1"/>
              <a:t>Vinciguerra</a:t>
            </a:r>
            <a:endParaRPr lang="en-US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850A72-9C2B-1A29-D344-CE294BE22595}"/>
              </a:ext>
            </a:extLst>
          </p:cNvPr>
          <p:cNvCxnSpPr>
            <a:cxnSpLocks/>
          </p:cNvCxnSpPr>
          <p:nvPr/>
        </p:nvCxnSpPr>
        <p:spPr>
          <a:xfrm flipV="1">
            <a:off x="1753496" y="1818658"/>
            <a:ext cx="3811058" cy="227289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82F599C-51E1-251C-FDD4-C52CA6046A97}"/>
              </a:ext>
            </a:extLst>
          </p:cNvPr>
          <p:cNvSpPr/>
          <p:nvPr/>
        </p:nvSpPr>
        <p:spPr>
          <a:xfrm>
            <a:off x="140644" y="3806960"/>
            <a:ext cx="1617109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80A68F-11B5-53A6-4EAC-7C174101202A}"/>
              </a:ext>
            </a:extLst>
          </p:cNvPr>
          <p:cNvSpPr txBox="1"/>
          <p:nvPr/>
        </p:nvSpPr>
        <p:spPr>
          <a:xfrm>
            <a:off x="116730" y="3806959"/>
            <a:ext cx="1664943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Cambridge U.</a:t>
            </a:r>
          </a:p>
          <a:p>
            <a:pPr algn="ctr"/>
            <a:r>
              <a:rPr lang="en-US" sz="1400" dirty="0"/>
              <a:t>Isobel </a:t>
            </a:r>
            <a:r>
              <a:rPr lang="en-US" sz="1400" dirty="0" err="1"/>
              <a:t>Ramero-shaw</a:t>
            </a:r>
            <a:endParaRPr lang="en-US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8ED2FC-E776-3FBB-A0EA-DC132A56A74A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1757753" y="1858518"/>
            <a:ext cx="3959115" cy="2966076"/>
          </a:xfrm>
          <a:prstGeom prst="straightConnector1">
            <a:avLst/>
          </a:prstGeom>
          <a:ln w="38100">
            <a:solidFill>
              <a:srgbClr val="DA6A6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FB1DB89-9816-85E0-4BF7-61033F9D493C}"/>
              </a:ext>
            </a:extLst>
          </p:cNvPr>
          <p:cNvSpPr/>
          <p:nvPr/>
        </p:nvSpPr>
        <p:spPr>
          <a:xfrm>
            <a:off x="138151" y="5202469"/>
            <a:ext cx="1617109" cy="974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09E1C1-259C-31FB-6D76-9EC91308B403}"/>
              </a:ext>
            </a:extLst>
          </p:cNvPr>
          <p:cNvSpPr txBox="1"/>
          <p:nvPr/>
        </p:nvSpPr>
        <p:spPr>
          <a:xfrm>
            <a:off x="74607" y="5249749"/>
            <a:ext cx="1786578" cy="9387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MPA Munich</a:t>
            </a:r>
          </a:p>
          <a:p>
            <a:pPr algn="ctr"/>
            <a:r>
              <a:rPr lang="en-US" sz="1400" dirty="0"/>
              <a:t>Selma de Mink</a:t>
            </a:r>
          </a:p>
          <a:p>
            <a:pPr algn="ctr"/>
            <a:r>
              <a:rPr lang="en-US" sz="1400" dirty="0"/>
              <a:t>Stephen Justham</a:t>
            </a:r>
          </a:p>
          <a:p>
            <a:pPr algn="ctr"/>
            <a:r>
              <a:rPr lang="en-US" sz="1300" dirty="0"/>
              <a:t>Alejandro Vigna-Gomez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B85E134-A163-50D9-93CD-1034FAAB2983}"/>
              </a:ext>
            </a:extLst>
          </p:cNvPr>
          <p:cNvCxnSpPr>
            <a:cxnSpLocks/>
          </p:cNvCxnSpPr>
          <p:nvPr/>
        </p:nvCxnSpPr>
        <p:spPr>
          <a:xfrm flipV="1">
            <a:off x="1685317" y="1983900"/>
            <a:ext cx="4141899" cy="38399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C1D0C29-9969-6A58-A3ED-1A43736732AA}"/>
              </a:ext>
            </a:extLst>
          </p:cNvPr>
          <p:cNvSpPr/>
          <p:nvPr/>
        </p:nvSpPr>
        <p:spPr>
          <a:xfrm>
            <a:off x="10374591" y="1278915"/>
            <a:ext cx="1617109" cy="5261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8BEE89-7036-A31E-893C-77588D537786}"/>
              </a:ext>
            </a:extLst>
          </p:cNvPr>
          <p:cNvSpPr txBox="1"/>
          <p:nvPr/>
        </p:nvSpPr>
        <p:spPr>
          <a:xfrm>
            <a:off x="10483339" y="1295438"/>
            <a:ext cx="139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KU Leuven</a:t>
            </a:r>
          </a:p>
          <a:p>
            <a:pPr algn="ctr"/>
            <a:r>
              <a:rPr lang="en-US" sz="1400" dirty="0"/>
              <a:t>Reinhold Willcox</a:t>
            </a:r>
            <a:endParaRPr lang="en-US" sz="13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421356-2DA7-0A55-D2CD-CD41FCA0EC25}"/>
              </a:ext>
            </a:extLst>
          </p:cNvPr>
          <p:cNvSpPr/>
          <p:nvPr/>
        </p:nvSpPr>
        <p:spPr>
          <a:xfrm>
            <a:off x="149993" y="3121656"/>
            <a:ext cx="1617109" cy="523220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8DB892-D6B4-9E32-4962-BED12BD7802F}"/>
              </a:ext>
            </a:extLst>
          </p:cNvPr>
          <p:cNvSpPr txBox="1"/>
          <p:nvPr/>
        </p:nvSpPr>
        <p:spPr>
          <a:xfrm>
            <a:off x="231778" y="3121655"/>
            <a:ext cx="14535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Johns Hopkins U.</a:t>
            </a:r>
          </a:p>
          <a:p>
            <a:pPr algn="ctr"/>
            <a:r>
              <a:rPr lang="en-US" sz="1400" dirty="0" err="1"/>
              <a:t>Veome</a:t>
            </a:r>
            <a:r>
              <a:rPr lang="en-US" sz="1400" dirty="0"/>
              <a:t> Kapil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87146A6-8A69-8EA5-B2EE-0E26DB1C06E5}"/>
              </a:ext>
            </a:extLst>
          </p:cNvPr>
          <p:cNvCxnSpPr>
            <a:cxnSpLocks/>
          </p:cNvCxnSpPr>
          <p:nvPr/>
        </p:nvCxnSpPr>
        <p:spPr>
          <a:xfrm flipV="1">
            <a:off x="1685317" y="2301366"/>
            <a:ext cx="1865279" cy="1113634"/>
          </a:xfrm>
          <a:prstGeom prst="straightConnector1">
            <a:avLst/>
          </a:prstGeom>
          <a:ln w="38100">
            <a:solidFill>
              <a:srgbClr val="66C2A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622DD26-9BA5-FDBD-C5AD-17544BB0CBC7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5673302" y="1541983"/>
            <a:ext cx="4701289" cy="4162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5ED4109-2BD7-AA98-555A-04801E91F271}"/>
              </a:ext>
            </a:extLst>
          </p:cNvPr>
          <p:cNvSpPr txBox="1"/>
          <p:nvPr/>
        </p:nvSpPr>
        <p:spPr>
          <a:xfrm>
            <a:off x="2238601" y="6181140"/>
            <a:ext cx="72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Past Developers: </a:t>
            </a:r>
            <a:r>
              <a:rPr lang="en-US" sz="1400" dirty="0"/>
              <a:t>Lokesh Khandelwal, Jim Barrett, </a:t>
            </a:r>
            <a:r>
              <a:rPr lang="en-US" sz="1400" dirty="0" err="1"/>
              <a:t>Poojan</a:t>
            </a:r>
            <a:r>
              <a:rPr lang="en-US" sz="1400" dirty="0"/>
              <a:t> Agrawal, Kit Boyett, Debatri Chattopadhyay, Sebastian </a:t>
            </a:r>
            <a:r>
              <a:rPr lang="en-US" sz="1400" dirty="0" err="1"/>
              <a:t>Gaebel</a:t>
            </a:r>
            <a:r>
              <a:rPr lang="en-US" sz="1400" dirty="0"/>
              <a:t>, Fabian Howitt, Floris </a:t>
            </a:r>
            <a:r>
              <a:rPr lang="en-US" sz="1400" dirty="0" err="1"/>
              <a:t>Kummer</a:t>
            </a:r>
            <a:r>
              <a:rPr lang="en-US" sz="1400" dirty="0"/>
              <a:t>, Coen Neijssel 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6CE03D-F598-33CE-4CB2-6927B987E037}"/>
              </a:ext>
            </a:extLst>
          </p:cNvPr>
          <p:cNvSpPr/>
          <p:nvPr/>
        </p:nvSpPr>
        <p:spPr>
          <a:xfrm>
            <a:off x="10424893" y="4280619"/>
            <a:ext cx="161710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B577CE-6C9D-70EA-7BF1-092CA32DCBA9}"/>
              </a:ext>
            </a:extLst>
          </p:cNvPr>
          <p:cNvSpPr txBox="1"/>
          <p:nvPr/>
        </p:nvSpPr>
        <p:spPr>
          <a:xfrm>
            <a:off x="10506678" y="4280619"/>
            <a:ext cx="143366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Swinburne U.</a:t>
            </a:r>
          </a:p>
          <a:p>
            <a:pPr algn="ctr"/>
            <a:r>
              <a:rPr lang="en-US" sz="1400" dirty="0"/>
              <a:t>Simon Stevenson</a:t>
            </a:r>
          </a:p>
          <a:p>
            <a:pPr algn="ctr"/>
            <a:r>
              <a:rPr lang="en-US" sz="1400" dirty="0"/>
              <a:t>Robert Song</a:t>
            </a:r>
            <a:endParaRPr lang="en-US" sz="13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F185728-422D-496E-1CA6-97A11328C7D9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517971" y="4649951"/>
            <a:ext cx="906922" cy="9398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4B3DD0A-1FED-047A-713D-EB775509E8A5}"/>
              </a:ext>
            </a:extLst>
          </p:cNvPr>
          <p:cNvSpPr/>
          <p:nvPr/>
        </p:nvSpPr>
        <p:spPr>
          <a:xfrm>
            <a:off x="10424893" y="5215694"/>
            <a:ext cx="1617109" cy="526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C8A40F-FC55-FBBB-F3CA-338EAB932FBF}"/>
              </a:ext>
            </a:extLst>
          </p:cNvPr>
          <p:cNvSpPr txBox="1"/>
          <p:nvPr/>
        </p:nvSpPr>
        <p:spPr>
          <a:xfrm>
            <a:off x="10587309" y="5215694"/>
            <a:ext cx="12724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Auckland</a:t>
            </a:r>
          </a:p>
          <a:p>
            <a:pPr algn="ctr"/>
            <a:r>
              <a:rPr lang="en-US" sz="1400" dirty="0" err="1"/>
              <a:t>Avi</a:t>
            </a:r>
            <a:r>
              <a:rPr lang="en-US" sz="1400" dirty="0"/>
              <a:t> </a:t>
            </a:r>
            <a:r>
              <a:rPr lang="en-US" sz="1400" dirty="0" err="1"/>
              <a:t>Vajpeyi</a:t>
            </a:r>
            <a:endParaRPr lang="en-US" sz="13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902271D-935B-91EB-1DA0-EFEF524E3E25}"/>
              </a:ext>
            </a:extLst>
          </p:cNvPr>
          <p:cNvCxnSpPr>
            <a:cxnSpLocks/>
          </p:cNvCxnSpPr>
          <p:nvPr/>
        </p:nvCxnSpPr>
        <p:spPr>
          <a:xfrm flipH="1">
            <a:off x="9517971" y="3756887"/>
            <a:ext cx="1020001" cy="98704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C3D46E2-4AD5-4057-9F05-3538C4655CE4}"/>
              </a:ext>
            </a:extLst>
          </p:cNvPr>
          <p:cNvSpPr/>
          <p:nvPr/>
        </p:nvSpPr>
        <p:spPr>
          <a:xfrm>
            <a:off x="173050" y="1354606"/>
            <a:ext cx="1617109" cy="523220"/>
          </a:xfrm>
          <a:prstGeom prst="rect">
            <a:avLst/>
          </a:prstGeom>
          <a:solidFill>
            <a:srgbClr val="ADB2B2"/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81C16C-2DD2-703A-E6C3-92861DCF1AD1}"/>
              </a:ext>
            </a:extLst>
          </p:cNvPr>
          <p:cNvSpPr txBox="1"/>
          <p:nvPr/>
        </p:nvSpPr>
        <p:spPr>
          <a:xfrm>
            <a:off x="416994" y="1354605"/>
            <a:ext cx="11292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Oregon</a:t>
            </a:r>
          </a:p>
          <a:p>
            <a:pPr algn="ctr"/>
            <a:r>
              <a:rPr lang="en-US" sz="1400" dirty="0"/>
              <a:t>JD Merritt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1E51EB0-498C-4F3A-7F06-9D986B5A1489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1790159" y="1616216"/>
            <a:ext cx="555300" cy="607654"/>
          </a:xfrm>
          <a:prstGeom prst="straightConnector1">
            <a:avLst/>
          </a:prstGeom>
          <a:ln w="38100">
            <a:solidFill>
              <a:srgbClr val="ADB2B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59ABA7-9AD0-1D3D-9333-FD30247A3950}"/>
              </a:ext>
            </a:extLst>
          </p:cNvPr>
          <p:cNvSpPr/>
          <p:nvPr/>
        </p:nvSpPr>
        <p:spPr>
          <a:xfrm>
            <a:off x="0" y="0"/>
            <a:ext cx="12376626" cy="685800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6" name="Picture 16" descr="The world in 1959">
            <a:extLst>
              <a:ext uri="{FF2B5EF4-FFF2-40B4-BE49-F238E27FC236}">
                <a16:creationId xmlns:a16="http://schemas.microsoft.com/office/drawing/2014/main" id="{CAEA7A3B-8845-D7CE-21C3-EF911F41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6" y="931998"/>
            <a:ext cx="10361832" cy="52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76C6AC68-C444-02E2-535D-B7B3ABA241BC}"/>
              </a:ext>
            </a:extLst>
          </p:cNvPr>
          <p:cNvSpPr/>
          <p:nvPr/>
        </p:nvSpPr>
        <p:spPr>
          <a:xfrm>
            <a:off x="10441219" y="2234811"/>
            <a:ext cx="1617109" cy="160043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4A3ADE-CF1C-5996-3DA9-5B980753D094}"/>
              </a:ext>
            </a:extLst>
          </p:cNvPr>
          <p:cNvSpPr txBox="1"/>
          <p:nvPr/>
        </p:nvSpPr>
        <p:spPr>
          <a:xfrm>
            <a:off x="10470216" y="2234810"/>
            <a:ext cx="15882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Monash University</a:t>
            </a:r>
          </a:p>
          <a:p>
            <a:pPr algn="ctr"/>
            <a:r>
              <a:rPr lang="en-US" sz="1400" dirty="0"/>
              <a:t>Ilya Mandel (PI)</a:t>
            </a:r>
          </a:p>
          <a:p>
            <a:pPr algn="ctr"/>
            <a:r>
              <a:rPr lang="en-US" sz="1400" dirty="0"/>
              <a:t>Jeff Riley</a:t>
            </a:r>
          </a:p>
          <a:p>
            <a:pPr algn="ctr"/>
            <a:r>
              <a:rPr lang="en-US" sz="1400" dirty="0"/>
              <a:t>Ryosuke Hirai</a:t>
            </a:r>
          </a:p>
          <a:p>
            <a:pPr algn="ctr"/>
            <a:r>
              <a:rPr lang="en-US" sz="1400" dirty="0"/>
              <a:t>Tim Riley</a:t>
            </a:r>
          </a:p>
          <a:p>
            <a:pPr algn="ctr"/>
            <a:r>
              <a:rPr lang="en-US" sz="1400" dirty="0"/>
              <a:t>Teagen Clarke</a:t>
            </a:r>
          </a:p>
          <a:p>
            <a:pPr algn="ctr"/>
            <a:r>
              <a:rPr lang="en-US" sz="1400" dirty="0"/>
              <a:t>Mike Lau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9B996DB-132F-F264-C2EC-51404BE1827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307598" y="4882613"/>
            <a:ext cx="152314" cy="596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D050BA-1DC9-F394-5892-AB6755BF2A95}"/>
              </a:ext>
            </a:extLst>
          </p:cNvPr>
          <p:cNvSpPr/>
          <p:nvPr/>
        </p:nvSpPr>
        <p:spPr>
          <a:xfrm>
            <a:off x="194363" y="2008175"/>
            <a:ext cx="1617109" cy="9541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4CFB47-D715-44CC-6F2D-35D1ABD596C3}"/>
              </a:ext>
            </a:extLst>
          </p:cNvPr>
          <p:cNvSpPr txBox="1"/>
          <p:nvPr/>
        </p:nvSpPr>
        <p:spPr>
          <a:xfrm>
            <a:off x="4100654" y="317270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COMPAS Collaboration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5AEC11-D456-1BE7-5682-9DBEAAC89E83}"/>
              </a:ext>
            </a:extLst>
          </p:cNvPr>
          <p:cNvSpPr txBox="1"/>
          <p:nvPr/>
        </p:nvSpPr>
        <p:spPr>
          <a:xfrm>
            <a:off x="194362" y="2008175"/>
            <a:ext cx="161710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Harvard University</a:t>
            </a:r>
          </a:p>
          <a:p>
            <a:pPr algn="ctr"/>
            <a:r>
              <a:rPr lang="en-US" sz="1400" dirty="0"/>
              <a:t>Lieke van Son</a:t>
            </a:r>
          </a:p>
          <a:p>
            <a:pPr algn="ctr"/>
            <a:r>
              <a:rPr lang="en-US" sz="1400" dirty="0"/>
              <a:t>Floor Broekgaarden</a:t>
            </a:r>
          </a:p>
          <a:p>
            <a:pPr algn="ctr"/>
            <a:r>
              <a:rPr lang="en-US" sz="1400" dirty="0"/>
              <a:t>Adam Boesky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B2BB6FE-EA15-0759-6558-F1B267594CB0}"/>
              </a:ext>
            </a:extLst>
          </p:cNvPr>
          <p:cNvSpPr/>
          <p:nvPr/>
        </p:nvSpPr>
        <p:spPr>
          <a:xfrm>
            <a:off x="194362" y="725313"/>
            <a:ext cx="1617109" cy="523220"/>
          </a:xfrm>
          <a:prstGeom prst="rect">
            <a:avLst/>
          </a:prstGeom>
          <a:solidFill>
            <a:srgbClr val="A589E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DEA9DB-C8FC-AAB9-257A-960A532333A8}"/>
              </a:ext>
            </a:extLst>
          </p:cNvPr>
          <p:cNvSpPr txBox="1"/>
          <p:nvPr/>
        </p:nvSpPr>
        <p:spPr>
          <a:xfrm>
            <a:off x="363478" y="725312"/>
            <a:ext cx="12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Washington</a:t>
            </a:r>
          </a:p>
          <a:p>
            <a:pPr algn="ctr"/>
            <a:r>
              <a:rPr lang="en-US" sz="1400" dirty="0"/>
              <a:t>Tom Wagg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ABF9D73-1865-5619-43C9-0CD9335C402E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811471" y="986923"/>
            <a:ext cx="609102" cy="1112035"/>
          </a:xfrm>
          <a:prstGeom prst="straightConnector1">
            <a:avLst/>
          </a:prstGeom>
          <a:ln w="38100">
            <a:solidFill>
              <a:srgbClr val="A589EB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4D6E50E-81A1-6DD7-04A9-BB36FE6C042D}"/>
              </a:ext>
            </a:extLst>
          </p:cNvPr>
          <p:cNvCxnSpPr>
            <a:cxnSpLocks/>
          </p:cNvCxnSpPr>
          <p:nvPr/>
        </p:nvCxnSpPr>
        <p:spPr>
          <a:xfrm flipV="1">
            <a:off x="1811471" y="2186411"/>
            <a:ext cx="1882573" cy="1840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933485E-9176-BACC-0AD1-658DFC50B233}"/>
              </a:ext>
            </a:extLst>
          </p:cNvPr>
          <p:cNvSpPr/>
          <p:nvPr/>
        </p:nvSpPr>
        <p:spPr>
          <a:xfrm>
            <a:off x="175663" y="4562985"/>
            <a:ext cx="1617109" cy="523220"/>
          </a:xfrm>
          <a:prstGeom prst="rect">
            <a:avLst/>
          </a:prstGeom>
          <a:solidFill>
            <a:srgbClr val="DA6A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162C3D8-4EB0-204B-5842-13C6861E87F4}"/>
              </a:ext>
            </a:extLst>
          </p:cNvPr>
          <p:cNvSpPr txBox="1"/>
          <p:nvPr/>
        </p:nvSpPr>
        <p:spPr>
          <a:xfrm>
            <a:off x="204005" y="4562984"/>
            <a:ext cx="15604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Amsterdam</a:t>
            </a:r>
            <a:endParaRPr lang="en-US" sz="1400" dirty="0"/>
          </a:p>
          <a:p>
            <a:pPr algn="ctr"/>
            <a:r>
              <a:rPr lang="en-US" sz="1400" dirty="0"/>
              <a:t>Serena </a:t>
            </a:r>
            <a:r>
              <a:rPr lang="en-US" sz="1400" dirty="0" err="1"/>
              <a:t>Vinciguerra</a:t>
            </a:r>
            <a:endParaRPr lang="en-US" sz="1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D3ABBE-AF70-E462-3F4D-C97C75401721}"/>
              </a:ext>
            </a:extLst>
          </p:cNvPr>
          <p:cNvCxnSpPr>
            <a:cxnSpLocks/>
          </p:cNvCxnSpPr>
          <p:nvPr/>
        </p:nvCxnSpPr>
        <p:spPr>
          <a:xfrm flipV="1">
            <a:off x="1788515" y="1818659"/>
            <a:ext cx="3811058" cy="227289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2ACA5-6A08-4101-E3C9-5A430EBD2C15}"/>
              </a:ext>
            </a:extLst>
          </p:cNvPr>
          <p:cNvSpPr/>
          <p:nvPr/>
        </p:nvSpPr>
        <p:spPr>
          <a:xfrm>
            <a:off x="175663" y="3806961"/>
            <a:ext cx="1617109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1FC62A-BEE5-5C0B-4361-CA39123825FD}"/>
              </a:ext>
            </a:extLst>
          </p:cNvPr>
          <p:cNvSpPr txBox="1"/>
          <p:nvPr/>
        </p:nvSpPr>
        <p:spPr>
          <a:xfrm>
            <a:off x="151749" y="3806960"/>
            <a:ext cx="1664943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Cambridge U.</a:t>
            </a:r>
          </a:p>
          <a:p>
            <a:pPr algn="ctr"/>
            <a:r>
              <a:rPr lang="en-US" sz="1400" dirty="0"/>
              <a:t>Isobel </a:t>
            </a:r>
            <a:r>
              <a:rPr lang="en-US" sz="1400" dirty="0" err="1"/>
              <a:t>Ramero-shaw</a:t>
            </a:r>
            <a:endParaRPr lang="en-US" sz="14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F4134CC-FFAB-010F-64A2-6BB2CA7C7807}"/>
              </a:ext>
            </a:extLst>
          </p:cNvPr>
          <p:cNvCxnSpPr>
            <a:cxnSpLocks/>
            <a:stCxn id="127" idx="3"/>
          </p:cNvCxnSpPr>
          <p:nvPr/>
        </p:nvCxnSpPr>
        <p:spPr>
          <a:xfrm flipV="1">
            <a:off x="1792772" y="1858519"/>
            <a:ext cx="3959115" cy="2966076"/>
          </a:xfrm>
          <a:prstGeom prst="straightConnector1">
            <a:avLst/>
          </a:prstGeom>
          <a:ln w="38100">
            <a:solidFill>
              <a:srgbClr val="DA6A6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B47F3A-514C-AE97-7EA0-F3FAD3A552AE}"/>
              </a:ext>
            </a:extLst>
          </p:cNvPr>
          <p:cNvSpPr/>
          <p:nvPr/>
        </p:nvSpPr>
        <p:spPr>
          <a:xfrm>
            <a:off x="173170" y="5202470"/>
            <a:ext cx="1617109" cy="974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85DE35A-7548-7997-5E39-3C5F17CB855D}"/>
              </a:ext>
            </a:extLst>
          </p:cNvPr>
          <p:cNvSpPr txBox="1"/>
          <p:nvPr/>
        </p:nvSpPr>
        <p:spPr>
          <a:xfrm>
            <a:off x="109626" y="5249750"/>
            <a:ext cx="1786578" cy="9387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MPA Munich</a:t>
            </a:r>
          </a:p>
          <a:p>
            <a:pPr algn="ctr"/>
            <a:r>
              <a:rPr lang="en-US" sz="1400" dirty="0"/>
              <a:t>Selma de Mink</a:t>
            </a:r>
          </a:p>
          <a:p>
            <a:pPr algn="ctr"/>
            <a:r>
              <a:rPr lang="en-US" sz="1400" dirty="0"/>
              <a:t>Stephen Justham</a:t>
            </a:r>
          </a:p>
          <a:p>
            <a:pPr algn="ctr"/>
            <a:r>
              <a:rPr lang="en-US" sz="1300" dirty="0"/>
              <a:t>Alejandro Vigna-Gomez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D4810E-E67F-C6B8-BB0D-A6472FF8CC63}"/>
              </a:ext>
            </a:extLst>
          </p:cNvPr>
          <p:cNvCxnSpPr>
            <a:cxnSpLocks/>
          </p:cNvCxnSpPr>
          <p:nvPr/>
        </p:nvCxnSpPr>
        <p:spPr>
          <a:xfrm flipV="1">
            <a:off x="1720336" y="1983901"/>
            <a:ext cx="4141899" cy="38399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B3590E2-E669-2AAE-7C7A-2DC5F6684F22}"/>
              </a:ext>
            </a:extLst>
          </p:cNvPr>
          <p:cNvSpPr/>
          <p:nvPr/>
        </p:nvSpPr>
        <p:spPr>
          <a:xfrm>
            <a:off x="10409610" y="1278916"/>
            <a:ext cx="1617109" cy="5261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173C11-FE7D-CA22-2D85-0916798925A8}"/>
              </a:ext>
            </a:extLst>
          </p:cNvPr>
          <p:cNvSpPr txBox="1"/>
          <p:nvPr/>
        </p:nvSpPr>
        <p:spPr>
          <a:xfrm>
            <a:off x="10518358" y="1295439"/>
            <a:ext cx="139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KU Leuven</a:t>
            </a:r>
          </a:p>
          <a:p>
            <a:pPr algn="ctr"/>
            <a:r>
              <a:rPr lang="en-US" sz="1400" dirty="0"/>
              <a:t>Reinhold Willcox</a:t>
            </a:r>
            <a:endParaRPr lang="en-US" sz="13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6E1D4BA-7D9A-C53B-9D15-66C15E3E7264}"/>
              </a:ext>
            </a:extLst>
          </p:cNvPr>
          <p:cNvSpPr/>
          <p:nvPr/>
        </p:nvSpPr>
        <p:spPr>
          <a:xfrm>
            <a:off x="185012" y="3121657"/>
            <a:ext cx="1617109" cy="523220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DBD7002-D850-CC22-D9BB-6183BB4BDCEB}"/>
              </a:ext>
            </a:extLst>
          </p:cNvPr>
          <p:cNvSpPr txBox="1"/>
          <p:nvPr/>
        </p:nvSpPr>
        <p:spPr>
          <a:xfrm>
            <a:off x="266797" y="3121656"/>
            <a:ext cx="14535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Johns Hopkins U.</a:t>
            </a:r>
          </a:p>
          <a:p>
            <a:pPr algn="ctr"/>
            <a:r>
              <a:rPr lang="en-US" sz="1400" dirty="0" err="1"/>
              <a:t>Veome</a:t>
            </a:r>
            <a:r>
              <a:rPr lang="en-US" sz="1400" dirty="0"/>
              <a:t> Kapil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2FEC35D-DA3A-DF09-71E5-00D87CD64457}"/>
              </a:ext>
            </a:extLst>
          </p:cNvPr>
          <p:cNvCxnSpPr>
            <a:cxnSpLocks/>
          </p:cNvCxnSpPr>
          <p:nvPr/>
        </p:nvCxnSpPr>
        <p:spPr>
          <a:xfrm flipV="1">
            <a:off x="1720336" y="2301367"/>
            <a:ext cx="1865279" cy="1113634"/>
          </a:xfrm>
          <a:prstGeom prst="straightConnector1">
            <a:avLst/>
          </a:prstGeom>
          <a:ln w="38100">
            <a:solidFill>
              <a:srgbClr val="66C2A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953526C-F3E1-86EF-CEAD-6A32E7D90680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08321" y="1541984"/>
            <a:ext cx="4701289" cy="4162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F5127D-99F8-62B9-77D9-986EEC376277}"/>
              </a:ext>
            </a:extLst>
          </p:cNvPr>
          <p:cNvSpPr txBox="1"/>
          <p:nvPr/>
        </p:nvSpPr>
        <p:spPr>
          <a:xfrm>
            <a:off x="2273620" y="6181141"/>
            <a:ext cx="72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Past Developers: </a:t>
            </a:r>
            <a:r>
              <a:rPr lang="en-US" sz="1400" dirty="0"/>
              <a:t>Lokesh Khandelwal, Jim Barrett, </a:t>
            </a:r>
            <a:r>
              <a:rPr lang="en-US" sz="1400" dirty="0" err="1"/>
              <a:t>Poojan</a:t>
            </a:r>
            <a:r>
              <a:rPr lang="en-US" sz="1400" dirty="0"/>
              <a:t> Agrawal, Kit Boyett, Debatri Chattopadhyay, Sebastian </a:t>
            </a:r>
            <a:r>
              <a:rPr lang="en-US" sz="1400" dirty="0" err="1"/>
              <a:t>Gaebel</a:t>
            </a:r>
            <a:r>
              <a:rPr lang="en-US" sz="1400" dirty="0"/>
              <a:t>, Fabian Howitt, Floris </a:t>
            </a:r>
            <a:r>
              <a:rPr lang="en-US" sz="1400" dirty="0" err="1"/>
              <a:t>Kummer</a:t>
            </a:r>
            <a:r>
              <a:rPr lang="en-US" sz="1400" dirty="0"/>
              <a:t>, Coen Neijssel 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9FFC30-CEE3-259A-BDDE-F1B02A3833E7}"/>
              </a:ext>
            </a:extLst>
          </p:cNvPr>
          <p:cNvSpPr/>
          <p:nvPr/>
        </p:nvSpPr>
        <p:spPr>
          <a:xfrm>
            <a:off x="10459912" y="4280620"/>
            <a:ext cx="161710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4801F0-FA69-C4EF-F610-D5DAA68FAD1F}"/>
              </a:ext>
            </a:extLst>
          </p:cNvPr>
          <p:cNvSpPr txBox="1"/>
          <p:nvPr/>
        </p:nvSpPr>
        <p:spPr>
          <a:xfrm>
            <a:off x="10541697" y="4280620"/>
            <a:ext cx="143366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Swinburne U.</a:t>
            </a:r>
          </a:p>
          <a:p>
            <a:pPr algn="ctr"/>
            <a:r>
              <a:rPr lang="en-US" sz="1400" dirty="0"/>
              <a:t>Simon Stevenson</a:t>
            </a:r>
          </a:p>
          <a:p>
            <a:pPr algn="ctr"/>
            <a:r>
              <a:rPr lang="en-US" sz="1400" dirty="0"/>
              <a:t>Robert Song</a:t>
            </a:r>
            <a:endParaRPr lang="en-US" sz="13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CAD0614-BFFC-6DC6-F8EE-8CE5D6FD2745}"/>
              </a:ext>
            </a:extLst>
          </p:cNvPr>
          <p:cNvCxnSpPr>
            <a:cxnSpLocks/>
            <a:stCxn id="143" idx="1"/>
          </p:cNvCxnSpPr>
          <p:nvPr/>
        </p:nvCxnSpPr>
        <p:spPr>
          <a:xfrm flipH="1">
            <a:off x="9552990" y="4649952"/>
            <a:ext cx="906922" cy="9398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E469B59-3D71-1934-84CC-5D482429ADF9}"/>
              </a:ext>
            </a:extLst>
          </p:cNvPr>
          <p:cNvSpPr/>
          <p:nvPr/>
        </p:nvSpPr>
        <p:spPr>
          <a:xfrm>
            <a:off x="10459912" y="5215695"/>
            <a:ext cx="1617109" cy="526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210DE03-00E1-63A1-2F6B-E73EB843ED17}"/>
              </a:ext>
            </a:extLst>
          </p:cNvPr>
          <p:cNvSpPr txBox="1"/>
          <p:nvPr/>
        </p:nvSpPr>
        <p:spPr>
          <a:xfrm>
            <a:off x="10622328" y="5215695"/>
            <a:ext cx="12724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Auckland</a:t>
            </a:r>
          </a:p>
          <a:p>
            <a:pPr algn="ctr"/>
            <a:r>
              <a:rPr lang="en-US" sz="1400" dirty="0" err="1"/>
              <a:t>Avi</a:t>
            </a:r>
            <a:r>
              <a:rPr lang="en-US" sz="1400" dirty="0"/>
              <a:t> </a:t>
            </a:r>
            <a:r>
              <a:rPr lang="en-US" sz="1400" dirty="0" err="1"/>
              <a:t>Vajpeyi</a:t>
            </a:r>
            <a:endParaRPr lang="en-US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D67DD12-C41F-9B2A-7CB8-331CC1AFC24D}"/>
              </a:ext>
            </a:extLst>
          </p:cNvPr>
          <p:cNvCxnSpPr>
            <a:cxnSpLocks/>
          </p:cNvCxnSpPr>
          <p:nvPr/>
        </p:nvCxnSpPr>
        <p:spPr>
          <a:xfrm flipH="1">
            <a:off x="9552990" y="3756888"/>
            <a:ext cx="1020001" cy="98704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71D236F-1062-8B50-6EF9-B27465CB4855}"/>
              </a:ext>
            </a:extLst>
          </p:cNvPr>
          <p:cNvSpPr/>
          <p:nvPr/>
        </p:nvSpPr>
        <p:spPr>
          <a:xfrm>
            <a:off x="208069" y="1354607"/>
            <a:ext cx="1617109" cy="523220"/>
          </a:xfrm>
          <a:prstGeom prst="rect">
            <a:avLst/>
          </a:prstGeom>
          <a:solidFill>
            <a:srgbClr val="ADB2B2"/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41E7FE0-EA28-8237-EB18-58EB46CE926E}"/>
              </a:ext>
            </a:extLst>
          </p:cNvPr>
          <p:cNvSpPr txBox="1"/>
          <p:nvPr/>
        </p:nvSpPr>
        <p:spPr>
          <a:xfrm>
            <a:off x="452013" y="1354606"/>
            <a:ext cx="11292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Oregon</a:t>
            </a:r>
          </a:p>
          <a:p>
            <a:pPr algn="ctr"/>
            <a:r>
              <a:rPr lang="en-US" sz="1400" dirty="0"/>
              <a:t>JD Merritt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3ECABED-5B15-CE40-70A6-09A0ECE33E48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1825178" y="1616217"/>
            <a:ext cx="555300" cy="607654"/>
          </a:xfrm>
          <a:prstGeom prst="straightConnector1">
            <a:avLst/>
          </a:prstGeom>
          <a:ln w="38100">
            <a:solidFill>
              <a:srgbClr val="ADB2B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50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Macintosh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1</cp:revision>
  <dcterms:created xsi:type="dcterms:W3CDTF">2023-04-23T20:16:46Z</dcterms:created>
  <dcterms:modified xsi:type="dcterms:W3CDTF">2023-04-23T20:17:22Z</dcterms:modified>
</cp:coreProperties>
</file>