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8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764" autoAdjust="0"/>
  </p:normalViewPr>
  <p:slideViewPr>
    <p:cSldViewPr>
      <p:cViewPr>
        <p:scale>
          <a:sx n="75" d="100"/>
          <a:sy n="75" d="100"/>
        </p:scale>
        <p:origin x="-1302" y="90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A\Esterni\Piano%20di%20Progetto\Ripartizione%20ruoli%20e%20ore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A\Esterni\Piano%20di%20Progetto\Ripartizione%20ruoli%20e%20ore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A\Esterni\Piano%20di%20Progetto\Ripartizione%20ruoli%20e%20ore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A\Esterni\Piano%20di%20Progetto\Ripartizione%20ruoli%20e%20ore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A\Esterni\Piano%20di%20Progetto\Ripartizione%20ruoli%20e%20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Grafici!$B$1</c:f>
              <c:strCache>
                <c:ptCount val="1"/>
                <c:pt idx="0">
                  <c:v>Responsabile</c:v>
                </c:pt>
              </c:strCache>
            </c:strRef>
          </c:tx>
          <c:invertIfNegative val="0"/>
          <c:cat>
            <c:strRef>
              <c:f>Grafici!$A$2:$A$8</c:f>
              <c:strCache>
                <c:ptCount val="7"/>
                <c:pt idx="0">
                  <c:v>Begolo Marco</c:v>
                </c:pt>
                <c:pt idx="1">
                  <c:v>Facchin Gabriele</c:v>
                </c:pt>
                <c:pt idx="2">
                  <c:v>Cornaglia Alessandro</c:v>
                </c:pt>
                <c:pt idx="3">
                  <c:v>Dalla Pietà Massimo</c:v>
                </c:pt>
                <c:pt idx="4">
                  <c:v>Braghetto Lorenzo</c:v>
                </c:pt>
                <c:pt idx="5">
                  <c:v>Quadrio Giacomo</c:v>
                </c:pt>
                <c:pt idx="6">
                  <c:v>Maggiolo Giorgio</c:v>
                </c:pt>
              </c:strCache>
            </c:strRef>
          </c:cat>
          <c:val>
            <c:numRef>
              <c:f>Grafici!$B$2:$B$8</c:f>
              <c:numCache>
                <c:formatCode>General</c:formatCode>
                <c:ptCount val="7"/>
                <c:pt idx="0">
                  <c:v>4</c:v>
                </c:pt>
                <c:pt idx="1">
                  <c:v>13</c:v>
                </c:pt>
                <c:pt idx="2">
                  <c:v>10</c:v>
                </c:pt>
                <c:pt idx="3">
                  <c:v>15</c:v>
                </c:pt>
                <c:pt idx="4">
                  <c:v>9</c:v>
                </c:pt>
                <c:pt idx="5">
                  <c:v>6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Grafici!$C$1</c:f>
              <c:strCache>
                <c:ptCount val="1"/>
                <c:pt idx="0">
                  <c:v>Amministratore</c:v>
                </c:pt>
              </c:strCache>
            </c:strRef>
          </c:tx>
          <c:invertIfNegative val="0"/>
          <c:cat>
            <c:strRef>
              <c:f>Grafici!$A$2:$A$8</c:f>
              <c:strCache>
                <c:ptCount val="7"/>
                <c:pt idx="0">
                  <c:v>Begolo Marco</c:v>
                </c:pt>
                <c:pt idx="1">
                  <c:v>Facchin Gabriele</c:v>
                </c:pt>
                <c:pt idx="2">
                  <c:v>Cornaglia Alessandro</c:v>
                </c:pt>
                <c:pt idx="3">
                  <c:v>Dalla Pietà Massimo</c:v>
                </c:pt>
                <c:pt idx="4">
                  <c:v>Braghetto Lorenzo</c:v>
                </c:pt>
                <c:pt idx="5">
                  <c:v>Quadrio Giacomo</c:v>
                </c:pt>
                <c:pt idx="6">
                  <c:v>Maggiolo Giorgio</c:v>
                </c:pt>
              </c:strCache>
            </c:strRef>
          </c:cat>
          <c:val>
            <c:numRef>
              <c:f>Grafici!$C$2:$C$8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4</c:v>
                </c:pt>
                <c:pt idx="3">
                  <c:v>4</c:v>
                </c:pt>
                <c:pt idx="4">
                  <c:v>11</c:v>
                </c:pt>
                <c:pt idx="5">
                  <c:v>2</c:v>
                </c:pt>
                <c:pt idx="6">
                  <c:v>8</c:v>
                </c:pt>
              </c:numCache>
            </c:numRef>
          </c:val>
        </c:ser>
        <c:ser>
          <c:idx val="2"/>
          <c:order val="2"/>
          <c:tx>
            <c:strRef>
              <c:f>Grafici!$D$1</c:f>
              <c:strCache>
                <c:ptCount val="1"/>
                <c:pt idx="0">
                  <c:v>Analista</c:v>
                </c:pt>
              </c:strCache>
            </c:strRef>
          </c:tx>
          <c:invertIfNegative val="0"/>
          <c:cat>
            <c:strRef>
              <c:f>Grafici!$A$2:$A$8</c:f>
              <c:strCache>
                <c:ptCount val="7"/>
                <c:pt idx="0">
                  <c:v>Begolo Marco</c:v>
                </c:pt>
                <c:pt idx="1">
                  <c:v>Facchin Gabriele</c:v>
                </c:pt>
                <c:pt idx="2">
                  <c:v>Cornaglia Alessandro</c:v>
                </c:pt>
                <c:pt idx="3">
                  <c:v>Dalla Pietà Massimo</c:v>
                </c:pt>
                <c:pt idx="4">
                  <c:v>Braghetto Lorenzo</c:v>
                </c:pt>
                <c:pt idx="5">
                  <c:v>Quadrio Giacomo</c:v>
                </c:pt>
                <c:pt idx="6">
                  <c:v>Maggiolo Giorgio</c:v>
                </c:pt>
              </c:strCache>
            </c:strRef>
          </c:cat>
          <c:val>
            <c:numRef>
              <c:f>Grafici!$D$2:$D$8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</c:ser>
        <c:ser>
          <c:idx val="3"/>
          <c:order val="3"/>
          <c:tx>
            <c:strRef>
              <c:f>Grafici!$E$1</c:f>
              <c:strCache>
                <c:ptCount val="1"/>
                <c:pt idx="0">
                  <c:v>Verificatore</c:v>
                </c:pt>
              </c:strCache>
            </c:strRef>
          </c:tx>
          <c:invertIfNegative val="0"/>
          <c:cat>
            <c:strRef>
              <c:f>Grafici!$A$2:$A$8</c:f>
              <c:strCache>
                <c:ptCount val="7"/>
                <c:pt idx="0">
                  <c:v>Begolo Marco</c:v>
                </c:pt>
                <c:pt idx="1">
                  <c:v>Facchin Gabriele</c:v>
                </c:pt>
                <c:pt idx="2">
                  <c:v>Cornaglia Alessandro</c:v>
                </c:pt>
                <c:pt idx="3">
                  <c:v>Dalla Pietà Massimo</c:v>
                </c:pt>
                <c:pt idx="4">
                  <c:v>Braghetto Lorenzo</c:v>
                </c:pt>
                <c:pt idx="5">
                  <c:v>Quadrio Giacomo</c:v>
                </c:pt>
                <c:pt idx="6">
                  <c:v>Maggiolo Giorgio</c:v>
                </c:pt>
              </c:strCache>
            </c:strRef>
          </c:cat>
          <c:val>
            <c:numRef>
              <c:f>Grafici!$E$2:$E$8</c:f>
              <c:numCache>
                <c:formatCode>General</c:formatCode>
                <c:ptCount val="7"/>
                <c:pt idx="0">
                  <c:v>13</c:v>
                </c:pt>
                <c:pt idx="1">
                  <c:v>34</c:v>
                </c:pt>
                <c:pt idx="2">
                  <c:v>36</c:v>
                </c:pt>
                <c:pt idx="3">
                  <c:v>31</c:v>
                </c:pt>
                <c:pt idx="4">
                  <c:v>23</c:v>
                </c:pt>
                <c:pt idx="5">
                  <c:v>30</c:v>
                </c:pt>
                <c:pt idx="6">
                  <c:v>51</c:v>
                </c:pt>
              </c:numCache>
            </c:numRef>
          </c:val>
        </c:ser>
        <c:ser>
          <c:idx val="4"/>
          <c:order val="4"/>
          <c:tx>
            <c:strRef>
              <c:f>Grafici!$F$1</c:f>
              <c:strCache>
                <c:ptCount val="1"/>
                <c:pt idx="0">
                  <c:v>Progettista</c:v>
                </c:pt>
              </c:strCache>
            </c:strRef>
          </c:tx>
          <c:invertIfNegative val="0"/>
          <c:cat>
            <c:strRef>
              <c:f>Grafici!$A$2:$A$8</c:f>
              <c:strCache>
                <c:ptCount val="7"/>
                <c:pt idx="0">
                  <c:v>Begolo Marco</c:v>
                </c:pt>
                <c:pt idx="1">
                  <c:v>Facchin Gabriele</c:v>
                </c:pt>
                <c:pt idx="2">
                  <c:v>Cornaglia Alessandro</c:v>
                </c:pt>
                <c:pt idx="3">
                  <c:v>Dalla Pietà Massimo</c:v>
                </c:pt>
                <c:pt idx="4">
                  <c:v>Braghetto Lorenzo</c:v>
                </c:pt>
                <c:pt idx="5">
                  <c:v>Quadrio Giacomo</c:v>
                </c:pt>
                <c:pt idx="6">
                  <c:v>Maggiolo Giorgio</c:v>
                </c:pt>
              </c:strCache>
            </c:strRef>
          </c:cat>
          <c:val>
            <c:numRef>
              <c:f>Grafici!$F$2:$F$8</c:f>
              <c:numCache>
                <c:formatCode>General</c:formatCode>
                <c:ptCount val="7"/>
                <c:pt idx="0">
                  <c:v>59</c:v>
                </c:pt>
                <c:pt idx="1">
                  <c:v>29</c:v>
                </c:pt>
                <c:pt idx="2">
                  <c:v>33</c:v>
                </c:pt>
                <c:pt idx="3">
                  <c:v>35</c:v>
                </c:pt>
                <c:pt idx="4">
                  <c:v>37</c:v>
                </c:pt>
                <c:pt idx="5">
                  <c:v>40</c:v>
                </c:pt>
                <c:pt idx="6">
                  <c:v>10</c:v>
                </c:pt>
              </c:numCache>
            </c:numRef>
          </c:val>
        </c:ser>
        <c:ser>
          <c:idx val="5"/>
          <c:order val="5"/>
          <c:tx>
            <c:strRef>
              <c:f>Grafici!$G$1</c:f>
              <c:strCache>
                <c:ptCount val="1"/>
                <c:pt idx="0">
                  <c:v>Programmatore</c:v>
                </c:pt>
              </c:strCache>
            </c:strRef>
          </c:tx>
          <c:invertIfNegative val="0"/>
          <c:cat>
            <c:strRef>
              <c:f>Grafici!$A$2:$A$8</c:f>
              <c:strCache>
                <c:ptCount val="7"/>
                <c:pt idx="0">
                  <c:v>Begolo Marco</c:v>
                </c:pt>
                <c:pt idx="1">
                  <c:v>Facchin Gabriele</c:v>
                </c:pt>
                <c:pt idx="2">
                  <c:v>Cornaglia Alessandro</c:v>
                </c:pt>
                <c:pt idx="3">
                  <c:v>Dalla Pietà Massimo</c:v>
                </c:pt>
                <c:pt idx="4">
                  <c:v>Braghetto Lorenzo</c:v>
                </c:pt>
                <c:pt idx="5">
                  <c:v>Quadrio Giacomo</c:v>
                </c:pt>
                <c:pt idx="6">
                  <c:v>Maggiolo Giorgio</c:v>
                </c:pt>
              </c:strCache>
            </c:strRef>
          </c:cat>
          <c:val>
            <c:numRef>
              <c:f>Grafici!$G$2:$G$8</c:f>
              <c:numCache>
                <c:formatCode>General</c:formatCode>
                <c:ptCount val="7"/>
                <c:pt idx="0">
                  <c:v>10</c:v>
                </c:pt>
                <c:pt idx="1">
                  <c:v>19</c:v>
                </c:pt>
                <c:pt idx="2">
                  <c:v>20</c:v>
                </c:pt>
                <c:pt idx="3">
                  <c:v>20</c:v>
                </c:pt>
                <c:pt idx="4">
                  <c:v>23</c:v>
                </c:pt>
                <c:pt idx="5">
                  <c:v>27</c:v>
                </c:pt>
                <c:pt idx="6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265728"/>
        <c:axId val="136267264"/>
      </c:barChart>
      <c:catAx>
        <c:axId val="136265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36267264"/>
        <c:crosses val="autoZero"/>
        <c:auto val="1"/>
        <c:lblAlgn val="ctr"/>
        <c:lblOffset val="100"/>
        <c:noMultiLvlLbl val="0"/>
      </c:catAx>
      <c:valAx>
        <c:axId val="13626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265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Grafici!$B$17:$G$17</c:f>
              <c:strCache>
                <c:ptCount val="6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  <c:pt idx="5">
                  <c:v>Programmatore</c:v>
                </c:pt>
              </c:strCache>
            </c:strRef>
          </c:cat>
          <c:val>
            <c:numRef>
              <c:f>Grafici!$B$18:$G$18</c:f>
              <c:numCache>
                <c:formatCode>General</c:formatCode>
                <c:ptCount val="6"/>
                <c:pt idx="0">
                  <c:v>59</c:v>
                </c:pt>
                <c:pt idx="1">
                  <c:v>49</c:v>
                </c:pt>
                <c:pt idx="2">
                  <c:v>20</c:v>
                </c:pt>
                <c:pt idx="3">
                  <c:v>220</c:v>
                </c:pt>
                <c:pt idx="4">
                  <c:v>243</c:v>
                </c:pt>
                <c:pt idx="5">
                  <c:v>144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Grafici!$B$13:$G$13</c:f>
              <c:strCache>
                <c:ptCount val="6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  <c:pt idx="5">
                  <c:v>Programmatore</c:v>
                </c:pt>
              </c:strCache>
            </c:strRef>
          </c:cat>
          <c:val>
            <c:numRef>
              <c:f>Grafici!$B$14:$G$14</c:f>
              <c:numCache>
                <c:formatCode>General</c:formatCode>
                <c:ptCount val="6"/>
                <c:pt idx="0">
                  <c:v>59</c:v>
                </c:pt>
                <c:pt idx="1">
                  <c:v>49</c:v>
                </c:pt>
                <c:pt idx="2">
                  <c:v>20</c:v>
                </c:pt>
                <c:pt idx="3">
                  <c:v>199</c:v>
                </c:pt>
                <c:pt idx="4">
                  <c:v>243</c:v>
                </c:pt>
                <c:pt idx="5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Preventivo</c:v>
          </c:tx>
          <c:invertIfNegative val="0"/>
          <c:cat>
            <c:strRef>
              <c:f>Grafici!$B$17:$G$17</c:f>
              <c:strCache>
                <c:ptCount val="6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  <c:pt idx="5">
                  <c:v>Programmatore</c:v>
                </c:pt>
              </c:strCache>
            </c:strRef>
          </c:cat>
          <c:val>
            <c:numRef>
              <c:f>Grafici!$B$14:$G$14</c:f>
              <c:numCache>
                <c:formatCode>General</c:formatCode>
                <c:ptCount val="6"/>
                <c:pt idx="0">
                  <c:v>59</c:v>
                </c:pt>
                <c:pt idx="1">
                  <c:v>49</c:v>
                </c:pt>
                <c:pt idx="2">
                  <c:v>20</c:v>
                </c:pt>
                <c:pt idx="3">
                  <c:v>199</c:v>
                </c:pt>
                <c:pt idx="4">
                  <c:v>243</c:v>
                </c:pt>
                <c:pt idx="5">
                  <c:v>120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cat>
            <c:strRef>
              <c:f>Grafici!$B$17:$G$17</c:f>
              <c:strCache>
                <c:ptCount val="6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  <c:pt idx="5">
                  <c:v>Programmatore</c:v>
                </c:pt>
              </c:strCache>
            </c:strRef>
          </c:cat>
          <c:val>
            <c:numRef>
              <c:f>Grafici!$B$18:$G$18</c:f>
              <c:numCache>
                <c:formatCode>General</c:formatCode>
                <c:ptCount val="6"/>
                <c:pt idx="0">
                  <c:v>59</c:v>
                </c:pt>
                <c:pt idx="1">
                  <c:v>49</c:v>
                </c:pt>
                <c:pt idx="2">
                  <c:v>20</c:v>
                </c:pt>
                <c:pt idx="3">
                  <c:v>220</c:v>
                </c:pt>
                <c:pt idx="4">
                  <c:v>243</c:v>
                </c:pt>
                <c:pt idx="5">
                  <c:v>144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620160"/>
        <c:axId val="76622464"/>
      </c:barChart>
      <c:catAx>
        <c:axId val="76620160"/>
        <c:scaling>
          <c:orientation val="minMax"/>
        </c:scaling>
        <c:delete val="0"/>
        <c:axPos val="l"/>
        <c:majorTickMark val="out"/>
        <c:minorTickMark val="none"/>
        <c:tickLblPos val="nextTo"/>
        <c:crossAx val="76622464"/>
        <c:crosses val="autoZero"/>
        <c:auto val="1"/>
        <c:lblAlgn val="ctr"/>
        <c:lblOffset val="100"/>
        <c:noMultiLvlLbl val="0"/>
      </c:catAx>
      <c:valAx>
        <c:axId val="766224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6620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u="none"/>
      </a:pPr>
      <a:endParaRPr lang="it-I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numFmt formatCode="&quot;€&quot;\ 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Grafici!$E$40:$E$45</c:f>
              <c:strCache>
                <c:ptCount val="6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  <c:pt idx="5">
                  <c:v>Programmatore</c:v>
                </c:pt>
              </c:strCache>
            </c:strRef>
          </c:cat>
          <c:val>
            <c:numRef>
              <c:f>Grafici!$G$40:$G$45</c:f>
              <c:numCache>
                <c:formatCode>General</c:formatCode>
                <c:ptCount val="6"/>
                <c:pt idx="0">
                  <c:v>1770</c:v>
                </c:pt>
                <c:pt idx="1">
                  <c:v>980</c:v>
                </c:pt>
                <c:pt idx="2">
                  <c:v>500</c:v>
                </c:pt>
                <c:pt idx="3">
                  <c:v>2985</c:v>
                </c:pt>
                <c:pt idx="4">
                  <c:v>5346</c:v>
                </c:pt>
                <c:pt idx="5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24/07/2012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Qualifica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2012/06/21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024744" cy="1143000"/>
          </a:xfrm>
        </p:spPr>
        <p:txBody>
          <a:bodyPr/>
          <a:lstStyle/>
          <a:p>
            <a:r>
              <a:rPr lang="it-IT" dirty="0" smtClean="0"/>
              <a:t>Risultati dei testi di sistema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/>
              <a:t>/5</a:t>
            </a:r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17495"/>
              </p:ext>
            </p:extLst>
          </p:nvPr>
        </p:nvGraphicFramePr>
        <p:xfrm>
          <a:off x="1691681" y="1358632"/>
          <a:ext cx="5976663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221"/>
                <a:gridCol w="1992221"/>
                <a:gridCol w="19922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Ambito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Test Superati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Test totali</a:t>
                      </a:r>
                      <a:endParaRPr lang="it-IT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Generale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6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8</a:t>
                      </a:r>
                      <a:endParaRPr lang="it-IT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Utente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6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6</a:t>
                      </a:r>
                      <a:endParaRPr lang="it-IT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Dipendente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17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17</a:t>
                      </a:r>
                      <a:endParaRPr lang="it-IT" sz="1400" dirty="0"/>
                    </a:p>
                  </a:txBody>
                  <a:tcPr/>
                </a:tc>
              </a:tr>
              <a:tr h="1429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Amministratore</a:t>
                      </a:r>
                    </a:p>
                    <a:p>
                      <a:pPr algn="ctr"/>
                      <a:r>
                        <a:rPr lang="it-IT" sz="1400" dirty="0" smtClean="0"/>
                        <a:t>Azienda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16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16</a:t>
                      </a:r>
                      <a:endParaRPr lang="it-IT" sz="1400" dirty="0"/>
                    </a:p>
                  </a:txBody>
                  <a:tcPr/>
                </a:tc>
              </a:tr>
              <a:tr h="1429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Amministratore</a:t>
                      </a:r>
                    </a:p>
                    <a:p>
                      <a:pPr algn="ctr"/>
                      <a:r>
                        <a:rPr lang="it-IT" sz="1400" dirty="0" smtClean="0"/>
                        <a:t>Sicurezza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7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9</a:t>
                      </a:r>
                      <a:endParaRPr lang="it-IT" sz="1400" dirty="0"/>
                    </a:p>
                  </a:txBody>
                  <a:tcPr/>
                </a:tc>
              </a:tr>
              <a:tr h="1429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Amministratore Installatore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9</a:t>
                      </a:r>
                      <a:endParaRPr lang="it-IT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Totale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56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65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28072"/>
              </p:ext>
            </p:extLst>
          </p:nvPr>
        </p:nvGraphicFramePr>
        <p:xfrm>
          <a:off x="1691680" y="4581128"/>
          <a:ext cx="59766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32"/>
                <a:gridCol w="29883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Tipologia requisiti verificati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Percentuale superamento</a:t>
                      </a:r>
                      <a:endParaRPr lang="it-I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Obbligatori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100%</a:t>
                      </a:r>
                      <a:endParaRPr lang="it-I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Desiderabili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100%</a:t>
                      </a:r>
                      <a:endParaRPr lang="it-I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Opzionali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0%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5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Riepilogo orario per componente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/>
              <a:t>/5</a:t>
            </a:r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867432"/>
              </p:ext>
            </p:extLst>
          </p:nvPr>
        </p:nvGraphicFramePr>
        <p:xfrm>
          <a:off x="539552" y="2276872"/>
          <a:ext cx="792088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44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it-IT" dirty="0" smtClean="0"/>
              <a:t>Confronto prospetto orario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/5</a:t>
            </a:r>
            <a:endParaRPr lang="it-IT" dirty="0"/>
          </a:p>
        </p:txBody>
      </p:sp>
      <p:graphicFrame>
        <p:nvGraphicFramePr>
          <p:cNvPr id="6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983886"/>
              </p:ext>
            </p:extLst>
          </p:nvPr>
        </p:nvGraphicFramePr>
        <p:xfrm>
          <a:off x="755576" y="13338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76551"/>
              </p:ext>
            </p:extLst>
          </p:nvPr>
        </p:nvGraphicFramePr>
        <p:xfrm>
          <a:off x="4578176" y="13338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231860" y="379833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Preventivo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691680" y="379833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Consuntivo</a:t>
            </a:r>
          </a:p>
        </p:txBody>
      </p:sp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617279"/>
              </p:ext>
            </p:extLst>
          </p:nvPr>
        </p:nvGraphicFramePr>
        <p:xfrm>
          <a:off x="611560" y="3982998"/>
          <a:ext cx="8064896" cy="2558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537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it-IT" dirty="0" smtClean="0"/>
              <a:t>Prospetto economico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/5</a:t>
            </a:r>
          </a:p>
        </p:txBody>
      </p:sp>
      <p:graphicFrame>
        <p:nvGraphicFramePr>
          <p:cNvPr id="6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698086"/>
              </p:ext>
            </p:extLst>
          </p:nvPr>
        </p:nvGraphicFramePr>
        <p:xfrm>
          <a:off x="611560" y="1628800"/>
          <a:ext cx="777686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467544" y="5395282"/>
            <a:ext cx="818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Il costo dell’intero progetto è stato: </a:t>
            </a:r>
            <a:r>
              <a:rPr lang="it-IT" sz="2800" b="1" dirty="0" smtClean="0"/>
              <a:t>13.381,00€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201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866</TotalTime>
  <Words>111</Words>
  <Application>Microsoft Office PowerPoint</Application>
  <PresentationFormat>Presentazione su schermo 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Austin</vt:lpstr>
      <vt:lpstr>Progetto SafetyGame Revisione di Qualifica</vt:lpstr>
      <vt:lpstr>Risultati dei testi di sistema</vt:lpstr>
      <vt:lpstr>Riepilogo orario per componente</vt:lpstr>
      <vt:lpstr>Confronto prospetto orario</vt:lpstr>
      <vt:lpstr>Prospetto economico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Giorgio Maggiolo</cp:lastModifiedBy>
  <cp:revision>94</cp:revision>
  <dcterms:created xsi:type="dcterms:W3CDTF">2012-01-05T10:45:21Z</dcterms:created>
  <dcterms:modified xsi:type="dcterms:W3CDTF">2012-07-24T12:13:46Z</dcterms:modified>
</cp:coreProperties>
</file>