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9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3" r:id="rId10"/>
    <p:sldId id="265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282" r:id="rId22"/>
    <p:sldId id="283" r:id="rId23"/>
    <p:sldId id="284" r:id="rId24"/>
    <p:sldId id="285" r:id="rId25"/>
    <p:sldId id="286" r:id="rId26"/>
    <p:sldId id="28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78" r:id="rId35"/>
    <p:sldId id="279" r:id="rId36"/>
    <p:sldId id="281" r:id="rId37"/>
    <p:sldId id="280" r:id="rId38"/>
    <p:sldId id="300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268" r:id="rId52"/>
    <p:sldId id="269" r:id="rId53"/>
    <p:sldId id="270" r:id="rId54"/>
    <p:sldId id="271" r:id="rId55"/>
    <p:sldId id="272" r:id="rId56"/>
    <p:sldId id="273" r:id="rId57"/>
    <p:sldId id="274" r:id="rId58"/>
    <p:sldId id="275" r:id="rId59"/>
    <p:sldId id="276" r:id="rId60"/>
    <p:sldId id="277" r:id="rId61"/>
    <p:sldId id="301" r:id="rId62"/>
    <p:sldId id="302" r:id="rId63"/>
    <p:sldId id="303" r:id="rId64"/>
    <p:sldId id="304" r:id="rId65"/>
    <p:sldId id="305" r:id="rId66"/>
    <p:sldId id="306" r:id="rId67"/>
    <p:sldId id="307" r:id="rId6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57"/>
          </p14:sldIdLst>
        </p14:section>
        <p14:section name="Descrizione" id="{6219A79B-3513-4FC7-8C97-BF4EC9505F50}">
          <p14:sldIdLst>
            <p14:sldId id="266"/>
            <p14:sldId id="258"/>
            <p14:sldId id="267"/>
            <p14:sldId id="259"/>
            <p14:sldId id="260"/>
            <p14:sldId id="261"/>
            <p14:sldId id="263"/>
            <p14:sldId id="265"/>
          </p14:sldIdLst>
        </p14:section>
        <p14:section name="Studio di fattibilità" id="{9803A084-00CD-45F5-A431-DE7866E01E45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alisi dei requisiti" id="{CBE3E966-F4A3-44C2-AFCF-28AFB5D6F6F9}">
          <p14:sldIdLst>
            <p14:sldId id="282"/>
            <p14:sldId id="283"/>
            <p14:sldId id="284"/>
            <p14:sldId id="285"/>
            <p14:sldId id="286"/>
            <p14:sldId id="28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Piano di Qualifica" id="{E780F9A5-37C5-48FF-AE02-2985A4AE9384}">
          <p14:sldIdLst>
            <p14:sldId id="278"/>
            <p14:sldId id="279"/>
            <p14:sldId id="281"/>
            <p14:sldId id="280"/>
          </p14:sldIdLst>
        </p14:section>
        <p14:section name="Norme di Progetto" id="{971F0FE5-E1A9-4D70-B37A-4393ED988001}">
          <p14:sldIdLst>
            <p14:sldId id="30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iano di Progetto" id="{B1AC9BCB-654F-44A6-9A36-56CD55C0B211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Preventivo" id="{4B5ACF17-8ACC-4077-A4BF-9871FAE06CA9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89" autoAdjust="0"/>
  </p:normalViewPr>
  <p:slideViewPr>
    <p:cSldViewPr>
      <p:cViewPr>
        <p:scale>
          <a:sx n="66" d="100"/>
          <a:sy n="66" d="100"/>
        </p:scale>
        <p:origin x="-72" y="-78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D3CACB-93CA-4DFF-AC64-E82506862984}" type="slidenum">
              <a:rPr lang="it-IT"/>
              <a:pPr/>
              <a:t>46</a:t>
            </a:fld>
            <a:endParaRPr lang="it-IT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4F0946-7E34-4356-BB95-D2B45AADFCFA}" type="slidenum">
              <a:rPr lang="it-IT"/>
              <a:pPr/>
              <a:t>47</a:t>
            </a:fld>
            <a:endParaRPr lang="it-IT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48893E-45C6-4436-9671-0A3E659D01A9}" type="slidenum">
              <a:rPr lang="it-IT"/>
              <a:pPr/>
              <a:t>48</a:t>
            </a:fld>
            <a:endParaRPr lang="it-IT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551C44-FF83-402C-8CF3-A33C141E3B5D}" type="slidenum">
              <a:rPr lang="it-IT"/>
              <a:pPr/>
              <a:t>49</a:t>
            </a:fld>
            <a:endParaRPr lang="it-IT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C1D1C4-C831-4D59-85AF-8EADD50B5374}" type="slidenum">
              <a:rPr lang="it-IT"/>
              <a:pPr/>
              <a:t>50</a:t>
            </a:fld>
            <a:endParaRPr lang="it-IT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59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06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2FDAA7-FCF3-4191-84FB-9C9B191D0F7B}" type="slidenum">
              <a:rPr lang="it-IT"/>
              <a:pPr/>
              <a:t>39</a:t>
            </a:fld>
            <a:endParaRPr lang="it-IT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2D7D91-B939-48A0-B3DC-C4BBAD10B251}" type="slidenum">
              <a:rPr lang="it-IT"/>
              <a:pPr/>
              <a:t>40</a:t>
            </a:fld>
            <a:endParaRPr lang="it-IT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3B5AD3-E22B-4A45-8408-EE3897C412B0}" type="slidenum">
              <a:rPr lang="it-IT"/>
              <a:pPr/>
              <a:t>41</a:t>
            </a:fld>
            <a:endParaRPr lang="it-IT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8A5184-D8BC-413D-A3EA-DBED4FEF7C70}" type="slidenum">
              <a:rPr lang="it-IT"/>
              <a:pPr/>
              <a:t>42</a:t>
            </a:fld>
            <a:endParaRPr lang="it-IT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72452E-4805-4D82-AA37-B13E7DC0AFD3}" type="slidenum">
              <a:rPr lang="it-IT"/>
              <a:pPr/>
              <a:t>43</a:t>
            </a:fld>
            <a:endParaRPr lang="it-IT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00B76-9B00-446C-AC76-4ED5109DCEBB}" type="slidenum">
              <a:rPr lang="it-IT"/>
              <a:pPr/>
              <a:t>44</a:t>
            </a:fld>
            <a:endParaRPr lang="it-IT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C95BD-35C3-47FA-A4BB-E3C954D7763F}" type="slidenum">
              <a:rPr lang="it-IT"/>
              <a:pPr/>
              <a:t>45</a:t>
            </a:fld>
            <a:endParaRPr lang="it-IT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540" y="273629"/>
            <a:ext cx="8227563" cy="114348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457540" y="6247376"/>
            <a:ext cx="2128848" cy="47093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3126746" y="6247376"/>
            <a:ext cx="2897297" cy="47093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6556255" y="6247376"/>
            <a:ext cx="2128848" cy="470930"/>
          </a:xfrm>
        </p:spPr>
        <p:txBody>
          <a:bodyPr/>
          <a:lstStyle>
            <a:lvl1pPr>
              <a:defRPr/>
            </a:lvl1pPr>
          </a:lstStyle>
          <a:p>
            <a:fld id="{88928380-7013-432D-86FD-DDD0ED1B6A5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4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dei Requisiti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8043141" cy="2808312"/>
          </a:xfr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1121051" y="980728"/>
            <a:ext cx="7024744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100" dirty="0" err="1" smtClean="0"/>
              <a:t>OneFeat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100" dirty="0"/>
              <a:t>http://onefeat.com/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69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3</a:t>
            </a:r>
            <a:r>
              <a:rPr lang="it-IT" dirty="0" smtClean="0"/>
              <a:t>. Studio di Fattibilità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00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Dominio </a:t>
            </a:r>
            <a:r>
              <a:rPr lang="it-IT" dirty="0"/>
              <a:t>tecnologico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5857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Linguaggi multipiattaforma: Java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Sviluppo applicazioni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: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 SDK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Programmazione Web: JSP, HTML5, CSS2.1</a:t>
            </a:r>
            <a:endParaRPr lang="it-IT" sz="240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02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Dominio applicativo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71945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err="1" smtClean="0"/>
              <a:t>Gamification</a:t>
            </a: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Esperienza personale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Testi di riferimento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Gamification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by</a:t>
            </a:r>
            <a:r>
              <a:rPr lang="it-IT" sz="2400" dirty="0" smtClean="0"/>
              <a:t> Design, ed </a:t>
            </a:r>
            <a:r>
              <a:rPr lang="it-IT" sz="2400" dirty="0" err="1" smtClean="0"/>
              <a:t>O’REILLEY</a:t>
            </a:r>
            <a:endParaRPr lang="it-IT" sz="24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Game-Based</a:t>
            </a:r>
            <a:r>
              <a:rPr lang="it-IT" sz="2400" dirty="0" smtClean="0"/>
              <a:t> Marketing, ed </a:t>
            </a:r>
            <a:r>
              <a:rPr lang="it-IT" sz="2400" dirty="0" err="1" smtClean="0"/>
              <a:t>Wiley</a:t>
            </a:r>
            <a:r>
              <a:rPr lang="it-IT" sz="2400" dirty="0" smtClean="0"/>
              <a:t> &amp; </a:t>
            </a:r>
            <a:r>
              <a:rPr lang="it-IT" sz="2400" dirty="0" err="1" smtClean="0"/>
              <a:t>Sons</a:t>
            </a:r>
            <a:endParaRPr lang="it-IT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it-IT" sz="2400" dirty="0" smtClean="0"/>
              <a:t>Realtà di riferimento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CriticalCity</a:t>
            </a:r>
            <a:r>
              <a:rPr lang="it-IT" sz="2400" dirty="0" smtClean="0"/>
              <a:t> Upload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Aspetti positivi</a:t>
            </a:r>
            <a:endParaRPr lang="it-I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1805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Scopo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Mercato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Tecnologie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Interesse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42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Aspetti negativi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467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Database di dimensioni ingenti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Interfaccia intuitiva e accattivante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86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Fattibilità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88" y="2348880"/>
            <a:ext cx="7273428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Ogni membro del gruppo possiede sufficienti conoscenze per comprendere appieno l’intero progetto e i problemi che comporterà la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sua realizzazione.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400" baseline="0" dirty="0" smtClean="0"/>
              <a:t>Inoltre, ognuno dei</a:t>
            </a:r>
            <a:r>
              <a:rPr lang="it-IT" sz="2400" dirty="0" smtClean="0"/>
              <a:t> membri del gruppo possiede le conoscenze necessarie all’apprendimento di nuovi linguaggi di programmazione e nuovi strumenti.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4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Rischi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115616" y="2348880"/>
            <a:ext cx="756084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la complessità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progetto, e nonostante la capacità del gruppo di apprendere nuovi linguaggi e strumenti, c’è il rischio concreto che questo rallenti il lavoro.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9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Altri Capitolati – C01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59458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Progetto interessante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Concretezza del materiale fornito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Tecnologie estranee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Lingua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03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Altri Capitolati – C02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47949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Tecnologie innovative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Software simili già esistenti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Sicurezza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5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1011" y="1074512"/>
            <a:ext cx="7024744" cy="1143000"/>
          </a:xfrm>
        </p:spPr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51013" y="2370500"/>
            <a:ext cx="6777317" cy="350897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Descrizione gruppo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Scopo capitolato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Studio di fattibilità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Analisi dei requisiti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qualifica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Norme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Piano di progetto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Preventivo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1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Altri Capitolati – C04</a:t>
            </a:r>
            <a:endParaRPr lang="it-I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60773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Idea innovativa e interessante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Interfaccia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2400" dirty="0" smtClean="0"/>
              <a:t>Gestione di diversi tipi </a:t>
            </a:r>
            <a:r>
              <a:rPr lang="it-IT" sz="2400" smtClean="0"/>
              <a:t>di database</a:t>
            </a:r>
            <a:endParaRPr lang="it-IT" sz="2400" dirty="0" smtClean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67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requisiti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21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5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89" y="10745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UC1: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utente</a:t>
            </a:r>
            <a:endParaRPr lang="en-US" sz="4400" dirty="0"/>
          </a:p>
        </p:txBody>
      </p:sp>
      <p:pic>
        <p:nvPicPr>
          <p:cNvPr id="4" name="Content Placeholder 3" descr="Ambito Utent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r="3317"/>
          <a:stretch>
            <a:fillRect/>
          </a:stretch>
        </p:blipFill>
        <p:spPr>
          <a:xfrm>
            <a:off x="1464155" y="2395728"/>
            <a:ext cx="6475470" cy="3561259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UC2: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dipendente</a:t>
            </a:r>
            <a:endParaRPr lang="en-US" sz="4400" dirty="0"/>
          </a:p>
        </p:txBody>
      </p:sp>
      <p:pic>
        <p:nvPicPr>
          <p:cNvPr id="5" name="Content Placeholder 4" descr="Ambito Dipendent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80" r="-49080"/>
          <a:stretch>
            <a:fillRect/>
          </a:stretch>
        </p:blipFill>
        <p:spPr>
          <a:xfrm>
            <a:off x="562278" y="2229713"/>
            <a:ext cx="7465604" cy="4137323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23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20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UC3: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amministratore</a:t>
            </a:r>
            <a:r>
              <a:rPr lang="en-US" sz="4400" dirty="0" smtClean="0"/>
              <a:t> </a:t>
            </a:r>
            <a:r>
              <a:rPr lang="en-US" sz="4400" dirty="0" err="1" smtClean="0"/>
              <a:t>sicurezza</a:t>
            </a:r>
            <a:endParaRPr lang="en-US" sz="4400" dirty="0"/>
          </a:p>
        </p:txBody>
      </p:sp>
      <p:pic>
        <p:nvPicPr>
          <p:cNvPr id="4" name="Content Placeholder 3" descr="Ambito Amministratore Sicurezza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" b="4496"/>
          <a:stretch>
            <a:fillRect/>
          </a:stretch>
        </p:blipFill>
        <p:spPr>
          <a:xfrm>
            <a:off x="1042990" y="2348501"/>
            <a:ext cx="6777317" cy="3508977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16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UC4: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amministratore</a:t>
            </a:r>
            <a:r>
              <a:rPr lang="en-US" sz="4400" dirty="0" smtClean="0"/>
              <a:t> </a:t>
            </a:r>
            <a:r>
              <a:rPr lang="en-US" sz="4400" dirty="0" err="1" smtClean="0"/>
              <a:t>azienda</a:t>
            </a:r>
            <a:endParaRPr lang="en-US" sz="4400" dirty="0"/>
          </a:p>
        </p:txBody>
      </p:sp>
      <p:pic>
        <p:nvPicPr>
          <p:cNvPr id="4" name="Content Placeholder 3" descr="Ambito Amministratore Azienda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77" r="-29577"/>
          <a:stretch>
            <a:fillRect/>
          </a:stretch>
        </p:blipFill>
        <p:spPr>
          <a:xfrm>
            <a:off x="1074521" y="2373729"/>
            <a:ext cx="6737337" cy="3705276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58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UC5: </a:t>
            </a:r>
            <a:r>
              <a:rPr lang="en-US" sz="4400" dirty="0" err="1" smtClean="0"/>
              <a:t>Ambito</a:t>
            </a:r>
            <a:r>
              <a:rPr lang="en-US" sz="4400" dirty="0" smtClean="0"/>
              <a:t> </a:t>
            </a:r>
            <a:r>
              <a:rPr lang="en-US" sz="4400" dirty="0" err="1" smtClean="0"/>
              <a:t>installazione</a:t>
            </a:r>
            <a:endParaRPr lang="en-US" sz="4400" dirty="0"/>
          </a:p>
        </p:txBody>
      </p:sp>
      <p:pic>
        <p:nvPicPr>
          <p:cNvPr id="4" name="Content Placeholder 3" descr="Ambito Amministratore Installazion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56" r="-5656"/>
          <a:stretch>
            <a:fillRect/>
          </a:stretch>
        </p:blipFill>
        <p:spPr>
          <a:xfrm>
            <a:off x="1394581" y="2348501"/>
            <a:ext cx="6777317" cy="3508977"/>
          </a:xfrm>
        </p:spPr>
      </p:pic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6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(RFOB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RFOB1</a:t>
            </a:r>
            <a:r>
              <a:rPr lang="it-IT" dirty="0"/>
              <a:t> Il sistema dovrà sottoporre periodicamente ai Dipendenti delle domande Precaricate in maniera non invasiva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RFOB2 </a:t>
            </a:r>
            <a:r>
              <a:rPr lang="it-IT" dirty="0"/>
              <a:t>Un Dipendente potrà rispondere o saltare una domanda proposta e richiedere al sistema di venire sottoposto ad una nuova domanda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RFOB3 </a:t>
            </a:r>
            <a:r>
              <a:rPr lang="it-IT" dirty="0"/>
              <a:t>Tutte le azioni di tutti gli Utenti, nel tempo, dovranno essere registrate nel </a:t>
            </a:r>
            <a:r>
              <a:rPr lang="it-IT" dirty="0" smtClean="0"/>
              <a:t>sistema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7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(RFOB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3481612"/>
          </a:xfrm>
        </p:spPr>
        <p:txBody>
          <a:bodyPr>
            <a:normAutofit fontScale="85000" lnSpcReduction="2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RFOB4 </a:t>
            </a:r>
            <a:r>
              <a:rPr lang="it-IT" dirty="0"/>
              <a:t>Le domande a cui verranno sottoposti i Dipendenti </a:t>
            </a:r>
            <a:r>
              <a:rPr lang="it-IT" dirty="0" err="1"/>
              <a:t>prevederanno</a:t>
            </a:r>
            <a:r>
              <a:rPr lang="it-IT" dirty="0"/>
              <a:t> che questi possano rispondere direttamente dalla propria postazione di lavoro, se la domanda viene sottoposta da un dispositivo mobile potrebbero essere previste delle prove pratiche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RFOB5 </a:t>
            </a:r>
            <a:r>
              <a:rPr lang="it-IT" dirty="0"/>
              <a:t>Un Dipendente potrà recuperare la propria password dimenticata, vedere e modificare i propri dati personali e visualizzare le proprie statistiche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RFOB6 </a:t>
            </a:r>
            <a:r>
              <a:rPr lang="it-IT" dirty="0"/>
              <a:t>Il sistema permetterà agli Utenti che hanno effettuato il login di uscire dalla sessione autenticata, ma non di terminare l’applicazione</a:t>
            </a:r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Funzionali Obbligatori (FOB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45000"/>
              <a:buFont typeface="StarSymbol"/>
              <a:buChar char=""/>
            </a:pPr>
            <a:r>
              <a:rPr lang="it-IT" b="1" dirty="0"/>
              <a:t>RFOB7</a:t>
            </a:r>
            <a:r>
              <a:rPr lang="it-IT" dirty="0"/>
              <a:t> L’ Amministratore Azienda dovrà poter gestire gli account dei Dipendenti inserendone i dati personali, visualizzare e modificare gli stessi dati e inoltre vedere le statistiche di ogni utente.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RFOB8 </a:t>
            </a:r>
            <a:r>
              <a:rPr lang="it-IT" dirty="0"/>
              <a:t>Un Amministratore Installatore Autenticato potrà installare il sistema in un’azienda, gestire il server che raccoglie le informazioni delle aziende</a:t>
            </a:r>
          </a:p>
          <a:p>
            <a:pPr>
              <a:buSzPct val="45000"/>
              <a:buFont typeface="StarSymbol"/>
              <a:buChar char=""/>
            </a:pPr>
            <a:r>
              <a:rPr lang="it-IT" b="1" dirty="0"/>
              <a:t>RFOB9 </a:t>
            </a:r>
            <a:r>
              <a:rPr lang="it-IT" dirty="0"/>
              <a:t>Un Amministratore Sicurezza avrà la possibilità di consultare, modificare, rimuovere e aggiungere le domande dell’azienda</a:t>
            </a:r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1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1. Descrizione Gruppo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Requisiti prestazionali Obbligatori (RPOB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RPOB1</a:t>
            </a:r>
            <a:r>
              <a:rPr lang="it-IT" dirty="0"/>
              <a:t> Il prodotto dovrà essere prestazionale anche nelle ore di traffico massimo della rete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RPOB2 </a:t>
            </a:r>
            <a:r>
              <a:rPr lang="it-IT" dirty="0"/>
              <a:t>Il prodotto dovrà essere prestazionale sia se il server delle domande sia interno all’azienda che esterno</a:t>
            </a:r>
          </a:p>
          <a:p>
            <a:pPr>
              <a:buSzPct val="45000"/>
              <a:buFont typeface="StarSymbol"/>
              <a:buChar char=""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61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Requisiti di Qualità </a:t>
            </a:r>
            <a:r>
              <a:rPr lang="it-IT" dirty="0" smtClean="0"/>
              <a:t>Obbligatori (</a:t>
            </a:r>
            <a:r>
              <a:rPr lang="it-IT" dirty="0"/>
              <a:t>RQOB) e Desiderabili(RQD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fontScale="77500" lnSpcReduction="2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RQOB1</a:t>
            </a:r>
            <a:r>
              <a:rPr lang="it-IT" dirty="0"/>
              <a:t> Sarà fornita documentazione esaustiva di tutte le classi chiave, interfacce del prodotto e metodo sviluppato (</a:t>
            </a:r>
            <a:r>
              <a:rPr lang="it-IT" b="1" dirty="0"/>
              <a:t>RQD2</a:t>
            </a:r>
            <a:r>
              <a:rPr lang="it-IT" dirty="0"/>
              <a:t>)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RQOB3 </a:t>
            </a:r>
            <a:r>
              <a:rPr lang="it-IT" dirty="0"/>
              <a:t>Sarà fornita assieme al software documentazione adeguata riguardo l’installazione e l’utilizzo del sistema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RQOB4 </a:t>
            </a:r>
            <a:r>
              <a:rPr lang="it-IT" dirty="0"/>
              <a:t>Sarà fornito un manuale ad uso dei Dipendenti che coprirà gli aspetti di utilizzo del software dal loro punto di vista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RQOB5 </a:t>
            </a:r>
            <a:r>
              <a:rPr lang="it-IT" dirty="0"/>
              <a:t>Sarà fornito un manuale ad uso Amministratore Azienda riguardo tutte le azioni che tale Utente potrà compiere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RQOB6 </a:t>
            </a:r>
            <a:r>
              <a:rPr lang="it-IT" dirty="0"/>
              <a:t>Sarà fornito un manuale ad uso Amministratore Installatore riguardo l’installazione del prodotto 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31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5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5221" y="155679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Requisiti di Qualità </a:t>
            </a:r>
            <a:r>
              <a:rPr lang="it-IT" dirty="0" smtClean="0"/>
              <a:t>Obbligatori (</a:t>
            </a:r>
            <a:r>
              <a:rPr lang="it-IT" dirty="0"/>
              <a:t>RQOB</a:t>
            </a:r>
            <a:r>
              <a:rPr lang="it-IT" dirty="0" smtClean="0"/>
              <a:t>), Opzionali </a:t>
            </a:r>
            <a:r>
              <a:rPr lang="it-IT" dirty="0"/>
              <a:t>(RQOP) e Desiderabili(RQD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15223" y="2852780"/>
            <a:ext cx="6777317" cy="3625628"/>
          </a:xfrm>
        </p:spPr>
        <p:txBody>
          <a:bodyPr>
            <a:normAutofit fontScale="77500" lnSpcReduction="2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RQOB7 </a:t>
            </a:r>
            <a:r>
              <a:rPr lang="it-IT" dirty="0"/>
              <a:t>Sarà fornito un manuale ad uso Amministratore Sicurezza riguardo le azioni che potrà compiere tale Utente 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RQOB8 </a:t>
            </a:r>
            <a:r>
              <a:rPr lang="it-IT" dirty="0"/>
              <a:t>Le interfacce che saranno visibili ai Dipendenti dovranno essere accattivanti e le funzionalità quanto più intuitive, così da invogliare l’utilizzo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RQOP9 </a:t>
            </a:r>
            <a:r>
              <a:rPr lang="it-IT" dirty="0"/>
              <a:t>Da ogni schermata sarà possibile raggiungere un’area di aiuto che guiderà l’Utente spiegandogli le operazioni effettuabili nella pagina in cui esso si trova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RQD10 </a:t>
            </a:r>
            <a:r>
              <a:rPr lang="it-IT" dirty="0"/>
              <a:t>Le applicazioni WEB aderiranno allo stile W3C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RQOB11 </a:t>
            </a:r>
            <a:r>
              <a:rPr lang="it-IT" dirty="0"/>
              <a:t>Tutti i processi di sviluppo aderiranno allo standard ISO/IEC 15504:1998 </a:t>
            </a:r>
            <a:r>
              <a:rPr lang="it-IT" dirty="0" smtClean="0"/>
              <a:t>SPICE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32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91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Requisiti di Vincolo Obbligatori (RVOB) e Desiderabili (RVD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69644"/>
          </a:xfrm>
        </p:spPr>
        <p:txBody>
          <a:bodyPr>
            <a:normAutofit fontScale="85000" lnSpcReduction="10000"/>
          </a:bodyPr>
          <a:lstStyle/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RVOB1 </a:t>
            </a:r>
            <a:r>
              <a:rPr lang="it-IT" dirty="0"/>
              <a:t>Il sistema dovrà essere funzionale presso aziende diverse, anche con caratteristiche molto differenti fra di loro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RVOB2 </a:t>
            </a:r>
            <a:r>
              <a:rPr lang="it-IT" dirty="0"/>
              <a:t>Il sistema dovrà essere multipiattaforma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RVD3 </a:t>
            </a:r>
            <a:r>
              <a:rPr lang="it-IT" dirty="0"/>
              <a:t>L’inserimento delle domande all’interno del sistema dovrà essere particolarmente </a:t>
            </a:r>
            <a:r>
              <a:rPr lang="it-IT" dirty="0" err="1"/>
              <a:t>user-friendly</a:t>
            </a:r>
            <a:r>
              <a:rPr lang="it-IT" dirty="0"/>
              <a:t> così da non richiedere conoscenze specifiche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RVOB4 </a:t>
            </a:r>
            <a:r>
              <a:rPr lang="it-IT" dirty="0"/>
              <a:t>Non si dovranno fare assunzioni sulla locazione dei database delle aziende</a:t>
            </a:r>
          </a:p>
          <a:p>
            <a:pPr>
              <a:buSzPct val="45000"/>
              <a:buFont typeface="Courier New" pitchFamily="49" charset="0"/>
              <a:buChar char="o"/>
            </a:pPr>
            <a:r>
              <a:rPr lang="it-IT" b="1" dirty="0"/>
              <a:t>RVOB5 </a:t>
            </a:r>
            <a:r>
              <a:rPr lang="it-IT" dirty="0"/>
              <a:t>Le funzioni del sistema offerte al Dipendente dovranno essere fruibili tramite interfaccia </a:t>
            </a:r>
            <a:r>
              <a:rPr lang="it-IT" dirty="0" smtClean="0"/>
              <a:t>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33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50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rgbClr val="92D050"/>
                </a:solidFill>
              </a:rPr>
              <a:t>5. Piano di Qualifica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8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Introduzione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it-IT" dirty="0"/>
              <a:t>Il Team </a:t>
            </a:r>
            <a:r>
              <a:rPr lang="it-IT" dirty="0" err="1"/>
              <a:t>Committed</a:t>
            </a:r>
            <a:r>
              <a:rPr lang="it-IT" dirty="0"/>
              <a:t> si impegna a Verificare e Validare il prodotto  elaborato in seguito ai requisiti individuati nel Capitolato d’Appalto e dagli incontri con il Proponendone.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Ogni fase del ciclo di vita del software verrà accompagnata da vari strumenti di supporto, adatti, per il processo di verifica.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Metriche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§"/>
            </a:pPr>
            <a:r>
              <a:rPr lang="it-IT" dirty="0"/>
              <a:t>Complessità </a:t>
            </a:r>
            <a:r>
              <a:rPr lang="it-IT" dirty="0" err="1"/>
              <a:t>ciclomatica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 smtClean="0"/>
              <a:t>Coesione </a:t>
            </a:r>
            <a:r>
              <a:rPr lang="it-IT" dirty="0"/>
              <a:t>tra le classi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Peso delle classi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Complessità di flusso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Misure di coesione funzionale</a:t>
            </a:r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Livello di copertura di istruzioni, rami e percorsi base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9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42988" y="1052514"/>
            <a:ext cx="7024744" cy="1225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Strumenti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31692"/>
            <a:ext cx="6777317" cy="4173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§"/>
            </a:pPr>
            <a:r>
              <a:rPr lang="it-IT" dirty="0"/>
              <a:t>Redazione di documenti: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/>
              <a:t>Aspell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Codifica: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/>
              <a:t>Eclipse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Verifica: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/>
              <a:t>Analisi Statica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FindBugs</a:t>
            </a:r>
            <a:r>
              <a:rPr lang="it-IT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Lint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Metrics</a:t>
            </a:r>
            <a:endParaRPr lang="it-IT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/>
              <a:t>Analisi Dinamica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EclEmma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Junit</a:t>
            </a:r>
            <a:r>
              <a:rPr lang="it-IT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Selenium</a:t>
            </a:r>
            <a:r>
              <a:rPr lang="it-IT" dirty="0"/>
              <a:t> IDE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/>
              <a:t>Apache </a:t>
            </a:r>
            <a:r>
              <a:rPr lang="it-IT" dirty="0" err="1"/>
              <a:t>Brench</a:t>
            </a:r>
            <a:endParaRPr lang="it-IT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/>
              <a:t>Speed</a:t>
            </a:r>
            <a:r>
              <a:rPr lang="it-IT" dirty="0"/>
              <a:t> </a:t>
            </a:r>
            <a:r>
              <a:rPr lang="it-IT" dirty="0" err="1"/>
              <a:t>Tracer</a:t>
            </a:r>
            <a:endParaRPr lang="it-IT" dirty="0"/>
          </a:p>
          <a:p>
            <a:pPr indent="-342900">
              <a:buFont typeface="Wingdings" pitchFamily="2" charset="2"/>
              <a:buChar char="§"/>
            </a:pPr>
            <a:r>
              <a:rPr lang="it-IT" dirty="0"/>
              <a:t>Validazione: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/>
              <a:t>Markup </a:t>
            </a:r>
            <a:r>
              <a:rPr lang="it-IT" dirty="0" err="1"/>
              <a:t>Validation</a:t>
            </a:r>
            <a:r>
              <a:rPr lang="it-IT" dirty="0"/>
              <a:t> Service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/>
              <a:t>CSS </a:t>
            </a:r>
            <a:r>
              <a:rPr lang="it-IT" dirty="0" err="1"/>
              <a:t>validation</a:t>
            </a:r>
            <a:r>
              <a:rPr lang="it-IT" dirty="0"/>
              <a:t> service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2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6</a:t>
            </a:r>
            <a:r>
              <a:rPr lang="it-IT" dirty="0" smtClean="0"/>
              <a:t>. Norme di Progetto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5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ct val="0"/>
              </a:spcAft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Utili </a:t>
            </a:r>
            <a:r>
              <a:rPr lang="it-IT"/>
              <a:t>a </a:t>
            </a:r>
            <a:r>
              <a:rPr lang="it-IT" smtClean="0"/>
              <a:t>regolamentare:</a:t>
            </a:r>
            <a:endParaRPr lang="it-IT" dirty="0"/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Relazioni interpersonali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Redazione documenti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Codifica del codice</a:t>
            </a:r>
          </a:p>
          <a:p>
            <a:pPr indent="-342900" algn="just">
              <a:spcAft>
                <a:spcPct val="0"/>
              </a:spcAft>
              <a:buSzPct val="45000"/>
              <a:buFont typeface="Wingdings" pitchFamily="2" charset="2"/>
              <a:buChar char="q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Definizione dell'ambiente di lavoro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Segnaposto data 5"/>
          <p:cNvSpPr txBox="1">
            <a:spLocks/>
          </p:cNvSpPr>
          <p:nvPr/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6"/>
          <p:cNvSpPr txBox="1">
            <a:spLocks/>
          </p:cNvSpPr>
          <p:nvPr/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EC607-BD11-4D4E-AC5F-155C854A0B9D}" type="slidenum">
              <a:rPr lang="it-IT" smtClean="0"/>
              <a:pPr/>
              <a:t>39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2015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89026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Descrizione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85014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it-IT" sz="1800" dirty="0" smtClean="0"/>
              <a:t>Il </a:t>
            </a:r>
            <a:r>
              <a:rPr lang="it-IT" sz="1800" i="1" dirty="0" smtClean="0"/>
              <a:t>Team </a:t>
            </a:r>
            <a:r>
              <a:rPr lang="it-IT" sz="1800" i="1" dirty="0" err="1" smtClean="0"/>
              <a:t>Committed</a:t>
            </a:r>
            <a:r>
              <a:rPr lang="it-IT" sz="1800" dirty="0" smtClean="0"/>
              <a:t> si forma in data 20/11/2011 ed è composto da:</a:t>
            </a:r>
          </a:p>
          <a:p>
            <a:pPr marL="68580" indent="0">
              <a:buNone/>
            </a:pPr>
            <a:endParaRPr lang="it-IT" sz="1800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00524"/>
              </p:ext>
            </p:extLst>
          </p:nvPr>
        </p:nvGraphicFramePr>
        <p:xfrm>
          <a:off x="899090" y="3274338"/>
          <a:ext cx="7416824" cy="303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Indirizzo Email</a:t>
                      </a:r>
                      <a:endParaRPr lang="it-IT" dirty="0"/>
                    </a:p>
                  </a:txBody>
                  <a:tcPr/>
                </a:tc>
              </a:tr>
              <a:tr h="38329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Begolo</a:t>
                      </a:r>
                      <a:r>
                        <a:rPr lang="it-IT" baseline="0" dirty="0" smtClean="0"/>
                        <a:t> Marco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marco.begolo@gmail.com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Braghetto</a:t>
                      </a:r>
                      <a:r>
                        <a:rPr lang="it-IT" dirty="0" smtClean="0"/>
                        <a:t> Lorenzo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lorenzo@lorenzobraghetto.com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Cornaglia</a:t>
                      </a:r>
                      <a:r>
                        <a:rPr lang="it-IT" dirty="0" smtClean="0"/>
                        <a:t> Alessandro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ale.corny@gmail.com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Dalla Pietà Massimo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massimo.dallapieta@hotmail.it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Facchin</a:t>
                      </a:r>
                      <a:r>
                        <a:rPr lang="it-IT" dirty="0" smtClean="0"/>
                        <a:t> Gabriele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neoeden89@gmail.com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 Giorgio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maggiolo.giorgio@gmail.com</a:t>
                      </a:r>
                      <a:endParaRPr lang="it-IT" dirty="0"/>
                    </a:p>
                  </a:txBody>
                  <a:tcPr/>
                </a:tc>
              </a:tr>
              <a:tr h="379092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Quadrio</a:t>
                      </a:r>
                      <a:r>
                        <a:rPr lang="it-IT" baseline="0" dirty="0" smtClean="0"/>
                        <a:t> Giacomo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gquadrio@gmail.com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35904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35906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Interne</a:t>
            </a:r>
          </a:p>
          <a:p>
            <a:pPr indent="-342900" algn="just"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Esterne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40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9900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 </a:t>
            </a:r>
            <a:r>
              <a:rPr lang="it-IT" dirty="0"/>
              <a:t>Interne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559" indent="-283919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 smtClean="0"/>
              <a:t>Per regolamentare </a:t>
            </a:r>
            <a:r>
              <a:rPr lang="it-IT" sz="2100" dirty="0"/>
              <a:t>le comunicazioni interne al gruppo come lo scambio di informazioni o l'organizzazione di incontri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/>
              <a:t>Gruppo privato su </a:t>
            </a:r>
            <a:r>
              <a:rPr lang="it-IT" sz="2100" dirty="0" err="1"/>
              <a:t>Facebook</a:t>
            </a:r>
            <a:endParaRPr lang="it-IT" sz="2100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sz="2100" dirty="0"/>
              <a:t>Servizio di ticket </a:t>
            </a:r>
            <a:r>
              <a:rPr lang="it-IT" sz="2100" dirty="0" err="1"/>
              <a:t>Github</a:t>
            </a:r>
            <a:endParaRPr lang="it-IT" sz="21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41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417572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63912" y="1060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Comunicazioni </a:t>
            </a:r>
            <a:r>
              <a:rPr lang="it-IT" dirty="0"/>
              <a:t>Esterne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3914" y="2356772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640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Per </a:t>
            </a:r>
            <a:r>
              <a:rPr lang="it-IT" dirty="0"/>
              <a:t>la regolamentazione dei rapporti esterni al gruppo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Indirizzo </a:t>
            </a:r>
            <a:r>
              <a:rPr lang="it-IT" dirty="0" smtClean="0"/>
              <a:t>email</a:t>
            </a:r>
            <a:r>
              <a:rPr lang="it-IT" dirty="0"/>
              <a:t>: teamcommitted@gmail.com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42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258618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Condivisione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Gestione </a:t>
            </a:r>
            <a:r>
              <a:rPr lang="it-IT" dirty="0"/>
              <a:t>collaborativa file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Versionamento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43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67930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Gestione </a:t>
            </a:r>
            <a:r>
              <a:rPr lang="it-IT" dirty="0"/>
              <a:t>Collaborativa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Repository</a:t>
            </a:r>
            <a:r>
              <a:rPr lang="it-IT" dirty="0" smtClean="0"/>
              <a:t> </a:t>
            </a:r>
            <a:r>
              <a:rPr lang="it-IT" dirty="0" err="1" smtClean="0"/>
              <a:t>Github</a:t>
            </a:r>
            <a:endParaRPr lang="it-IT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Sistema di gestione: </a:t>
            </a:r>
            <a:r>
              <a:rPr lang="it-IT" dirty="0" err="1" smtClean="0"/>
              <a:t>Git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44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32870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1060454" y="106078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 smtClean="0"/>
              <a:t>Versionamento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060456" y="2356772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Identifica a quale versione appartiene un </a:t>
            </a:r>
            <a:r>
              <a:rPr lang="it-IT" dirty="0" smtClean="0"/>
              <a:t>documento</a:t>
            </a:r>
            <a:endParaRPr lang="it-IT" dirty="0"/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b="1" dirty="0"/>
              <a:t>V{X}.{Y}</a:t>
            </a:r>
            <a:r>
              <a:rPr lang="it-IT" dirty="0"/>
              <a:t>,  con: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 X= numero di uscita formale 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 Y= numero di modifica del </a:t>
            </a:r>
            <a:r>
              <a:rPr lang="it-IT" dirty="0" err="1"/>
              <a:t>cocumento</a:t>
            </a:r>
            <a:r>
              <a:rPr lang="it-IT" dirty="0"/>
              <a:t> all'interno di X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45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663296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46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9321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9323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199" lvl="1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Per </a:t>
            </a:r>
            <a:r>
              <a:rPr lang="it-IT" dirty="0"/>
              <a:t>rendere omogenea la formattazione di tutti i vari tipi di documenti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Struttura documento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Ambiente documentale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9019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47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2988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 </a:t>
            </a:r>
            <a:r>
              <a:rPr lang="it-IT" dirty="0"/>
              <a:t>– Struttura documento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2990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Copertina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Norme tipografiche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Componenti visive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Versionamento</a:t>
            </a:r>
            <a:endParaRPr lang="it-IT" dirty="0"/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smtClean="0"/>
              <a:t>Formattazione documenti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183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48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43608" y="105273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300" dirty="0" smtClean="0"/>
              <a:t>Documenti </a:t>
            </a:r>
            <a:r>
              <a:rPr lang="it-IT" sz="4300" dirty="0"/>
              <a:t>– Ambiente documentale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43610" y="2348724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 smtClean="0"/>
              <a:t>LyX</a:t>
            </a:r>
            <a:r>
              <a:rPr lang="it-IT" dirty="0"/>
              <a:t>: editor documenti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Aspell</a:t>
            </a:r>
            <a:r>
              <a:rPr lang="it-IT" dirty="0"/>
              <a:t>: verifica ortografica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Microsoft Project: pianificazione</a:t>
            </a:r>
          </a:p>
          <a:p>
            <a:pPr marL="1226668" lvl="2" indent="-342900">
              <a:buSzPct val="75000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Bouml</a:t>
            </a:r>
            <a:r>
              <a:rPr lang="it-IT" dirty="0"/>
              <a:t>: creazione grafici </a:t>
            </a:r>
            <a:r>
              <a:rPr lang="it-IT" dirty="0" smtClean="0"/>
              <a:t>UML2.0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252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49</a:t>
            </a:fld>
            <a:r>
              <a:rPr lang="it-IT" dirty="0"/>
              <a:t> di 67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050477" y="2312889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Codifica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050479" y="3608877"/>
            <a:ext cx="6777317" cy="83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199" lvl="1" indent="0">
              <a:buSzPct val="45000"/>
              <a:buNone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b="1" dirty="0"/>
              <a:t>Semplificare la verifica e la manutenzione </a:t>
            </a:r>
          </a:p>
        </p:txBody>
      </p:sp>
    </p:spTree>
    <p:extLst>
      <p:ext uri="{BB962C8B-B14F-4D97-AF65-F5344CB8AC3E}">
        <p14:creationId xmlns:p14="http://schemas.microsoft.com/office/powerpoint/2010/main" val="3983494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/>
              <a:t>2</a:t>
            </a:r>
            <a:r>
              <a:rPr lang="it-IT" dirty="0" smtClean="0"/>
              <a:t>. Scopo capitolato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2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50</a:t>
            </a:fld>
            <a:r>
              <a:rPr lang="it-IT" dirty="0"/>
              <a:t> di 67</a:t>
            </a: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1042988" y="1075298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Documenti </a:t>
            </a:r>
            <a:r>
              <a:rPr lang="it-IT" dirty="0"/>
              <a:t>– Ambiente di codifica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42990" y="2371286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 Java e </a:t>
            </a:r>
            <a:r>
              <a:rPr lang="it-IT" dirty="0" err="1"/>
              <a:t>Android</a:t>
            </a:r>
            <a:r>
              <a:rPr lang="it-IT" dirty="0"/>
              <a:t>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Eclipse</a:t>
            </a:r>
            <a:r>
              <a:rPr lang="it-IT" dirty="0"/>
              <a:t> (&gt;= 3.7.1)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BlueJ</a:t>
            </a:r>
            <a:r>
              <a:rPr lang="it-IT" dirty="0"/>
              <a:t> (&gt;= 3.0.6)</a:t>
            </a:r>
          </a:p>
          <a:p>
            <a:pPr marL="757118" lvl="1" indent="-283919">
              <a:buSzPct val="45000"/>
              <a:buFont typeface="Wingdings" charset="2"/>
              <a:buChar char="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/>
              <a:t>IDE HTML:</a:t>
            </a:r>
          </a:p>
          <a:p>
            <a:pPr marL="1135677" lvl="2" indent="-251909">
              <a:buSzPct val="75000"/>
              <a:buFont typeface="Symbol" charset="2"/>
              <a:buChar char=""/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  <a:tab pos="5711788" algn="l"/>
                <a:tab pos="6346431" algn="l"/>
                <a:tab pos="6981074" algn="l"/>
                <a:tab pos="7615718" algn="l"/>
                <a:tab pos="8250361" algn="l"/>
              </a:tabLst>
            </a:pPr>
            <a:r>
              <a:rPr lang="it-IT" dirty="0" err="1"/>
              <a:t>Geany</a:t>
            </a:r>
            <a:r>
              <a:rPr lang="it-IT" dirty="0"/>
              <a:t> (&gt;= 0.21)</a:t>
            </a:r>
          </a:p>
        </p:txBody>
      </p:sp>
    </p:spTree>
    <p:extLst>
      <p:ext uri="{BB962C8B-B14F-4D97-AF65-F5344CB8AC3E}">
        <p14:creationId xmlns:p14="http://schemas.microsoft.com/office/powerpoint/2010/main" val="3329725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7</a:t>
            </a:r>
            <a:r>
              <a:rPr lang="it-IT" dirty="0" smtClean="0"/>
              <a:t>. Piano di Progetto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51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0882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1059327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/>
            </a:r>
            <a:br>
              <a:rPr lang="it-IT" dirty="0"/>
            </a:br>
            <a:r>
              <a:rPr lang="it-IT" sz="4300" dirty="0"/>
              <a:t>Scadenze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059329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Al fine di portare a termine il progetto e di pianificare la realizzazione dello stesso, il </a:t>
            </a:r>
            <a:r>
              <a:rPr lang="it-IT" i="1" dirty="0"/>
              <a:t>Team </a:t>
            </a:r>
            <a:r>
              <a:rPr lang="it-IT" i="1" dirty="0" err="1"/>
              <a:t>Committed</a:t>
            </a:r>
            <a:r>
              <a:rPr lang="it-IT" dirty="0"/>
              <a:t> si è prefissato le seguenti </a:t>
            </a:r>
            <a:r>
              <a:rPr lang="it-IT" dirty="0" smtClean="0"/>
              <a:t>scadenze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Requisiti (RR): 10/12/2012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Progetto (RP): 7/02/2012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Qualifica (RQ): 07/03/2012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/>
              <a:t>Revisione di Accettazione (RA): da destinarsi, ipotizzata al 07/04/2012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52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42275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/>
              <a:t>Ciclo di vita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33" y="2398315"/>
            <a:ext cx="6316917" cy="2783726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53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9879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11" name="Titolo 1"/>
          <p:cNvSpPr txBox="1">
            <a:spLocks/>
          </p:cNvSpPr>
          <p:nvPr/>
        </p:nvSpPr>
        <p:spPr>
          <a:xfrm>
            <a:off x="1039742" y="1052513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Diagrammi </a:t>
            </a:r>
            <a:r>
              <a:rPr lang="it-IT" dirty="0"/>
              <a:t>Fasi – Introduzione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1039744" y="2348501"/>
            <a:ext cx="6777317" cy="38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Vediamo ora i diagrammi di </a:t>
            </a:r>
            <a:r>
              <a:rPr lang="it-IT" dirty="0" err="1"/>
              <a:t>Gantt</a:t>
            </a:r>
            <a:r>
              <a:rPr lang="it-IT" dirty="0"/>
              <a:t> relativi alle varie fasi che il </a:t>
            </a:r>
            <a:r>
              <a:rPr lang="it-IT" i="1" dirty="0"/>
              <a:t>Team </a:t>
            </a:r>
            <a:r>
              <a:rPr lang="it-IT" i="1" dirty="0" err="1"/>
              <a:t>Committed</a:t>
            </a:r>
            <a:r>
              <a:rPr lang="it-IT" dirty="0"/>
              <a:t> ha deciso di sviluppare.</a:t>
            </a:r>
          </a:p>
          <a:p>
            <a:pPr marL="0" indent="0">
              <a:buNone/>
            </a:pPr>
            <a:r>
              <a:rPr lang="it-IT" dirty="0"/>
              <a:t>N.B. Viene omessa la fase di </a:t>
            </a:r>
            <a:r>
              <a:rPr lang="it-IT" b="1" dirty="0"/>
              <a:t>Analisi</a:t>
            </a:r>
            <a:r>
              <a:rPr lang="it-IT" dirty="0"/>
              <a:t> in quanto non a carico del committente.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54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7871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 smtClean="0"/>
              <a:t>Progettazione Architetturale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" y="2559538"/>
            <a:ext cx="8003232" cy="245363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55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6977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it-IT" dirty="0" smtClean="0"/>
              <a:t>Progettazione di Dettaglio e Codifica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" y="2376137"/>
            <a:ext cx="7931224" cy="3090349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56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5896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Verifica e Validazione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5" y="2924943"/>
            <a:ext cx="8020253" cy="1926767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57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1880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8003232" cy="1694990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58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0807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43" y="2204864"/>
            <a:ext cx="4091497" cy="4176464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59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9242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89026"/>
            <a:ext cx="7024744" cy="118784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sz="4400" dirty="0"/>
              <a:t>Progetto </a:t>
            </a:r>
            <a:r>
              <a:rPr lang="it-IT" sz="4400" dirty="0" err="1"/>
              <a:t>SafetyGame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85014"/>
            <a:ext cx="6777317" cy="3841652"/>
          </a:xfrm>
        </p:spPr>
        <p:txBody>
          <a:bodyPr>
            <a:normAutofit fontScale="92500"/>
          </a:bodyPr>
          <a:lstStyle/>
          <a:p>
            <a:pPr marL="68580" indent="0" algn="ctr">
              <a:buNone/>
            </a:pPr>
            <a:r>
              <a:rPr lang="it-IT" dirty="0" smtClean="0"/>
              <a:t>Il progetto </a:t>
            </a:r>
            <a:r>
              <a:rPr lang="it-IT" dirty="0" err="1" smtClean="0"/>
              <a:t>SafetyGame</a:t>
            </a:r>
            <a:r>
              <a:rPr lang="it-IT" dirty="0" smtClean="0"/>
              <a:t> si propone di creare uno strumento informatico per migliorare, in modo dinamico, l’apprendimento delle norme e convenzioni che regolano la sicurezza sul lavoro, evitando così corsi di formazione che spesso si dimostrano inutili per la poca attenzione prestata dai partecipanti.</a:t>
            </a:r>
          </a:p>
          <a:p>
            <a:pPr marL="68580" indent="0" algn="ctr">
              <a:buNone/>
            </a:pPr>
            <a:r>
              <a:rPr lang="it-IT" dirty="0" smtClean="0"/>
              <a:t>L’intero progetto sarà concentrato sul concetto di </a:t>
            </a:r>
          </a:p>
          <a:p>
            <a:pPr marL="68580" indent="0" algn="ctr">
              <a:buNone/>
            </a:pPr>
            <a:r>
              <a:rPr lang="it-IT" b="1" dirty="0" err="1" smtClean="0"/>
              <a:t>gamification</a:t>
            </a:r>
            <a:endParaRPr lang="it-IT" b="1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4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Impegno orario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11" y="2276872"/>
            <a:ext cx="5183977" cy="3816424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60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1956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9. Preventivo Costi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61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6721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947" y="1056840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Costo per fase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55947" y="2382403"/>
            <a:ext cx="7332477" cy="254888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Per poter avere una migliore idea del costo totale del progetto, verranno mostrate ora i preventivi dei costi per ogni singola fase di progetto.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62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0614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2513"/>
            <a:ext cx="7024744" cy="1143000"/>
          </a:xfrm>
        </p:spPr>
        <p:txBody>
          <a:bodyPr>
            <a:noAutofit/>
          </a:bodyPr>
          <a:lstStyle/>
          <a:p>
            <a:pPr algn="l"/>
            <a:r>
              <a:rPr lang="it-IT" dirty="0" smtClean="0"/>
              <a:t>Progettazione Architetturale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22" y="2445737"/>
            <a:ext cx="6555788" cy="233827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63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596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59997"/>
            <a:ext cx="7024744" cy="1143000"/>
          </a:xfrm>
        </p:spPr>
        <p:txBody>
          <a:bodyPr>
            <a:noAutofit/>
          </a:bodyPr>
          <a:lstStyle/>
          <a:p>
            <a:pPr algn="l"/>
            <a:r>
              <a:rPr lang="it-IT" dirty="0" smtClean="0"/>
              <a:t>Progettazione di Dettaglio e Codifica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8" y="2757044"/>
            <a:ext cx="7703426" cy="1784409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64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2861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103540"/>
            <a:ext cx="7024744" cy="1143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Verifica e Validazione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8" y="2795958"/>
            <a:ext cx="7676604" cy="178903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65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6493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9884" y="836712"/>
            <a:ext cx="7024744" cy="1143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Preventivo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2880" y="1816224"/>
            <a:ext cx="8229600" cy="1180728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Dati i costi indicati precedentemente, il costo totale del progetto preventivato è di </a:t>
            </a:r>
            <a:r>
              <a:rPr lang="it-IT" b="1" dirty="0" smtClean="0"/>
              <a:t>€13,411.00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7" y="2635048"/>
            <a:ext cx="4798105" cy="158604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365104"/>
            <a:ext cx="4420614" cy="2102706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66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39673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it-IT" dirty="0" smtClean="0"/>
              <a:t>Preventivo Progetto – Contributo Ruoli-Costi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382434" cy="4039578"/>
          </a:xfrm>
        </p:spPr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67</a:t>
            </a:fld>
            <a:r>
              <a:rPr lang="it-IT" dirty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593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2988" y="1074512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smtClean="0"/>
              <a:t>Definizione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2990" y="237050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it-IT" dirty="0"/>
              <a:t>Significa utilizzare meccaniche e dinamiche di gioco come punti, livelli, </a:t>
            </a:r>
            <a:r>
              <a:rPr lang="it-IT" dirty="0" err="1"/>
              <a:t>reward</a:t>
            </a:r>
            <a:r>
              <a:rPr lang="it-IT" dirty="0"/>
              <a:t>, missioni e status all’interno di contesti non </a:t>
            </a:r>
            <a:r>
              <a:rPr lang="it-IT" dirty="0" err="1"/>
              <a:t>gaming</a:t>
            </a:r>
            <a:r>
              <a:rPr lang="it-IT" dirty="0"/>
              <a:t> per creare engagement e risolvere problemi. Uno strumento in grado di agire visceralmente sugli istinti umani, spingendo spesso gli utenti, ora giocatori, a modificare le proprie abitudini all’interno di un sistema reso “more </a:t>
            </a:r>
            <a:r>
              <a:rPr lang="it-IT" dirty="0" err="1"/>
              <a:t>fun</a:t>
            </a:r>
            <a:r>
              <a:rPr lang="it-IT" dirty="0"/>
              <a:t>”.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47362" y="5849371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Tratto da http://www.gameifications.com/</a:t>
            </a:r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5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035775"/>
            <a:ext cx="7024744" cy="1143000"/>
          </a:xfrm>
        </p:spPr>
        <p:txBody>
          <a:bodyPr>
            <a:normAutofit/>
          </a:bodyPr>
          <a:lstStyle/>
          <a:p>
            <a:r>
              <a:rPr lang="it-IT" dirty="0" err="1" smtClean="0"/>
              <a:t>Gamification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smtClean="0"/>
              <a:t>Alcuni 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10" y="3331764"/>
            <a:ext cx="6777317" cy="1393380"/>
          </a:xfrm>
        </p:spPr>
        <p:txBody>
          <a:bodyPr/>
          <a:lstStyle/>
          <a:p>
            <a:pPr marL="68580" indent="0" algn="ctr">
              <a:buNone/>
            </a:pPr>
            <a:r>
              <a:rPr lang="it-IT" dirty="0" smtClean="0"/>
              <a:t>Nelle prossime slide mostreremo alcuni progetti che hanno applicato con successo la </a:t>
            </a:r>
            <a:r>
              <a:rPr lang="it-IT" b="1" dirty="0" err="1" smtClean="0"/>
              <a:t>gamification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3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99" y="2106409"/>
            <a:ext cx="5510047" cy="4072909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1121051" y="836712"/>
            <a:ext cx="7024744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300" dirty="0" err="1" smtClean="0"/>
              <a:t>CriticalCity</a:t>
            </a:r>
            <a:r>
              <a:rPr lang="it-IT" sz="4300" dirty="0" smtClean="0"/>
              <a:t> Upload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300" dirty="0" smtClean="0"/>
              <a:t>http://criticalcity.org/</a:t>
            </a:r>
            <a:endParaRPr lang="it-IT" sz="33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67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392</TotalTime>
  <Words>1979</Words>
  <Application>Microsoft Office PowerPoint</Application>
  <PresentationFormat>Presentazione su schermo (4:3)</PresentationFormat>
  <Paragraphs>384</Paragraphs>
  <Slides>67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67</vt:i4>
      </vt:variant>
    </vt:vector>
  </HeadingPairs>
  <TitlesOfParts>
    <vt:vector size="68" baseType="lpstr">
      <vt:lpstr>Austin</vt:lpstr>
      <vt:lpstr>Progetto SafetyGame Revisione dei Requisiti</vt:lpstr>
      <vt:lpstr>Indice</vt:lpstr>
      <vt:lpstr>1. Descrizione Gruppo</vt:lpstr>
      <vt:lpstr>Descrizione gruppo</vt:lpstr>
      <vt:lpstr>2. Scopo capitolato</vt:lpstr>
      <vt:lpstr> Progetto SafetyGame</vt:lpstr>
      <vt:lpstr>Gamification Definizione</vt:lpstr>
      <vt:lpstr>Gamification Alcuni esempi</vt:lpstr>
      <vt:lpstr>Presentazione standard di PowerPoint</vt:lpstr>
      <vt:lpstr>Presentazione standard di PowerPoint</vt:lpstr>
      <vt:lpstr>3. Studio di Fattibilità</vt:lpstr>
      <vt:lpstr>Dominio tecnologico</vt:lpstr>
      <vt:lpstr> Dominio applicativo</vt:lpstr>
      <vt:lpstr> Aspetti positivi</vt:lpstr>
      <vt:lpstr>Aspetti negativi</vt:lpstr>
      <vt:lpstr> Fattibilità</vt:lpstr>
      <vt:lpstr>Rischi</vt:lpstr>
      <vt:lpstr>Altri Capitolati – C01</vt:lpstr>
      <vt:lpstr>Altri Capitolati – C02</vt:lpstr>
      <vt:lpstr> Altri Capitolati – C04</vt:lpstr>
      <vt:lpstr>4. Analisi dei requisiti</vt:lpstr>
      <vt:lpstr> UC1: Ambito utente</vt:lpstr>
      <vt:lpstr> UC2: Ambito dipendente</vt:lpstr>
      <vt:lpstr> UC3: Ambito amministratore sicurezza</vt:lpstr>
      <vt:lpstr>UC4: Ambito amministratore azienda</vt:lpstr>
      <vt:lpstr> UC5: Ambito installazione</vt:lpstr>
      <vt:lpstr>Requisiti Funzionali Obbligatori (RFOB)</vt:lpstr>
      <vt:lpstr>Requisiti Funzionali Obbligatori (RFOB)</vt:lpstr>
      <vt:lpstr>Requisiti Funzionali Obbligatori (FOB)</vt:lpstr>
      <vt:lpstr>Requisiti prestazionali Obbligatori (RPOB)</vt:lpstr>
      <vt:lpstr>Requisiti di Qualità Obbligatori (RQOB) e Desiderabili(RQD)</vt:lpstr>
      <vt:lpstr>Requisiti di Qualità Obbligatori (RQOB), Opzionali (RQOP) e Desiderabili(RQD)</vt:lpstr>
      <vt:lpstr>Requisiti di Vincolo Obbligatori (RVOB) e Desiderabili (RVD)</vt:lpstr>
      <vt:lpstr>5. Piano di Qualifica</vt:lpstr>
      <vt:lpstr>Presentazione standard di PowerPoint</vt:lpstr>
      <vt:lpstr>Presentazione standard di PowerPoint</vt:lpstr>
      <vt:lpstr>Presentazione standard di PowerPoint</vt:lpstr>
      <vt:lpstr>6. Norme di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7. Piano di Progetto</vt:lpstr>
      <vt:lpstr>Presentazione standard di PowerPoint</vt:lpstr>
      <vt:lpstr> Ciclo di vita</vt:lpstr>
      <vt:lpstr>Presentazione standard di PowerPoint</vt:lpstr>
      <vt:lpstr> Progettazione Architetturale</vt:lpstr>
      <vt:lpstr>Progettazione di Dettaglio e Codifica</vt:lpstr>
      <vt:lpstr>Verifica e Validazione</vt:lpstr>
      <vt:lpstr>Impegno orario</vt:lpstr>
      <vt:lpstr>Impegno orario</vt:lpstr>
      <vt:lpstr>Impegno orario</vt:lpstr>
      <vt:lpstr>9. Preventivo Costi</vt:lpstr>
      <vt:lpstr>Costo per fase</vt:lpstr>
      <vt:lpstr>Progettazione Architetturale</vt:lpstr>
      <vt:lpstr>Progettazione di Dettaglio e Codifica</vt:lpstr>
      <vt:lpstr>Verifica e Validazione</vt:lpstr>
      <vt:lpstr>Preventivo Progetto</vt:lpstr>
      <vt:lpstr>Preventivo Progetto – Contributo Ruoli-Costi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Giorgio Maggiolo</cp:lastModifiedBy>
  <cp:revision>37</cp:revision>
  <dcterms:created xsi:type="dcterms:W3CDTF">2012-01-05T10:45:21Z</dcterms:created>
  <dcterms:modified xsi:type="dcterms:W3CDTF">2012-01-09T12:58:09Z</dcterms:modified>
</cp:coreProperties>
</file>