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</p:sldMasterIdLst>
  <p:notesMasterIdLst>
    <p:notesMasterId r:id="rId52"/>
  </p:notes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3" r:id="rId10"/>
    <p:sldId id="265" r:id="rId11"/>
    <p:sldId id="282" r:id="rId12"/>
    <p:sldId id="283" r:id="rId13"/>
    <p:sldId id="284" r:id="rId14"/>
    <p:sldId id="285" r:id="rId15"/>
    <p:sldId id="286" r:id="rId16"/>
    <p:sldId id="287" r:id="rId17"/>
    <p:sldId id="278" r:id="rId18"/>
    <p:sldId id="279" r:id="rId19"/>
    <p:sldId id="280" r:id="rId20"/>
    <p:sldId id="281" r:id="rId21"/>
    <p:sldId id="300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Presentazione" id="{34E9BEB9-075B-4CFE-8BA4-B412D906568B}">
          <p14:sldIdLst>
            <p14:sldId id="256"/>
            <p14:sldId id="257"/>
          </p14:sldIdLst>
        </p14:section>
        <p14:section name="Descrizione" id="{6219A79B-3513-4FC7-8C97-BF4EC9505F50}">
          <p14:sldIdLst>
            <p14:sldId id="266"/>
            <p14:sldId id="258"/>
            <p14:sldId id="267"/>
            <p14:sldId id="259"/>
            <p14:sldId id="260"/>
            <p14:sldId id="261"/>
            <p14:sldId id="263"/>
            <p14:sldId id="265"/>
          </p14:sldIdLst>
        </p14:section>
        <p14:section name="Analisi dei requisiti" id="{CBE3E966-F4A3-44C2-AFCF-28AFB5D6F6F9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Piano di Qualifica" id="{E780F9A5-37C5-48FF-AE02-2985A4AE9384}">
          <p14:sldIdLst>
            <p14:sldId id="278"/>
            <p14:sldId id="279"/>
            <p14:sldId id="280"/>
            <p14:sldId id="281"/>
          </p14:sldIdLst>
        </p14:section>
        <p14:section name="Norme di Progetto" id="{971F0FE5-E1A9-4D70-B37A-4393ED988001}">
          <p14:sldIdLst>
            <p14:sldId id="300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iano di Progetto" id="{B1AC9BCB-654F-44A6-9A36-56CD55C0B211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Preventivo" id="{4B5ACF17-8ACC-4077-A4BF-9871FAE06CA9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89" autoAdjust="0"/>
  </p:normalViewPr>
  <p:slideViewPr>
    <p:cSldViewPr>
      <p:cViewPr>
        <p:scale>
          <a:sx n="66" d="100"/>
          <a:sy n="66" d="100"/>
        </p:scale>
        <p:origin x="-1704" y="-168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174330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D3CACB-93CA-4DFF-AC64-E82506862984}" type="slidenum">
              <a:rPr lang="it-IT"/>
              <a:pPr/>
              <a:t>29</a:t>
            </a:fld>
            <a:endParaRPr lang="it-IT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4F0946-7E34-4356-BB95-D2B45AADFCFA}" type="slidenum">
              <a:rPr lang="it-IT"/>
              <a:pPr/>
              <a:t>30</a:t>
            </a:fld>
            <a:endParaRPr lang="it-IT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48893E-45C6-4436-9671-0A3E659D01A9}" type="slidenum">
              <a:rPr lang="it-IT"/>
              <a:pPr/>
              <a:t>31</a:t>
            </a:fld>
            <a:endParaRPr lang="it-IT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551C44-FF83-402C-8CF3-A33C141E3B5D}" type="slidenum">
              <a:rPr lang="it-IT"/>
              <a:pPr/>
              <a:t>32</a:t>
            </a:fld>
            <a:endParaRPr lang="it-IT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C1D1C4-C831-4D59-85AF-8EADD50B5374}" type="slidenum">
              <a:rPr lang="it-IT"/>
              <a:pPr/>
              <a:t>33</a:t>
            </a:fld>
            <a:endParaRPr lang="it-IT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6306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2FDAA7-FCF3-4191-84FB-9C9B191D0F7B}" type="slidenum">
              <a:rPr lang="it-IT"/>
              <a:pPr/>
              <a:t>22</a:t>
            </a:fld>
            <a:endParaRPr lang="it-IT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2D7D91-B939-48A0-B3DC-C4BBAD10B251}" type="slidenum">
              <a:rPr lang="it-IT"/>
              <a:pPr/>
              <a:t>23</a:t>
            </a:fld>
            <a:endParaRPr lang="it-IT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3B5AD3-E22B-4A45-8408-EE3897C412B0}" type="slidenum">
              <a:rPr lang="it-IT"/>
              <a:pPr/>
              <a:t>24</a:t>
            </a:fld>
            <a:endParaRPr lang="it-IT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8A5184-D8BC-413D-A3EA-DBED4FEF7C70}" type="slidenum">
              <a:rPr lang="it-IT"/>
              <a:pPr/>
              <a:t>25</a:t>
            </a:fld>
            <a:endParaRPr lang="it-IT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72452E-4805-4D82-AA37-B13E7DC0AFD3}" type="slidenum">
              <a:rPr lang="it-IT"/>
              <a:pPr/>
              <a:t>26</a:t>
            </a:fld>
            <a:endParaRPr lang="it-IT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A00B76-9B00-446C-AC76-4ED5109DCEBB}" type="slidenum">
              <a:rPr lang="it-IT"/>
              <a:pPr/>
              <a:t>27</a:t>
            </a:fld>
            <a:endParaRPr lang="it-IT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AC95BD-35C3-47FA-A4BB-E3C954D7763F}" type="slidenum">
              <a:rPr lang="it-IT"/>
              <a:pPr/>
              <a:t>28</a:t>
            </a:fld>
            <a:endParaRPr lang="it-IT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540" y="273629"/>
            <a:ext cx="8227563" cy="114348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457540" y="6247376"/>
            <a:ext cx="2128848" cy="47093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3126746" y="6247376"/>
            <a:ext cx="2897297" cy="47093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6556255" y="6247376"/>
            <a:ext cx="2128848" cy="470930"/>
          </a:xfrm>
        </p:spPr>
        <p:txBody>
          <a:bodyPr/>
          <a:lstStyle>
            <a:lvl1pPr>
              <a:defRPr/>
            </a:lvl1pPr>
          </a:lstStyle>
          <a:p>
            <a:fld id="{88928380-7013-432D-86FD-DDD0ED1B6A5E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8454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 fontScale="90000"/>
          </a:bodyPr>
          <a:lstStyle/>
          <a:p>
            <a:r>
              <a:rPr lang="it-IT" sz="7200" dirty="0" smtClean="0">
                <a:solidFill>
                  <a:schemeClr val="tx1"/>
                </a:solidFill>
              </a:rPr>
              <a:t>Progetto </a:t>
            </a:r>
            <a:r>
              <a:rPr lang="it-IT" sz="7200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dei Requisiti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1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10/01/2012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2492896"/>
            <a:ext cx="8043141" cy="2808312"/>
          </a:xfr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121051" y="980728"/>
            <a:ext cx="7024744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dirty="0" err="1" smtClean="0"/>
              <a:t>OneFeat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3100" dirty="0"/>
              <a:t>http://onefeat.com/</a:t>
            </a:r>
          </a:p>
        </p:txBody>
      </p:sp>
    </p:spTree>
    <p:extLst>
      <p:ext uri="{BB962C8B-B14F-4D97-AF65-F5344CB8AC3E}">
        <p14:creationId xmlns:p14="http://schemas.microsoft.com/office/powerpoint/2010/main" xmlns="" val="17969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requisiti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9405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989" y="10745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Requisiti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UC1: </a:t>
            </a:r>
            <a:r>
              <a:rPr lang="en-US" sz="3100" dirty="0" err="1" smtClean="0"/>
              <a:t>Ambito</a:t>
            </a:r>
            <a:r>
              <a:rPr lang="en-US" sz="3100" dirty="0" smtClean="0"/>
              <a:t> </a:t>
            </a:r>
            <a:r>
              <a:rPr lang="en-US" sz="3100" dirty="0" err="1" smtClean="0"/>
              <a:t>utente</a:t>
            </a:r>
            <a:endParaRPr lang="en-US" sz="3100" dirty="0"/>
          </a:p>
        </p:txBody>
      </p:sp>
      <p:pic>
        <p:nvPicPr>
          <p:cNvPr id="4" name="Content Placeholder 3" descr="Ambito Utent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692098"/>
            <a:ext cx="7543800" cy="3873604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376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Requisiti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UC2: </a:t>
            </a:r>
            <a:r>
              <a:rPr lang="en-US" sz="3100" dirty="0" err="1" smtClean="0"/>
              <a:t>Ambito</a:t>
            </a:r>
            <a:r>
              <a:rPr lang="en-US" sz="3100" dirty="0" smtClean="0"/>
              <a:t> </a:t>
            </a:r>
            <a:r>
              <a:rPr lang="en-US" sz="3100" dirty="0" err="1" smtClean="0"/>
              <a:t>dipendente</a:t>
            </a:r>
            <a:endParaRPr lang="en-US" sz="3100" dirty="0"/>
          </a:p>
        </p:txBody>
      </p:sp>
      <p:pic>
        <p:nvPicPr>
          <p:cNvPr id="5" name="Content Placeholder 4" descr="Ambito Dipendent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9080" r="-49080"/>
          <a:stretch>
            <a:fillRect/>
          </a:stretch>
        </p:blipFill>
        <p:spPr>
          <a:xfrm>
            <a:off x="562278" y="2229713"/>
            <a:ext cx="7465604" cy="4137323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3420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Requisiti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UC3: </a:t>
            </a:r>
            <a:r>
              <a:rPr lang="en-US" sz="3100" dirty="0" err="1" smtClean="0"/>
              <a:t>Ambito</a:t>
            </a:r>
            <a:r>
              <a:rPr lang="en-US" sz="3100" dirty="0" smtClean="0"/>
              <a:t> </a:t>
            </a:r>
            <a:r>
              <a:rPr lang="en-US" sz="3100" dirty="0" err="1" smtClean="0"/>
              <a:t>amministratore</a:t>
            </a:r>
            <a:r>
              <a:rPr lang="en-US" sz="3100" dirty="0" smtClean="0"/>
              <a:t> </a:t>
            </a:r>
            <a:r>
              <a:rPr lang="en-US" sz="3100" dirty="0" err="1" smtClean="0"/>
              <a:t>sicurezza</a:t>
            </a:r>
            <a:endParaRPr lang="en-US" sz="3100" dirty="0"/>
          </a:p>
        </p:txBody>
      </p:sp>
      <p:pic>
        <p:nvPicPr>
          <p:cNvPr id="4" name="Content Placeholder 3" descr="Ambito Amministratore Sicurezza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664" y="2420888"/>
            <a:ext cx="5752381" cy="3476191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7816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Requisiti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UC4: </a:t>
            </a:r>
            <a:r>
              <a:rPr lang="en-US" sz="3100" dirty="0" err="1" smtClean="0"/>
              <a:t>Ambito</a:t>
            </a:r>
            <a:r>
              <a:rPr lang="en-US" sz="3100" dirty="0" smtClean="0"/>
              <a:t> </a:t>
            </a:r>
            <a:r>
              <a:rPr lang="en-US" sz="3100" dirty="0" err="1" smtClean="0"/>
              <a:t>amministratore</a:t>
            </a:r>
            <a:r>
              <a:rPr lang="en-US" sz="3100" dirty="0" smtClean="0"/>
              <a:t> </a:t>
            </a:r>
            <a:r>
              <a:rPr lang="en-US" sz="3100" dirty="0" err="1" smtClean="0"/>
              <a:t>azienda</a:t>
            </a:r>
            <a:endParaRPr lang="en-US" sz="3100" dirty="0"/>
          </a:p>
        </p:txBody>
      </p:sp>
      <p:pic>
        <p:nvPicPr>
          <p:cNvPr id="4" name="Content Placeholder 3" descr="Ambito Amministratore Azienda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776" y="2420888"/>
            <a:ext cx="4200000" cy="3676191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0258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Requisiti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UC5: </a:t>
            </a:r>
            <a:r>
              <a:rPr lang="en-US" sz="3100" dirty="0" err="1" smtClean="0"/>
              <a:t>Ambito</a:t>
            </a:r>
            <a:r>
              <a:rPr lang="en-US" sz="3100" dirty="0" smtClean="0"/>
              <a:t> </a:t>
            </a:r>
            <a:r>
              <a:rPr lang="en-US" sz="3100" dirty="0" err="1" smtClean="0"/>
              <a:t>installazione</a:t>
            </a:r>
            <a:endParaRPr lang="en-US" sz="3100" dirty="0"/>
          </a:p>
        </p:txBody>
      </p:sp>
      <p:pic>
        <p:nvPicPr>
          <p:cNvPr id="4" name="Content Placeholder 3" descr="Ambito Amministratore Installazion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9791" y="685800"/>
            <a:ext cx="6348217" cy="3886200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8316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rgbClr val="92D050"/>
                </a:solidFill>
              </a:rPr>
              <a:t>5. Piano di Qualifica</a:t>
            </a:r>
            <a:endParaRPr lang="it-IT" dirty="0">
              <a:solidFill>
                <a:srgbClr val="92D050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7187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5. </a:t>
            </a:r>
            <a:r>
              <a:rPr lang="it-IT" dirty="0"/>
              <a:t>Piano di </a:t>
            </a:r>
            <a:r>
              <a:rPr lang="it-IT" dirty="0" smtClean="0"/>
              <a:t>Qualifica</a:t>
            </a:r>
            <a:r>
              <a:rPr lang="it-IT" dirty="0"/>
              <a:t/>
            </a:r>
            <a:br>
              <a:rPr lang="it-IT" dirty="0"/>
            </a:br>
            <a:r>
              <a:rPr lang="it-IT" sz="2800" dirty="0" smtClean="0"/>
              <a:t>Introduzione</a:t>
            </a:r>
            <a:endParaRPr lang="it-IT" dirty="0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it-IT" dirty="0"/>
              <a:t>Il Team </a:t>
            </a:r>
            <a:r>
              <a:rPr lang="it-IT" dirty="0" err="1"/>
              <a:t>Committed</a:t>
            </a:r>
            <a:r>
              <a:rPr lang="it-IT" dirty="0"/>
              <a:t> si impegna a Verificare e Validare il prodotto  elaborato in seguito ai requisiti individuati nel Capitolato d’Appalto e dagli incontri con il Proponendone.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/>
              <a:t>Ogni fase del ciclo di vita del software verrà accompagnata da vari strumenti di supporto, adatti, per il processo di verifica.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5158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1042988" y="1052514"/>
            <a:ext cx="7024744" cy="1225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5. </a:t>
            </a:r>
            <a:r>
              <a:rPr lang="it-IT" dirty="0"/>
              <a:t>Piano di </a:t>
            </a:r>
            <a:r>
              <a:rPr lang="it-IT" dirty="0" smtClean="0"/>
              <a:t>Qualifica</a:t>
            </a:r>
            <a:r>
              <a:rPr lang="it-IT" dirty="0"/>
              <a:t/>
            </a:r>
            <a:br>
              <a:rPr lang="it-IT" dirty="0"/>
            </a:br>
            <a:r>
              <a:rPr lang="it-IT" sz="2800" dirty="0" smtClean="0"/>
              <a:t>Strumenti</a:t>
            </a:r>
            <a:endParaRPr lang="it-IT" dirty="0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42990" y="2331692"/>
            <a:ext cx="6777317" cy="4173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Wingdings" pitchFamily="2" charset="2"/>
              <a:buChar char="§"/>
            </a:pPr>
            <a:r>
              <a:rPr lang="it-IT" dirty="0"/>
              <a:t>Redazione di documenti: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/>
              <a:t>Aspell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Codifica: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/>
              <a:t>Eclipse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Verifica: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it-IT" dirty="0"/>
              <a:t>Analisi Statica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FindBugs</a:t>
            </a:r>
            <a:r>
              <a:rPr lang="it-IT" dirty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Android</a:t>
            </a:r>
            <a:r>
              <a:rPr lang="it-IT" dirty="0"/>
              <a:t> </a:t>
            </a:r>
            <a:r>
              <a:rPr lang="it-IT" dirty="0" err="1"/>
              <a:t>Lint</a:t>
            </a:r>
            <a:endParaRPr lang="it-IT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Metrics</a:t>
            </a:r>
            <a:endParaRPr lang="it-IT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it-IT" dirty="0"/>
              <a:t>Analisi Dinamica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EclEmma</a:t>
            </a:r>
            <a:endParaRPr lang="it-IT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Junit</a:t>
            </a:r>
            <a:r>
              <a:rPr lang="it-IT" dirty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Selenium</a:t>
            </a:r>
            <a:r>
              <a:rPr lang="it-IT" dirty="0"/>
              <a:t> IDE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/>
              <a:t>Apache </a:t>
            </a:r>
            <a:r>
              <a:rPr lang="it-IT" dirty="0" err="1"/>
              <a:t>Brench</a:t>
            </a:r>
            <a:endParaRPr lang="it-IT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Speed</a:t>
            </a:r>
            <a:r>
              <a:rPr lang="it-IT" dirty="0"/>
              <a:t> </a:t>
            </a:r>
            <a:r>
              <a:rPr lang="it-IT" dirty="0" err="1"/>
              <a:t>Tracer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Validazione: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/>
              <a:t>Markup </a:t>
            </a:r>
            <a:r>
              <a:rPr lang="it-IT" dirty="0" err="1"/>
              <a:t>Validation</a:t>
            </a:r>
            <a:r>
              <a:rPr lang="it-IT" dirty="0"/>
              <a:t> Service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/>
              <a:t>CSS </a:t>
            </a:r>
            <a:r>
              <a:rPr lang="it-IT" dirty="0" err="1"/>
              <a:t>validation</a:t>
            </a:r>
            <a:r>
              <a:rPr lang="it-IT" dirty="0"/>
              <a:t> service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412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1011" y="1074512"/>
            <a:ext cx="7024744" cy="1143000"/>
          </a:xfrm>
        </p:spPr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51013" y="2370500"/>
            <a:ext cx="6777317" cy="350897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Descrizione gruppo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Scopo capitolato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Studio di fattibilità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Analisi dei requisiti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Piano di qualifica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Norme di progetto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Piano di progetto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Preventivo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301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5. </a:t>
            </a:r>
            <a:r>
              <a:rPr lang="it-IT" dirty="0"/>
              <a:t>Piano di </a:t>
            </a:r>
            <a:r>
              <a:rPr lang="it-IT" dirty="0" smtClean="0"/>
              <a:t>Qualifica</a:t>
            </a:r>
            <a:r>
              <a:rPr lang="it-IT" dirty="0"/>
              <a:t/>
            </a:r>
            <a:br>
              <a:rPr lang="it-IT" dirty="0"/>
            </a:br>
            <a:r>
              <a:rPr lang="it-IT" sz="2800" dirty="0" smtClean="0"/>
              <a:t>Metriche</a:t>
            </a:r>
            <a:endParaRPr lang="it-IT" dirty="0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Wingdings" pitchFamily="2" charset="2"/>
              <a:buChar char="§"/>
            </a:pPr>
            <a:r>
              <a:rPr lang="it-IT" dirty="0"/>
              <a:t>Complessità </a:t>
            </a:r>
            <a:r>
              <a:rPr lang="it-IT" dirty="0" err="1"/>
              <a:t>ciclomatica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Numero di classi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Coesione tra le classi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Peso delle classi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Complessità di flusso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Misure di coesione funzionale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Livello di copertura di istruzioni, rami e percorsi base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2509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7. Norme di Progetto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3795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7. Norme </a:t>
            </a:r>
            <a:r>
              <a:rPr lang="it-IT" dirty="0"/>
              <a:t>di </a:t>
            </a:r>
            <a:r>
              <a:rPr lang="it-IT" dirty="0" smtClean="0"/>
              <a:t>Progetto</a:t>
            </a:r>
          </a:p>
          <a:p>
            <a:r>
              <a:rPr lang="it-IT" sz="3000" dirty="0" smtClean="0"/>
              <a:t>Introduzione</a:t>
            </a:r>
            <a:endParaRPr lang="it-IT" sz="30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ct val="0"/>
              </a:spcAft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Utili a regolamentare a regolamentare: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Relazioni interpersonali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Redazione documenti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Codifica del codice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Definizione dell'ambiente di lavoro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928380-7013-432D-86FD-DDD0ED1B6A5E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92015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35904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7. Norme </a:t>
            </a:r>
            <a:r>
              <a:rPr lang="it-IT" dirty="0"/>
              <a:t>di </a:t>
            </a:r>
            <a:r>
              <a:rPr lang="it-IT" dirty="0" smtClean="0"/>
              <a:t>Progetto</a:t>
            </a:r>
          </a:p>
          <a:p>
            <a:r>
              <a:rPr lang="it-IT" sz="3000" dirty="0" smtClean="0"/>
              <a:t>Comunicazioni</a:t>
            </a:r>
            <a:endParaRPr lang="it-IT" sz="30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35906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Interne</a:t>
            </a:r>
          </a:p>
          <a:p>
            <a:pPr indent="-342900" algn="just"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Esterne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599900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7. Norme </a:t>
            </a:r>
            <a:r>
              <a:rPr lang="it-IT" dirty="0"/>
              <a:t>di </a:t>
            </a:r>
            <a:r>
              <a:rPr lang="it-IT" dirty="0" smtClean="0"/>
              <a:t>Progetto</a:t>
            </a:r>
          </a:p>
          <a:p>
            <a:r>
              <a:rPr lang="it-IT" sz="3000" dirty="0" smtClean="0"/>
              <a:t>Comunicazioni Interne</a:t>
            </a:r>
            <a:endParaRPr lang="it-IT" sz="30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559" indent="-283919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sz="2100" dirty="0" smtClean="0"/>
              <a:t>Per regolamentare </a:t>
            </a:r>
            <a:r>
              <a:rPr lang="it-IT" sz="2100" dirty="0"/>
              <a:t>le comunicazioni interne al gruppo come lo scambio di informazioni o l'organizzazione di incontri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sz="2100" dirty="0"/>
              <a:t>Gruppo privato su </a:t>
            </a:r>
            <a:r>
              <a:rPr lang="it-IT" sz="2100" dirty="0" err="1"/>
              <a:t>Facebook</a:t>
            </a:r>
            <a:endParaRPr lang="it-IT" sz="2100" dirty="0"/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sz="2100" dirty="0"/>
              <a:t>Servizio di ticket </a:t>
            </a:r>
            <a:r>
              <a:rPr lang="it-IT" sz="2100" dirty="0" err="1"/>
              <a:t>Github</a:t>
            </a:r>
            <a:endParaRPr lang="it-IT" sz="21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17572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63912" y="106078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7. Norme </a:t>
            </a:r>
            <a:r>
              <a:rPr lang="it-IT" dirty="0"/>
              <a:t>di </a:t>
            </a:r>
            <a:r>
              <a:rPr lang="it-IT" dirty="0" smtClean="0"/>
              <a:t>Progetto</a:t>
            </a:r>
          </a:p>
          <a:p>
            <a:r>
              <a:rPr lang="it-IT" sz="3000" dirty="0" smtClean="0"/>
              <a:t>Comunicazioni Esterne</a:t>
            </a:r>
            <a:endParaRPr lang="it-IT" sz="30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63914" y="2356772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4640" indent="0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Per </a:t>
            </a:r>
            <a:r>
              <a:rPr lang="it-IT" dirty="0"/>
              <a:t>la regolamentazione dei rapporti esterni al gruppo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Indirizzo </a:t>
            </a:r>
            <a:r>
              <a:rPr lang="it-IT" dirty="0" smtClean="0"/>
              <a:t>email</a:t>
            </a:r>
            <a:r>
              <a:rPr lang="it-IT" dirty="0"/>
              <a:t>: teamcommitted@gmail.com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258618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7. Norme </a:t>
            </a:r>
            <a:r>
              <a:rPr lang="it-IT" dirty="0"/>
              <a:t>di </a:t>
            </a:r>
            <a:r>
              <a:rPr lang="it-IT" dirty="0" smtClean="0"/>
              <a:t>Progetto</a:t>
            </a:r>
          </a:p>
          <a:p>
            <a:r>
              <a:rPr lang="it-IT" sz="3000" dirty="0" smtClean="0"/>
              <a:t>Condivisione</a:t>
            </a:r>
            <a:endParaRPr lang="it-IT" sz="30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Gestione </a:t>
            </a:r>
            <a:r>
              <a:rPr lang="it-IT" dirty="0"/>
              <a:t>collaborativa file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 smtClean="0"/>
              <a:t>Versionamento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7930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7. Norme </a:t>
            </a:r>
            <a:r>
              <a:rPr lang="it-IT" dirty="0"/>
              <a:t>di </a:t>
            </a:r>
            <a:r>
              <a:rPr lang="it-IT" dirty="0" smtClean="0"/>
              <a:t>Progetto</a:t>
            </a:r>
          </a:p>
          <a:p>
            <a:r>
              <a:rPr lang="it-IT" sz="3000" dirty="0" smtClean="0"/>
              <a:t>Gestione Collaborativa</a:t>
            </a:r>
            <a:endParaRPr lang="it-IT" sz="30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 smtClean="0"/>
              <a:t>Repository</a:t>
            </a:r>
            <a:r>
              <a:rPr lang="it-IT" dirty="0" smtClean="0"/>
              <a:t> </a:t>
            </a:r>
            <a:r>
              <a:rPr lang="it-IT" dirty="0" err="1" smtClean="0"/>
              <a:t>Github</a:t>
            </a:r>
            <a:endParaRPr lang="it-IT" dirty="0"/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Sistema di gestione: </a:t>
            </a:r>
            <a:r>
              <a:rPr lang="it-IT" dirty="0" err="1" smtClean="0"/>
              <a:t>Git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328703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60454" y="106078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7. Norme </a:t>
            </a:r>
            <a:r>
              <a:rPr lang="it-IT" dirty="0"/>
              <a:t>di </a:t>
            </a:r>
            <a:r>
              <a:rPr lang="it-IT" dirty="0" smtClean="0"/>
              <a:t>Progetto</a:t>
            </a:r>
          </a:p>
          <a:p>
            <a:r>
              <a:rPr lang="it-IT" sz="3000" dirty="0" err="1" smtClean="0"/>
              <a:t>Versionamento</a:t>
            </a:r>
            <a:endParaRPr lang="it-IT" sz="30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60456" y="2356772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Identifica a quale versione appartiene un </a:t>
            </a:r>
            <a:r>
              <a:rPr lang="it-IT" dirty="0" smtClean="0"/>
              <a:t>documento</a:t>
            </a:r>
            <a:endParaRPr lang="it-IT" dirty="0"/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b="1" dirty="0"/>
              <a:t>V{X}.{Y}</a:t>
            </a:r>
            <a:r>
              <a:rPr lang="it-IT" dirty="0"/>
              <a:t>,  con: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 X= numero di uscita formale 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 Y= numero di modifica del </a:t>
            </a:r>
            <a:r>
              <a:rPr lang="it-IT" dirty="0" err="1"/>
              <a:t>cocumento</a:t>
            </a:r>
            <a:r>
              <a:rPr lang="it-IT" dirty="0"/>
              <a:t> all'interno di X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63296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29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49321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7. Norme </a:t>
            </a:r>
            <a:r>
              <a:rPr lang="it-IT" dirty="0"/>
              <a:t>di </a:t>
            </a:r>
            <a:r>
              <a:rPr lang="it-IT" dirty="0" smtClean="0"/>
              <a:t>Progetto</a:t>
            </a:r>
          </a:p>
          <a:p>
            <a:r>
              <a:rPr lang="it-IT" sz="3000" dirty="0" smtClean="0"/>
              <a:t>Documenti</a:t>
            </a:r>
            <a:endParaRPr lang="it-IT" sz="300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49323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199" lvl="1" indent="0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Per </a:t>
            </a:r>
            <a:r>
              <a:rPr lang="it-IT" dirty="0"/>
              <a:t>rendere omogenea la formattazione di tutti i vari tipi di documenti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Struttura documento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Ambiente documentale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799019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1. Descrizione Gruppo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7. Norme </a:t>
            </a:r>
            <a:r>
              <a:rPr lang="it-IT" dirty="0"/>
              <a:t>di </a:t>
            </a:r>
            <a:r>
              <a:rPr lang="it-IT" dirty="0" smtClean="0"/>
              <a:t>Progetto</a:t>
            </a:r>
          </a:p>
          <a:p>
            <a:r>
              <a:rPr lang="it-IT" sz="3000" dirty="0" smtClean="0"/>
              <a:t>Documenti – Struttura documento</a:t>
            </a:r>
            <a:endParaRPr lang="it-IT" sz="300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Copertina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Norme tipografiche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Componenti visive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Versionamento</a:t>
            </a:r>
            <a:endParaRPr lang="it-IT" dirty="0"/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Formattazione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26183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43608" y="1052736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7. Norme </a:t>
            </a:r>
            <a:r>
              <a:rPr lang="it-IT" dirty="0"/>
              <a:t>di </a:t>
            </a:r>
            <a:r>
              <a:rPr lang="it-IT" dirty="0" smtClean="0"/>
              <a:t>Progetto</a:t>
            </a:r>
          </a:p>
          <a:p>
            <a:r>
              <a:rPr lang="it-IT" sz="3000" dirty="0" smtClean="0"/>
              <a:t>Documenti – Ambiente documentale</a:t>
            </a:r>
            <a:endParaRPr lang="it-IT" sz="300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43610" y="2348724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LYX: editor documenti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Aspell</a:t>
            </a:r>
            <a:r>
              <a:rPr lang="it-IT" dirty="0"/>
              <a:t>: verifica ortografica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Microsoft Project: pianificazione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Bouml</a:t>
            </a:r>
            <a:r>
              <a:rPr lang="it-IT" dirty="0"/>
              <a:t>: creazione grafici </a:t>
            </a:r>
            <a:r>
              <a:rPr lang="it-IT" dirty="0" smtClean="0"/>
              <a:t>UML2.0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227252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32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50477" y="2312889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7. Norme </a:t>
            </a:r>
            <a:r>
              <a:rPr lang="it-IT" dirty="0"/>
              <a:t>di </a:t>
            </a:r>
            <a:r>
              <a:rPr lang="it-IT" dirty="0" smtClean="0"/>
              <a:t>Progetto</a:t>
            </a:r>
          </a:p>
          <a:p>
            <a:r>
              <a:rPr lang="it-IT" sz="3000" dirty="0" smtClean="0"/>
              <a:t>Codifica</a:t>
            </a:r>
            <a:endParaRPr lang="it-IT" sz="300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50479" y="3608877"/>
            <a:ext cx="6777317" cy="832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199" lvl="1" indent="0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b="1" dirty="0"/>
              <a:t>Semplificare la verifica e la manutenzione </a:t>
            </a:r>
          </a:p>
        </p:txBody>
      </p:sp>
    </p:spTree>
    <p:extLst>
      <p:ext uri="{BB962C8B-B14F-4D97-AF65-F5344CB8AC3E}">
        <p14:creationId xmlns:p14="http://schemas.microsoft.com/office/powerpoint/2010/main" xmlns="" val="3983494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33</a:t>
            </a:fld>
            <a:endParaRPr lang="it-IT"/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042988" y="1075298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7. Norme </a:t>
            </a:r>
            <a:r>
              <a:rPr lang="it-IT" dirty="0"/>
              <a:t>di </a:t>
            </a:r>
            <a:r>
              <a:rPr lang="it-IT" dirty="0" smtClean="0"/>
              <a:t>Progetto</a:t>
            </a:r>
          </a:p>
          <a:p>
            <a:r>
              <a:rPr lang="it-IT" sz="3000" dirty="0" smtClean="0"/>
              <a:t>Documenti – Ambiente di codifica</a:t>
            </a:r>
            <a:endParaRPr lang="it-IT" sz="3000" dirty="0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42990" y="2371286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IDE Java e </a:t>
            </a:r>
            <a:r>
              <a:rPr lang="it-IT" dirty="0" err="1"/>
              <a:t>Android</a:t>
            </a:r>
            <a:r>
              <a:rPr lang="it-IT" dirty="0"/>
              <a:t>: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Eclipse</a:t>
            </a:r>
            <a:r>
              <a:rPr lang="it-IT" dirty="0"/>
              <a:t> (&gt;= 3.7.1)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BlueJ</a:t>
            </a:r>
            <a:r>
              <a:rPr lang="it-IT" dirty="0"/>
              <a:t> (&gt;= 3.0.6)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IDE HTML: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Geany</a:t>
            </a:r>
            <a:r>
              <a:rPr lang="it-IT" dirty="0"/>
              <a:t> (&gt;= 0.21)</a:t>
            </a:r>
          </a:p>
        </p:txBody>
      </p:sp>
    </p:spTree>
    <p:extLst>
      <p:ext uri="{BB962C8B-B14F-4D97-AF65-F5344CB8AC3E}">
        <p14:creationId xmlns:p14="http://schemas.microsoft.com/office/powerpoint/2010/main" xmlns="" val="3329725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8. Piano di Progetto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0882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1059327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8. Piano di Progetto</a:t>
            </a:r>
            <a:br>
              <a:rPr lang="it-IT" dirty="0"/>
            </a:br>
            <a:r>
              <a:rPr lang="it-IT" sz="2800" dirty="0"/>
              <a:t>Scadenze</a:t>
            </a:r>
            <a:endParaRPr lang="it-IT" dirty="0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59329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Al fine di portare a termine il progetto e di pianificare la realizzazione dello stesso, il </a:t>
            </a:r>
            <a:r>
              <a:rPr lang="it-IT" i="1" dirty="0"/>
              <a:t>Team </a:t>
            </a:r>
            <a:r>
              <a:rPr lang="it-IT" i="1" dirty="0" err="1"/>
              <a:t>Committed</a:t>
            </a:r>
            <a:r>
              <a:rPr lang="it-IT" dirty="0"/>
              <a:t> si è prefissato le seguenti </a:t>
            </a:r>
            <a:r>
              <a:rPr lang="it-IT" dirty="0" smtClean="0"/>
              <a:t>scadenze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Requisiti (RR): 10/12/2012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di Progetto (RP): 7/02/2012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di Qualifica (RQ): 07/03/2012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di Accettazione (RA): da destinarsi, ipotizzata al 07/04/2012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2275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/>
          </a:bodyPr>
          <a:lstStyle/>
          <a:p>
            <a:pPr algn="l"/>
            <a:r>
              <a:rPr lang="it-IT" dirty="0" smtClean="0"/>
              <a:t>8. Piano di Progetto</a:t>
            </a:r>
            <a:br>
              <a:rPr lang="it-IT" dirty="0" smtClean="0"/>
            </a:br>
            <a:r>
              <a:rPr lang="it-IT" sz="2800" dirty="0" smtClean="0"/>
              <a:t>Ciclo di vita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2933" y="2398315"/>
            <a:ext cx="6316917" cy="2783726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9879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11" name="Titolo 1"/>
          <p:cNvSpPr txBox="1">
            <a:spLocks/>
          </p:cNvSpPr>
          <p:nvPr/>
        </p:nvSpPr>
        <p:spPr>
          <a:xfrm>
            <a:off x="1039742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8. Piano di Progetto</a:t>
            </a:r>
            <a:br>
              <a:rPr lang="it-IT" dirty="0"/>
            </a:br>
            <a:r>
              <a:rPr lang="it-IT" dirty="0"/>
              <a:t>Diagrammi Fasi – Introduzione</a:t>
            </a: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1039744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Vediamo ora i diagrammi di </a:t>
            </a:r>
            <a:r>
              <a:rPr lang="it-IT" dirty="0" err="1"/>
              <a:t>Gantt</a:t>
            </a:r>
            <a:r>
              <a:rPr lang="it-IT" dirty="0"/>
              <a:t> relativi alle varie fasi che il </a:t>
            </a:r>
            <a:r>
              <a:rPr lang="it-IT" i="1" dirty="0"/>
              <a:t>Team </a:t>
            </a:r>
            <a:r>
              <a:rPr lang="it-IT" i="1" dirty="0" err="1"/>
              <a:t>Committed</a:t>
            </a:r>
            <a:r>
              <a:rPr lang="it-IT" dirty="0"/>
              <a:t> ha deciso di sviluppare.</a:t>
            </a:r>
          </a:p>
          <a:p>
            <a:pPr marL="0" indent="0">
              <a:buNone/>
            </a:pPr>
            <a:r>
              <a:rPr lang="it-IT" dirty="0"/>
              <a:t>N.B. Viene omessa la fase di </a:t>
            </a:r>
            <a:r>
              <a:rPr lang="it-IT" b="1" dirty="0"/>
              <a:t>Analisi</a:t>
            </a:r>
            <a:r>
              <a:rPr lang="it-IT" dirty="0"/>
              <a:t> in quanto non a carico del committente.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7871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>8. Piano di Progetto</a:t>
            </a:r>
            <a:br>
              <a:rPr lang="it-IT" dirty="0" smtClean="0"/>
            </a:br>
            <a:r>
              <a:rPr lang="it-IT" sz="3100" dirty="0" smtClean="0"/>
              <a:t>Diagrammi Fasi – Progettazione Architetturale</a:t>
            </a:r>
            <a:endParaRPr lang="it-IT" sz="31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216" y="2559538"/>
            <a:ext cx="8003232" cy="2453638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977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8. Piano di Progetto</a:t>
            </a:r>
            <a:br>
              <a:rPr lang="it-IT" dirty="0"/>
            </a:br>
            <a:r>
              <a:rPr lang="it-IT" sz="3100" dirty="0" smtClean="0"/>
              <a:t>Diagrammi Fasi – Progettazione di Dettaglio e Codifica</a:t>
            </a:r>
            <a:endParaRPr lang="it-IT" sz="31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216" y="2376137"/>
            <a:ext cx="7931224" cy="3090349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5896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89026"/>
            <a:ext cx="7024744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1. Descrizione gruppo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2990" y="2385014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it-IT" sz="1800" dirty="0" smtClean="0"/>
              <a:t>Il </a:t>
            </a:r>
            <a:r>
              <a:rPr lang="it-IT" sz="1800" i="1" dirty="0" smtClean="0"/>
              <a:t>Team </a:t>
            </a:r>
            <a:r>
              <a:rPr lang="it-IT" sz="1800" i="1" dirty="0" err="1" smtClean="0"/>
              <a:t>Committed</a:t>
            </a:r>
            <a:r>
              <a:rPr lang="it-IT" sz="1800" dirty="0" smtClean="0"/>
              <a:t> si forma in data 20/11/2011 ed è composto da:</a:t>
            </a:r>
          </a:p>
          <a:p>
            <a:pPr marL="68580" indent="0">
              <a:buNone/>
            </a:pPr>
            <a:endParaRPr lang="it-IT" sz="1800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endParaRPr lang="it-IT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9929843"/>
              </p:ext>
            </p:extLst>
          </p:nvPr>
        </p:nvGraphicFramePr>
        <p:xfrm>
          <a:off x="899090" y="2564904"/>
          <a:ext cx="7416824" cy="3036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Indirizzo Email</a:t>
                      </a:r>
                      <a:endParaRPr lang="it-IT" dirty="0"/>
                    </a:p>
                  </a:txBody>
                  <a:tcPr/>
                </a:tc>
              </a:tr>
              <a:tr h="383291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Begolo Marco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marco.begolo@gmail.com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Braghetto</a:t>
                      </a:r>
                      <a:r>
                        <a:rPr lang="it-IT" dirty="0" smtClean="0"/>
                        <a:t> Lorenzo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lorenzo@lorenzobraghetto.com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Cornaglia</a:t>
                      </a:r>
                      <a:r>
                        <a:rPr lang="it-IT" dirty="0" smtClean="0"/>
                        <a:t> Alessandro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ale.corny@gmail.com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Dalla Pietà Massimo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massimo.dallapieta@hotmail.it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Facchin</a:t>
                      </a:r>
                      <a:r>
                        <a:rPr lang="it-IT" dirty="0" smtClean="0"/>
                        <a:t> Gabriele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neoeden89@gmail.com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Maggiolo Giorgio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maggiolo.giorgio@gmail.com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Quadrio</a:t>
                      </a:r>
                      <a:r>
                        <a:rPr lang="it-IT" baseline="0" dirty="0" smtClean="0"/>
                        <a:t> Giacomo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gquadrio@gmail.com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8. Piano di Progetto</a:t>
            </a:r>
            <a:br>
              <a:rPr lang="it-IT" dirty="0"/>
            </a:br>
            <a:r>
              <a:rPr lang="it-IT" sz="3100" dirty="0"/>
              <a:t>Diagrammi Fasi – </a:t>
            </a:r>
            <a:r>
              <a:rPr lang="it-IT" sz="3100" dirty="0" smtClean="0"/>
              <a:t>Verifica e Validazione</a:t>
            </a:r>
            <a:endParaRPr lang="it-IT" sz="31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722747"/>
            <a:ext cx="7543800" cy="1812305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880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8. Piano di Progetto</a:t>
            </a:r>
            <a:br>
              <a:rPr lang="it-IT" dirty="0"/>
            </a:br>
            <a:r>
              <a:rPr lang="it-IT" sz="3100" dirty="0" smtClean="0"/>
              <a:t>Impegno orario</a:t>
            </a:r>
            <a:endParaRPr lang="it-IT" sz="31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2852936"/>
            <a:ext cx="8003232" cy="1694990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8073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8. Piano di Progetto</a:t>
            </a:r>
            <a:br>
              <a:rPr lang="it-IT" dirty="0"/>
            </a:br>
            <a:r>
              <a:rPr lang="it-IT" sz="3100" dirty="0" smtClean="0"/>
              <a:t>Impegno orario</a:t>
            </a:r>
            <a:endParaRPr lang="it-IT" sz="31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0331" y="685800"/>
            <a:ext cx="3807138" cy="3886200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9242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8. Piano di Progetto</a:t>
            </a:r>
            <a:br>
              <a:rPr lang="it-IT" dirty="0"/>
            </a:br>
            <a:r>
              <a:rPr lang="it-IT" sz="3100" dirty="0" smtClean="0"/>
              <a:t>Impegno orario</a:t>
            </a:r>
            <a:endParaRPr lang="it-IT" sz="31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94522" y="685800"/>
            <a:ext cx="5278755" cy="3886200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956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9. Preventivo Costi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6721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5947" y="1056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9. Preventivo Costi</a:t>
            </a:r>
            <a:r>
              <a:rPr lang="it-IT" dirty="0"/>
              <a:t/>
            </a:r>
            <a:br>
              <a:rPr lang="it-IT" dirty="0"/>
            </a:br>
            <a:r>
              <a:rPr lang="it-IT" sz="3100" dirty="0" smtClean="0"/>
              <a:t>Costo per fase</a:t>
            </a:r>
            <a:endParaRPr lang="it-IT" sz="31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55947" y="2382403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Per poter avere una migliore idea del costo totale del progetto, verranno mostrate ora i preventivi dei costi per ogni singola fase di progetto.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0614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smtClean="0"/>
              <a:t>9. Preventivo Costi</a:t>
            </a:r>
            <a:br>
              <a:rPr lang="it-IT" dirty="0" smtClean="0"/>
            </a:br>
            <a:r>
              <a:rPr lang="it-IT" sz="2800" dirty="0" smtClean="0"/>
              <a:t>Costo per fase – Progettazione Architetturale</a:t>
            </a:r>
            <a:endParaRPr lang="it-IT" sz="31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122" y="2445737"/>
            <a:ext cx="6555788" cy="2338278"/>
          </a:xfrm>
        </p:spPr>
      </p:pic>
    </p:spTree>
    <p:extLst>
      <p:ext uri="{BB962C8B-B14F-4D97-AF65-F5344CB8AC3E}">
        <p14:creationId xmlns:p14="http://schemas.microsoft.com/office/powerpoint/2010/main" xmlns="" val="35964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59997"/>
            <a:ext cx="702474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smtClean="0"/>
              <a:t>9. Preventivo Costi</a:t>
            </a:r>
            <a:br>
              <a:rPr lang="it-IT" dirty="0" smtClean="0"/>
            </a:br>
            <a:r>
              <a:rPr lang="it-IT" sz="2800" dirty="0" smtClean="0"/>
              <a:t>Costo per fase – Progettazione di Dettaglio e Codifica</a:t>
            </a:r>
            <a:endParaRPr lang="it-IT" sz="31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058" y="2757044"/>
            <a:ext cx="7703426" cy="1784409"/>
          </a:xfrm>
        </p:spPr>
      </p:pic>
    </p:spTree>
    <p:extLst>
      <p:ext uri="{BB962C8B-B14F-4D97-AF65-F5344CB8AC3E}">
        <p14:creationId xmlns:p14="http://schemas.microsoft.com/office/powerpoint/2010/main" xmlns="" val="128614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103540"/>
            <a:ext cx="7024744" cy="1143000"/>
          </a:xfrm>
        </p:spPr>
        <p:txBody>
          <a:bodyPr>
            <a:normAutofit/>
          </a:bodyPr>
          <a:lstStyle/>
          <a:p>
            <a:pPr algn="l"/>
            <a:r>
              <a:rPr lang="it-IT" dirty="0" smtClean="0"/>
              <a:t>9. Preventivo Costi</a:t>
            </a:r>
            <a:br>
              <a:rPr lang="it-IT" dirty="0" smtClean="0"/>
            </a:br>
            <a:r>
              <a:rPr lang="it-IT" sz="2800" dirty="0" smtClean="0"/>
              <a:t>Costo per fase – Verifica e Validazione</a:t>
            </a:r>
            <a:endParaRPr lang="it-IT" sz="31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318" y="2795958"/>
            <a:ext cx="7676604" cy="1789038"/>
          </a:xfrm>
        </p:spPr>
      </p:pic>
    </p:spTree>
    <p:extLst>
      <p:ext uri="{BB962C8B-B14F-4D97-AF65-F5344CB8AC3E}">
        <p14:creationId xmlns:p14="http://schemas.microsoft.com/office/powerpoint/2010/main" xmlns="" val="36493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9884" y="836712"/>
            <a:ext cx="7024744" cy="1143000"/>
          </a:xfrm>
        </p:spPr>
        <p:txBody>
          <a:bodyPr>
            <a:normAutofit/>
          </a:bodyPr>
          <a:lstStyle/>
          <a:p>
            <a:pPr algn="l"/>
            <a:r>
              <a:rPr lang="it-IT" dirty="0" smtClean="0"/>
              <a:t>9. Preventivo Costi</a:t>
            </a:r>
            <a:br>
              <a:rPr lang="it-IT" dirty="0" smtClean="0"/>
            </a:br>
            <a:r>
              <a:rPr lang="it-IT" sz="2800" dirty="0" smtClean="0"/>
              <a:t>Preventivo Progetto</a:t>
            </a:r>
            <a:endParaRPr lang="it-IT" sz="31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1180728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Dati i costi indicati precedentemente, il costo totale del progetto preventivato è di </a:t>
            </a:r>
            <a:r>
              <a:rPr lang="it-IT" b="1" dirty="0" smtClean="0"/>
              <a:t>€13,411.00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2837" y="2604322"/>
            <a:ext cx="4798105" cy="158604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1583" y="4293096"/>
            <a:ext cx="4420614" cy="210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73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/>
              <a:t>2</a:t>
            </a:r>
            <a:r>
              <a:rPr lang="it-IT" dirty="0" smtClean="0"/>
              <a:t>. Scopo capitolato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8922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000" dirty="0"/>
              <a:t>9. Preventivo Costi</a:t>
            </a:r>
            <a:br>
              <a:rPr lang="it-IT" sz="4000" dirty="0"/>
            </a:br>
            <a:r>
              <a:rPr lang="it-IT" sz="2500" dirty="0"/>
              <a:t>Preventivo </a:t>
            </a:r>
            <a:r>
              <a:rPr lang="it-IT" sz="2500" dirty="0" smtClean="0"/>
              <a:t>Progetto – Contributo Ruoli-Costi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4865" y="685800"/>
            <a:ext cx="5178070" cy="3886200"/>
          </a:xfrm>
        </p:spPr>
      </p:pic>
    </p:spTree>
    <p:extLst>
      <p:ext uri="{BB962C8B-B14F-4D97-AF65-F5344CB8AC3E}">
        <p14:creationId xmlns:p14="http://schemas.microsoft.com/office/powerpoint/2010/main" xmlns="" val="159335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8902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2. Scopo capitolato</a:t>
            </a:r>
            <a:br>
              <a:rPr lang="it-IT" dirty="0" smtClean="0"/>
            </a:br>
            <a:r>
              <a:rPr lang="it-IT" sz="2400" dirty="0" smtClean="0"/>
              <a:t>Progetto </a:t>
            </a:r>
            <a:r>
              <a:rPr lang="it-IT" sz="2400" dirty="0" err="1" smtClean="0"/>
              <a:t>SafetyGame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2990" y="2385014"/>
            <a:ext cx="6777317" cy="3841652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it-IT" dirty="0" smtClean="0"/>
              <a:t>Il progetto </a:t>
            </a:r>
            <a:r>
              <a:rPr lang="it-IT" dirty="0" err="1" smtClean="0"/>
              <a:t>SafetyGame</a:t>
            </a:r>
            <a:r>
              <a:rPr lang="it-IT" dirty="0" smtClean="0"/>
              <a:t> si propone di creare uno strumento informatico per migliorare, in modo dinamico, l’apprendimento delle norme e convenzioni che regolano la sicurezza sul lavoro, evitando così corsi di formazione che spesso si dimostrano inutili per la poca attenzione prestata dai partecipanti.</a:t>
            </a:r>
          </a:p>
          <a:p>
            <a:pPr marL="68580" indent="0" algn="ctr">
              <a:buNone/>
            </a:pPr>
            <a:r>
              <a:rPr lang="it-IT" dirty="0" smtClean="0"/>
              <a:t>L’intero progetto sarà concentrato sul concetto di </a:t>
            </a:r>
          </a:p>
          <a:p>
            <a:pPr marL="68580" indent="0" algn="ctr">
              <a:buNone/>
            </a:pPr>
            <a:r>
              <a:rPr lang="it-IT" b="1" dirty="0" err="1" smtClean="0"/>
              <a:t>gamification</a:t>
            </a:r>
            <a:endParaRPr lang="it-IT" b="1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0114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745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Gamification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400" dirty="0" smtClean="0"/>
              <a:t>Definizione</a:t>
            </a:r>
            <a:endParaRPr lang="it-IT" sz="27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2990" y="2370500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it-IT" dirty="0"/>
              <a:t>Significa utilizzare meccaniche e dinamiche di gioco come punti, livelli, </a:t>
            </a:r>
            <a:r>
              <a:rPr lang="it-IT" dirty="0" err="1"/>
              <a:t>reward</a:t>
            </a:r>
            <a:r>
              <a:rPr lang="it-IT" dirty="0"/>
              <a:t>, missioni e status all’interno di contesti non </a:t>
            </a:r>
            <a:r>
              <a:rPr lang="it-IT" dirty="0" err="1"/>
              <a:t>gaming</a:t>
            </a:r>
            <a:r>
              <a:rPr lang="it-IT" dirty="0"/>
              <a:t> per creare engagement e risolvere problemi. Uno strumento in grado di agire visceralmente sugli istinti umani, spingendo spesso gli utenti, ora giocatori, a modificare le proprie abitudini all’interno di un sistema reso “more </a:t>
            </a:r>
            <a:r>
              <a:rPr lang="it-IT" dirty="0" err="1"/>
              <a:t>fun</a:t>
            </a:r>
            <a:r>
              <a:rPr lang="it-IT" dirty="0"/>
              <a:t>”. </a:t>
            </a:r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3347362" y="5849371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Tratto da http://www.gameifications.com/</a:t>
            </a:r>
          </a:p>
        </p:txBody>
      </p:sp>
    </p:spTree>
    <p:extLst>
      <p:ext uri="{BB962C8B-B14F-4D97-AF65-F5344CB8AC3E}">
        <p14:creationId xmlns:p14="http://schemas.microsoft.com/office/powerpoint/2010/main" xmlns="" val="4355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035775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Gamification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800" dirty="0" smtClean="0"/>
              <a:t>Alcuni esempi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10" y="3331764"/>
            <a:ext cx="6777317" cy="1393380"/>
          </a:xfrm>
        </p:spPr>
        <p:txBody>
          <a:bodyPr/>
          <a:lstStyle/>
          <a:p>
            <a:pPr marL="68580" indent="0" algn="ctr">
              <a:buNone/>
            </a:pPr>
            <a:r>
              <a:rPr lang="it-IT" dirty="0" smtClean="0"/>
              <a:t>Nelle prossime slide mostreremo alcuni progetti che hanno applicato con successo la </a:t>
            </a:r>
            <a:r>
              <a:rPr lang="it-IT" b="1" dirty="0" err="1" smtClean="0"/>
              <a:t>gamification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1273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8399" y="2106409"/>
            <a:ext cx="5510047" cy="4072909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1121051" y="836712"/>
            <a:ext cx="7024744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300" dirty="0" err="1" smtClean="0"/>
              <a:t>CriticalCity</a:t>
            </a:r>
            <a:r>
              <a:rPr lang="it-IT" sz="4300" dirty="0" smtClean="0"/>
              <a:t> Upload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3300" dirty="0" smtClean="0"/>
              <a:t>http://criticalcity.org/</a:t>
            </a:r>
            <a:endParaRPr lang="it-IT" sz="33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416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263</TotalTime>
  <Words>1129</Words>
  <Application>Microsoft Office PowerPoint</Application>
  <PresentationFormat>Presentazione su schermo (4:3)</PresentationFormat>
  <Paragraphs>269</Paragraphs>
  <Slides>50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1" baseType="lpstr">
      <vt:lpstr>NewsPrint</vt:lpstr>
      <vt:lpstr>Progetto SafetyGame Revisione dei Requisiti</vt:lpstr>
      <vt:lpstr>Indice</vt:lpstr>
      <vt:lpstr>1. Descrizione Gruppo</vt:lpstr>
      <vt:lpstr>1. Descrizione gruppo</vt:lpstr>
      <vt:lpstr>2. Scopo capitolato</vt:lpstr>
      <vt:lpstr>2. Scopo capitolato Progetto SafetyGame</vt:lpstr>
      <vt:lpstr>Gamification Definizione</vt:lpstr>
      <vt:lpstr>Gamification Alcuni esempi</vt:lpstr>
      <vt:lpstr>Diapositiva 9</vt:lpstr>
      <vt:lpstr>Diapositiva 10</vt:lpstr>
      <vt:lpstr>4. Analisi dei requisiti</vt:lpstr>
      <vt:lpstr>4. Analisi dei Requisiti UC1: Ambito utente</vt:lpstr>
      <vt:lpstr>4. Analisi dei Requisiti UC2: Ambito dipendente</vt:lpstr>
      <vt:lpstr>4. Analisi dei Requisiti UC3: Ambito amministratore sicurezza</vt:lpstr>
      <vt:lpstr>4. Analisi dei Requisiti UC4: Ambito amministratore azienda</vt:lpstr>
      <vt:lpstr>4. Analisi dei Requisiti UC5: Ambito installazione</vt:lpstr>
      <vt:lpstr>5. Piano di Qualifica</vt:lpstr>
      <vt:lpstr>Diapositiva 18</vt:lpstr>
      <vt:lpstr>Diapositiva 19</vt:lpstr>
      <vt:lpstr>Diapositiva 20</vt:lpstr>
      <vt:lpstr>7. Norme di Progetto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8. Piano di Progetto</vt:lpstr>
      <vt:lpstr>Diapositiva 35</vt:lpstr>
      <vt:lpstr>8. Piano di Progetto Ciclo di vita</vt:lpstr>
      <vt:lpstr>Diapositiva 37</vt:lpstr>
      <vt:lpstr>8. Piano di Progetto Diagrammi Fasi – Progettazione Architetturale</vt:lpstr>
      <vt:lpstr>8. Piano di Progetto Diagrammi Fasi – Progettazione di Dettaglio e Codifica</vt:lpstr>
      <vt:lpstr>8. Piano di Progetto Diagrammi Fasi – Verifica e Validazione</vt:lpstr>
      <vt:lpstr>8. Piano di Progetto Impegno orario</vt:lpstr>
      <vt:lpstr>8. Piano di Progetto Impegno orario</vt:lpstr>
      <vt:lpstr>8. Piano di Progetto Impegno orario</vt:lpstr>
      <vt:lpstr>9. Preventivo Costi</vt:lpstr>
      <vt:lpstr>9. Preventivo Costi Costo per fase</vt:lpstr>
      <vt:lpstr>9. Preventivo Costi Costo per fase – Progettazione Architetturale</vt:lpstr>
      <vt:lpstr>9. Preventivo Costi Costo per fase – Progettazione di Dettaglio e Codifica</vt:lpstr>
      <vt:lpstr>9. Preventivo Costi Costo per fase – Verifica e Validazione</vt:lpstr>
      <vt:lpstr>9. Preventivo Costi Preventivo Progetto</vt:lpstr>
      <vt:lpstr>9. Preventivo Costi Preventivo Progetto – Contributo Ruoli-Costi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Marco</cp:lastModifiedBy>
  <cp:revision>25</cp:revision>
  <dcterms:created xsi:type="dcterms:W3CDTF">2012-01-05T10:45:21Z</dcterms:created>
  <dcterms:modified xsi:type="dcterms:W3CDTF">2012-01-09T08:57:16Z</dcterms:modified>
</cp:coreProperties>
</file>