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1"/>
  </p:notesMasterIdLst>
  <p:sldIdLst>
    <p:sldId id="256" r:id="rId2"/>
    <p:sldId id="289" r:id="rId3"/>
    <p:sldId id="290" r:id="rId4"/>
    <p:sldId id="291" r:id="rId5"/>
    <p:sldId id="295" r:id="rId6"/>
    <p:sldId id="296" r:id="rId7"/>
    <p:sldId id="294" r:id="rId8"/>
    <p:sldId id="293" r:id="rId9"/>
    <p:sldId id="292" r:id="rId10"/>
  </p:sldIdLst>
  <p:sldSz cx="9144000" cy="6858000" type="screen4x3"/>
  <p:notesSz cx="6858000" cy="9144000"/>
  <p:custDataLst>
    <p:tags r:id="rId12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A3DFFC98-60C1-471E-8596-AD357C71C8EB}">
          <p14:sldIdLst>
            <p14:sldId id="290"/>
            <p14:sldId id="291"/>
          </p14:sldIdLst>
        </p14:section>
        <p14:section name="Fase test" id="{8357C3EB-2135-4199-93ED-79403AB00DF0}">
          <p14:sldIdLst>
            <p14:sldId id="295"/>
            <p14:sldId id="296"/>
          </p14:sldIdLst>
        </p14:section>
        <p14:section name="Consuntivo" id="{A815DC9A-4E1A-4215-B2F9-580B6BAA931F}">
          <p14:sldIdLst>
            <p14:sldId id="294"/>
            <p14:sldId id="293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764" autoAdjust="0"/>
  </p:normalViewPr>
  <p:slideViewPr>
    <p:cSldViewPr>
      <p:cViewPr>
        <p:scale>
          <a:sx n="75" d="100"/>
          <a:sy n="75" d="100"/>
        </p:scale>
        <p:origin x="-1302" y="-84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orgio%20Maggiolo\Universit&#224;\Ingegneria\Team-Committed---Documenti\RQ\Esterni\Piano%20di%20Progetto\Ripartizione%20ruoli%20e%20ore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olidFill>
              <a:schemeClr val="accent1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'3_PDC'!$P$26:$P$30</c:f>
              <c:numCache>
                <c:formatCode>General</c:formatCode>
                <c:ptCount val="5"/>
                <c:pt idx="0">
                  <c:v>30</c:v>
                </c:pt>
                <c:pt idx="1">
                  <c:v>18</c:v>
                </c:pt>
                <c:pt idx="2">
                  <c:v>104</c:v>
                </c:pt>
                <c:pt idx="3">
                  <c:v>121</c:v>
                </c:pt>
                <c:pt idx="4">
                  <c:v>100</c:v>
                </c:pt>
              </c:numCache>
            </c:numRef>
          </c:val>
        </c:ser>
        <c:ser>
          <c:idx val="1"/>
          <c:order val="1"/>
          <c:tx>
            <c:v>Consuntivo</c:v>
          </c:tx>
          <c:spPr>
            <a:solidFill>
              <a:schemeClr val="accent2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Consuntivo_2_PA!$O$2:$O$6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'3_PDC'!$P$2:$P$6</c:f>
              <c:numCache>
                <c:formatCode>General</c:formatCode>
                <c:ptCount val="5"/>
                <c:pt idx="0">
                  <c:v>33</c:v>
                </c:pt>
                <c:pt idx="1">
                  <c:v>18</c:v>
                </c:pt>
                <c:pt idx="2">
                  <c:v>96</c:v>
                </c:pt>
                <c:pt idx="3">
                  <c:v>116</c:v>
                </c:pt>
                <c:pt idx="4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334528"/>
        <c:axId val="109336064"/>
        <c:axId val="0"/>
      </c:bar3DChart>
      <c:catAx>
        <c:axId val="109334528"/>
        <c:scaling>
          <c:orientation val="minMax"/>
        </c:scaling>
        <c:delete val="0"/>
        <c:axPos val="l"/>
        <c:majorTickMark val="out"/>
        <c:minorTickMark val="none"/>
        <c:tickLblPos val="nextTo"/>
        <c:crossAx val="109336064"/>
        <c:crosses val="autoZero"/>
        <c:auto val="1"/>
        <c:lblAlgn val="ctr"/>
        <c:lblOffset val="100"/>
        <c:noMultiLvlLbl val="0"/>
      </c:catAx>
      <c:valAx>
        <c:axId val="109336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9334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'3_PDC'!$Q$31</c:f>
              <c:numCache>
                <c:formatCode>"€"\ #,##0.00</c:formatCode>
                <c:ptCount val="1"/>
                <c:pt idx="0">
                  <c:v>6982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numFmt formatCode="&quot;€&quot;\ #,##0.00" sourceLinked="0"/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'3_PDC'!$Q$7</c:f>
              <c:numCache>
                <c:formatCode>"€"\ #,##0.00</c:formatCode>
                <c:ptCount val="1"/>
                <c:pt idx="0">
                  <c:v>6992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101248"/>
        <c:axId val="110102784"/>
        <c:axId val="0"/>
      </c:bar3DChart>
      <c:catAx>
        <c:axId val="110101248"/>
        <c:scaling>
          <c:orientation val="minMax"/>
        </c:scaling>
        <c:delete val="0"/>
        <c:axPos val="l"/>
        <c:majorTickMark val="out"/>
        <c:minorTickMark val="none"/>
        <c:tickLblPos val="nextTo"/>
        <c:crossAx val="110102784"/>
        <c:crosses val="autoZero"/>
        <c:auto val="1"/>
        <c:lblAlgn val="ctr"/>
        <c:lblOffset val="100"/>
        <c:noMultiLvlLbl val="0"/>
      </c:catAx>
      <c:valAx>
        <c:axId val="110102784"/>
        <c:scaling>
          <c:orientation val="minMax"/>
          <c:min val="0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11010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20/06/2012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Qualifica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2012/06/21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Verifiche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822960" lvl="1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Generale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79166"/>
            <a:ext cx="6760339" cy="4230154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9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12919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Nuovi design pattern introdotti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Design Pattern architetturali</a:t>
            </a:r>
          </a:p>
          <a:p>
            <a:pPr lvl="1"/>
            <a:r>
              <a:rPr lang="it-IT" dirty="0" err="1" smtClean="0"/>
              <a:t>Multitier</a:t>
            </a:r>
            <a:r>
              <a:rPr lang="it-IT" dirty="0" smtClean="0"/>
              <a:t>: front-end e back-end</a:t>
            </a:r>
          </a:p>
          <a:p>
            <a:pPr lvl="1"/>
            <a:r>
              <a:rPr lang="it-IT" dirty="0" smtClean="0"/>
              <a:t>Model </a:t>
            </a:r>
            <a:r>
              <a:rPr lang="it-IT" dirty="0" err="1" smtClean="0"/>
              <a:t>View</a:t>
            </a:r>
            <a:r>
              <a:rPr lang="it-IT" dirty="0" smtClean="0"/>
              <a:t> </a:t>
            </a:r>
            <a:r>
              <a:rPr lang="it-IT" dirty="0" err="1" smtClean="0"/>
              <a:t>Presenter</a:t>
            </a:r>
            <a:r>
              <a:rPr lang="it-IT" dirty="0" smtClean="0"/>
              <a:t> (MVP): architettura generale</a:t>
            </a:r>
          </a:p>
          <a:p>
            <a:r>
              <a:rPr lang="it-IT" dirty="0" smtClean="0"/>
              <a:t>Altri design pattern</a:t>
            </a:r>
          </a:p>
          <a:p>
            <a:pPr lvl="1"/>
            <a:r>
              <a:rPr lang="it-IT" dirty="0" smtClean="0"/>
              <a:t>Singleton</a:t>
            </a:r>
          </a:p>
          <a:p>
            <a:pPr lvl="1"/>
            <a:r>
              <a:rPr lang="it-IT" dirty="0" err="1" smtClean="0"/>
              <a:t>Façade</a:t>
            </a:r>
            <a:endParaRPr lang="it-IT" dirty="0" smtClean="0"/>
          </a:p>
          <a:p>
            <a:pPr lvl="1"/>
            <a:r>
              <a:rPr lang="it-IT" dirty="0" smtClean="0"/>
              <a:t>Data Access Object (DAO)</a:t>
            </a:r>
          </a:p>
          <a:p>
            <a:pPr lvl="1"/>
            <a:r>
              <a:rPr lang="it-IT" dirty="0" err="1" smtClean="0"/>
              <a:t>Factory</a:t>
            </a:r>
            <a:r>
              <a:rPr lang="it-IT" dirty="0" smtClean="0"/>
              <a:t> Method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4180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Verifiche – Strumenti utilizzati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FindBugs</a:t>
            </a:r>
            <a:endParaRPr lang="it-IT" dirty="0" smtClean="0"/>
          </a:p>
          <a:p>
            <a:r>
              <a:rPr lang="it-IT" dirty="0" err="1"/>
              <a:t>Metrics</a:t>
            </a:r>
            <a:endParaRPr lang="it-IT" dirty="0"/>
          </a:p>
          <a:p>
            <a:r>
              <a:rPr lang="it-IT" dirty="0" err="1" smtClean="0"/>
              <a:t>EclEmma</a:t>
            </a:r>
            <a:endParaRPr lang="it-IT" dirty="0" smtClean="0"/>
          </a:p>
          <a:p>
            <a:r>
              <a:rPr lang="it-IT" dirty="0" err="1" smtClean="0"/>
              <a:t>JUnit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30772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0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59039"/>
              </p:ext>
            </p:extLst>
          </p:nvPr>
        </p:nvGraphicFramePr>
        <p:xfrm>
          <a:off x="827584" y="2132856"/>
          <a:ext cx="756084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233136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30454"/>
              </p:ext>
            </p:extLst>
          </p:nvPr>
        </p:nvGraphicFramePr>
        <p:xfrm>
          <a:off x="755576" y="1844824"/>
          <a:ext cx="77048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6396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906259" cy="2160240"/>
          </a:xfrm>
        </p:spPr>
      </p:pic>
      <p:sp>
        <p:nvSpPr>
          <p:cNvPr id="13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8</a:t>
            </a:r>
          </a:p>
        </p:txBody>
      </p:sp>
    </p:spTree>
    <p:extLst>
      <p:ext uri="{BB962C8B-B14F-4D97-AF65-F5344CB8AC3E}">
        <p14:creationId xmlns:p14="http://schemas.microsoft.com/office/powerpoint/2010/main" val="392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725</TotalTime>
  <Words>130</Words>
  <Application>Microsoft Office PowerPoint</Application>
  <PresentationFormat>Presentazione su schermo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Austin</vt:lpstr>
      <vt:lpstr>Progetto SafetyGame Revisione di Qualifica</vt:lpstr>
      <vt:lpstr>Indice</vt:lpstr>
      <vt:lpstr>Architettura Generale</vt:lpstr>
      <vt:lpstr>Nuovi design pattern introdotti</vt:lpstr>
      <vt:lpstr>Verifiche – Strumenti utilizzati</vt:lpstr>
      <vt:lpstr>Presentazione standard di PowerPoint</vt:lpstr>
      <vt:lpstr>Consuntivo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Giorgio Maggiolo</cp:lastModifiedBy>
  <cp:revision>72</cp:revision>
  <dcterms:created xsi:type="dcterms:W3CDTF">2012-01-05T10:45:21Z</dcterms:created>
  <dcterms:modified xsi:type="dcterms:W3CDTF">2012-06-20T12:44:20Z</dcterms:modified>
</cp:coreProperties>
</file>