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8"/>
  </p:notesMasterIdLst>
  <p:sldIdLst>
    <p:sldId id="256" r:id="rId2"/>
    <p:sldId id="289" r:id="rId3"/>
    <p:sldId id="291" r:id="rId4"/>
    <p:sldId id="292" r:id="rId5"/>
    <p:sldId id="269" r:id="rId6"/>
    <p:sldId id="274" r:id="rId7"/>
    <p:sldId id="294" r:id="rId8"/>
    <p:sldId id="295" r:id="rId9"/>
    <p:sldId id="267" r:id="rId10"/>
    <p:sldId id="258" r:id="rId11"/>
    <p:sldId id="270" r:id="rId12"/>
    <p:sldId id="275" r:id="rId13"/>
    <p:sldId id="283" r:id="rId14"/>
    <p:sldId id="284" r:id="rId15"/>
    <p:sldId id="272" r:id="rId16"/>
    <p:sldId id="276" r:id="rId17"/>
    <p:sldId id="279" r:id="rId18"/>
    <p:sldId id="277" r:id="rId19"/>
    <p:sldId id="278" r:id="rId20"/>
    <p:sldId id="280" r:id="rId21"/>
    <p:sldId id="281" r:id="rId22"/>
    <p:sldId id="282" r:id="rId23"/>
    <p:sldId id="285" r:id="rId24"/>
    <p:sldId id="286" r:id="rId25"/>
    <p:sldId id="287" r:id="rId26"/>
    <p:sldId id="288" r:id="rId27"/>
  </p:sldIdLst>
  <p:sldSz cx="9144000" cy="6858000" type="screen4x3"/>
  <p:notesSz cx="6858000" cy="9144000"/>
  <p:custDataLst>
    <p:tags r:id="rId29"/>
  </p:custData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zione" id="{34E9BEB9-075B-4CFE-8BA4-B412D906568B}">
          <p14:sldIdLst>
            <p14:sldId id="256"/>
            <p14:sldId id="289"/>
          </p14:sldIdLst>
        </p14:section>
        <p14:section name="Architettura generale" id="{6F4A72FC-0B7C-4C83-9D15-857EBA731DD5}">
          <p14:sldIdLst>
            <p14:sldId id="291"/>
            <p14:sldId id="292"/>
          </p14:sldIdLst>
        </p14:section>
        <p14:section name="Back-end" id="{B1AC9BCB-654F-44A6-9A36-56CD55C0B211}">
          <p14:sldIdLst>
            <p14:sldId id="269"/>
            <p14:sldId id="274"/>
          </p14:sldIdLst>
        </p14:section>
        <p14:section name="Front-end Desktop" id="{0361C737-8258-45B7-B1BE-870846A54225}">
          <p14:sldIdLst>
            <p14:sldId id="294"/>
            <p14:sldId id="295"/>
          </p14:sldIdLst>
        </p14:section>
        <p14:section name="Front-end Web" id="{6219A79B-3513-4FC7-8C97-BF4EC9505F50}">
          <p14:sldIdLst>
            <p14:sldId id="267"/>
            <p14:sldId id="258"/>
          </p14:sldIdLst>
        </p14:section>
        <p14:section name="Front-end Mobile" id="{9803A084-00CD-45F5-A431-DE7866E01E45}">
          <p14:sldIdLst>
            <p14:sldId id="270"/>
            <p14:sldId id="275"/>
          </p14:sldIdLst>
        </p14:section>
        <p14:section name="Diagrammi delle Attività" id="{CBE3E966-F4A3-44C2-AFCF-28AFB5D6F6F9}">
          <p14:sldIdLst>
            <p14:sldId id="283"/>
            <p14:sldId id="284"/>
          </p14:sldIdLst>
        </p14:section>
        <p14:section name="Prototipo grafico" id="{E780F9A5-37C5-48FF-AE02-2985A4AE9384}">
          <p14:sldIdLst>
            <p14:sldId id="272"/>
            <p14:sldId id="276"/>
            <p14:sldId id="279"/>
            <p14:sldId id="277"/>
            <p14:sldId id="278"/>
            <p14:sldId id="280"/>
            <p14:sldId id="281"/>
            <p14:sldId id="282"/>
          </p14:sldIdLst>
        </p14:section>
        <p14:section name="Consuntivo" id="{4B5ACF17-8ACC-4077-A4BF-9871FAE06CA9}">
          <p14:sldIdLst>
            <p14:sldId id="285"/>
            <p14:sldId id="286"/>
            <p14:sldId id="287"/>
            <p14:sldId id="28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7" autoAdjust="0"/>
    <p:restoredTop sz="94689" autoAdjust="0"/>
  </p:normalViewPr>
  <p:slideViewPr>
    <p:cSldViewPr>
      <p:cViewPr varScale="1">
        <p:scale>
          <a:sx n="54" d="100"/>
          <a:sy n="54" d="100"/>
        </p:scale>
        <p:origin x="-96" y="-372"/>
      </p:cViewPr>
      <p:guideLst>
        <p:guide orient="horz" pos="663"/>
        <p:guide pos="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89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ck%20Thomas%20J.%20Storn\Universit&#224;\Team-Committed---Documenti\RP\Esterni\Piano%20di%20Progetto\Ripartizione%20ruoli%20e%20or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ck%20Thomas%20J.%20Storn\Universit&#224;\Team-Committed---Documenti\RP\Esterni\Piano%20di%20Progetto\Ripartizione%20ruoli%20e%20or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v>Preventivo</c:v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'2_PA'!$O$2:$O$6</c:f>
              <c:strCache>
                <c:ptCount val="5"/>
                <c:pt idx="0">
                  <c:v>Responsabile</c:v>
                </c:pt>
                <c:pt idx="1">
                  <c:v>Amministratore</c:v>
                </c:pt>
                <c:pt idx="2">
                  <c:v>Analista</c:v>
                </c:pt>
                <c:pt idx="3">
                  <c:v>Verificatore</c:v>
                </c:pt>
                <c:pt idx="4">
                  <c:v>Progettista</c:v>
                </c:pt>
              </c:strCache>
            </c:strRef>
          </c:cat>
          <c:val>
            <c:numRef>
              <c:f>'2_PA'!$P$25:$P$29</c:f>
              <c:numCache>
                <c:formatCode>General</c:formatCode>
                <c:ptCount val="5"/>
                <c:pt idx="0">
                  <c:v>17</c:v>
                </c:pt>
                <c:pt idx="1">
                  <c:v>19</c:v>
                </c:pt>
                <c:pt idx="2">
                  <c:v>30</c:v>
                </c:pt>
                <c:pt idx="3">
                  <c:v>31</c:v>
                </c:pt>
                <c:pt idx="4">
                  <c:v>96</c:v>
                </c:pt>
              </c:numCache>
            </c:numRef>
          </c:val>
        </c:ser>
        <c:ser>
          <c:idx val="1"/>
          <c:order val="1"/>
          <c:tx>
            <c:v>Consuntivo</c:v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'2_PA'!$O$2:$O$6</c:f>
              <c:strCache>
                <c:ptCount val="5"/>
                <c:pt idx="0">
                  <c:v>Responsabile</c:v>
                </c:pt>
                <c:pt idx="1">
                  <c:v>Amministratore</c:v>
                </c:pt>
                <c:pt idx="2">
                  <c:v>Analista</c:v>
                </c:pt>
                <c:pt idx="3">
                  <c:v>Verificatore</c:v>
                </c:pt>
                <c:pt idx="4">
                  <c:v>Progettista</c:v>
                </c:pt>
              </c:strCache>
            </c:strRef>
          </c:cat>
          <c:val>
            <c:numRef>
              <c:f>'2_PA'!$P$2:$P$6</c:f>
              <c:numCache>
                <c:formatCode>General</c:formatCode>
                <c:ptCount val="5"/>
                <c:pt idx="0">
                  <c:v>17</c:v>
                </c:pt>
                <c:pt idx="1">
                  <c:v>19</c:v>
                </c:pt>
                <c:pt idx="2">
                  <c:v>20</c:v>
                </c:pt>
                <c:pt idx="3">
                  <c:v>31</c:v>
                </c:pt>
                <c:pt idx="4">
                  <c:v>106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5418368"/>
        <c:axId val="65419904"/>
        <c:axId val="0"/>
      </c:bar3DChart>
      <c:catAx>
        <c:axId val="65418368"/>
        <c:scaling>
          <c:orientation val="minMax"/>
        </c:scaling>
        <c:delete val="0"/>
        <c:axPos val="l"/>
        <c:majorTickMark val="out"/>
        <c:minorTickMark val="none"/>
        <c:tickLblPos val="nextTo"/>
        <c:crossAx val="65419904"/>
        <c:crosses val="autoZero"/>
        <c:auto val="1"/>
        <c:lblAlgn val="ctr"/>
        <c:lblOffset val="100"/>
        <c:noMultiLvlLbl val="0"/>
      </c:catAx>
      <c:valAx>
        <c:axId val="6541990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654183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gradFill>
      <a:gsLst>
        <a:gs pos="0">
          <a:schemeClr val="accent4"/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lin ang="5400000" scaled="0"/>
    </a:gradFill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v>Preventivo</c:v>
          </c:tx>
          <c:spPr>
            <a:scene3d>
              <a:camera prst="orthographicFront"/>
              <a:lightRig rig="threePt" dir="t"/>
            </a:scene3d>
            <a:sp3d/>
          </c:spPr>
          <c:invertIfNegative val="0"/>
          <c:dLbls>
            <c:txPr>
              <a:bodyPr/>
              <a:lstStyle/>
              <a:p>
                <a:pPr>
                  <a:defRPr u="none"/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1"/>
              <c:pt idx="0">
                <c:v>Costo</c:v>
              </c:pt>
            </c:strLit>
          </c:cat>
          <c:val>
            <c:numRef>
              <c:f>'2_PA'!$Q$30</c:f>
              <c:numCache>
                <c:formatCode>"€"\ #,##0.00</c:formatCode>
                <c:ptCount val="1"/>
                <c:pt idx="0">
                  <c:v>4217</c:v>
                </c:pt>
              </c:numCache>
            </c:numRef>
          </c:val>
        </c:ser>
        <c:ser>
          <c:idx val="1"/>
          <c:order val="1"/>
          <c:tx>
            <c:v>Consuntivo</c:v>
          </c:tx>
          <c:invertIfNegative val="0"/>
          <c:dLbls>
            <c:txPr>
              <a:bodyPr/>
              <a:lstStyle/>
              <a:p>
                <a:pPr>
                  <a:defRPr u="none"/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1"/>
              <c:pt idx="0">
                <c:v>Costo</c:v>
              </c:pt>
            </c:strLit>
          </c:cat>
          <c:val>
            <c:numRef>
              <c:f>'2_PA'!$Q$7</c:f>
              <c:numCache>
                <c:formatCode>"€"\ #,##0.00</c:formatCode>
                <c:ptCount val="1"/>
                <c:pt idx="0">
                  <c:v>4187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5472000"/>
        <c:axId val="65473536"/>
        <c:axId val="0"/>
      </c:bar3DChart>
      <c:catAx>
        <c:axId val="65472000"/>
        <c:scaling>
          <c:orientation val="minMax"/>
        </c:scaling>
        <c:delete val="0"/>
        <c:axPos val="l"/>
        <c:majorTickMark val="out"/>
        <c:minorTickMark val="none"/>
        <c:tickLblPos val="nextTo"/>
        <c:crossAx val="65473536"/>
        <c:crosses val="autoZero"/>
        <c:auto val="1"/>
        <c:lblAlgn val="ctr"/>
        <c:lblOffset val="100"/>
        <c:noMultiLvlLbl val="0"/>
      </c:catAx>
      <c:valAx>
        <c:axId val="65473536"/>
        <c:scaling>
          <c:orientation val="minMax"/>
        </c:scaling>
        <c:delete val="0"/>
        <c:axPos val="b"/>
        <c:majorGridlines/>
        <c:numFmt formatCode="&quot;€&quot;\ #,##0.00" sourceLinked="1"/>
        <c:majorTickMark val="out"/>
        <c:minorTickMark val="none"/>
        <c:tickLblPos val="nextTo"/>
        <c:crossAx val="654720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gradFill>
      <a:gsLst>
        <a:gs pos="0">
          <a:schemeClr val="accent4"/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lin ang="5400000" scaled="0"/>
    </a:gradFill>
  </c:spPr>
  <c:txPr>
    <a:bodyPr/>
    <a:lstStyle/>
    <a:p>
      <a:pPr>
        <a:defRPr u="sng"/>
      </a:pPr>
      <a:endParaRPr lang="it-IT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1E980-16C9-4DBF-B0BF-5D16F9726465}" type="datetimeFigureOut">
              <a:rPr lang="it-IT" smtClean="0"/>
              <a:pPr/>
              <a:t>06/02/2012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1696E-540E-4D1B-9DB0-2EA992CD796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2979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1696E-540E-4D1B-9DB0-2EA992CD7968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433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9512" y="2512913"/>
            <a:ext cx="4464496" cy="1636167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Progetto </a:t>
            </a:r>
            <a:r>
              <a:rPr lang="it-IT" dirty="0" err="1" smtClean="0">
                <a:solidFill>
                  <a:schemeClr val="tx1"/>
                </a:solidFill>
              </a:rPr>
              <a:t>SafetyGame</a:t>
            </a:r>
            <a:r>
              <a:rPr lang="it-IT" dirty="0" smtClean="0">
                <a:solidFill>
                  <a:schemeClr val="tx1"/>
                </a:solidFill>
              </a:rPr>
              <a:t/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it-IT" sz="2800" dirty="0" smtClean="0">
                <a:solidFill>
                  <a:schemeClr val="tx1"/>
                </a:solidFill>
              </a:rPr>
              <a:t>Revisione di Progettazione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4268688"/>
            <a:ext cx="4302224" cy="1752600"/>
          </a:xfrm>
        </p:spPr>
        <p:txBody>
          <a:bodyPr>
            <a:normAutofit fontScale="85000" lnSpcReduction="20000"/>
          </a:bodyPr>
          <a:lstStyle/>
          <a:p>
            <a:r>
              <a:rPr lang="it-IT" sz="2800" dirty="0" smtClean="0"/>
              <a:t>Team </a:t>
            </a:r>
            <a:r>
              <a:rPr lang="it-IT" sz="2800" dirty="0" err="1" smtClean="0"/>
              <a:t>Committed</a:t>
            </a:r>
            <a:endParaRPr lang="it-IT" sz="2800" dirty="0" smtClean="0"/>
          </a:p>
          <a:p>
            <a:r>
              <a:rPr lang="it-IT" sz="2800" dirty="0" smtClean="0"/>
              <a:t>Università degli Studi di Padova – Ingegneria del software</a:t>
            </a:r>
          </a:p>
          <a:p>
            <a:r>
              <a:rPr lang="it-IT" sz="2800" dirty="0" smtClean="0"/>
              <a:t>A.A. 2011/2012 – 10/01/2012</a:t>
            </a:r>
            <a:endParaRPr lang="it-IT" sz="28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564904"/>
            <a:ext cx="2227025" cy="32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10</a:t>
            </a:fld>
            <a:r>
              <a:rPr lang="it-IT" dirty="0" smtClean="0"/>
              <a:t> di 24</a:t>
            </a:r>
            <a:endParaRPr lang="it-IT" dirty="0"/>
          </a:p>
        </p:txBody>
      </p:sp>
      <p:pic>
        <p:nvPicPr>
          <p:cNvPr id="11" name="Immagine 10" descr="frontEndWe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692696"/>
            <a:ext cx="5020413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 smtClean="0"/>
              <a:t>5. </a:t>
            </a:r>
            <a:r>
              <a:rPr lang="it-IT" dirty="0" err="1" smtClean="0"/>
              <a:t>Front-End</a:t>
            </a:r>
            <a:r>
              <a:rPr lang="it-IT" dirty="0" smtClean="0"/>
              <a:t> Mobile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11</a:t>
            </a:fld>
            <a:r>
              <a:rPr lang="it-IT" dirty="0" smtClean="0"/>
              <a:t> di 24</a:t>
            </a:r>
          </a:p>
        </p:txBody>
      </p:sp>
    </p:spTree>
    <p:extLst>
      <p:ext uri="{BB962C8B-B14F-4D97-AF65-F5344CB8AC3E}">
        <p14:creationId xmlns:p14="http://schemas.microsoft.com/office/powerpoint/2010/main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12</a:t>
            </a:fld>
            <a:r>
              <a:rPr lang="it-IT" dirty="0" smtClean="0"/>
              <a:t> di 24</a:t>
            </a:r>
            <a:endParaRPr lang="it-IT" dirty="0"/>
          </a:p>
        </p:txBody>
      </p:sp>
      <p:pic>
        <p:nvPicPr>
          <p:cNvPr id="5" name="Immagine 4" descr="frontEndMobi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692696"/>
            <a:ext cx="4328268" cy="579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 smtClean="0"/>
              <a:t>6. Diagrammi delle Attività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13</a:t>
            </a:fld>
            <a:r>
              <a:rPr lang="it-IT" dirty="0" smtClean="0"/>
              <a:t> di 24</a:t>
            </a:r>
          </a:p>
        </p:txBody>
      </p:sp>
    </p:spTree>
    <p:extLst>
      <p:ext uri="{BB962C8B-B14F-4D97-AF65-F5344CB8AC3E}">
        <p14:creationId xmlns:p14="http://schemas.microsoft.com/office/powerpoint/2010/main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14</a:t>
            </a:fld>
            <a:r>
              <a:rPr lang="it-IT" dirty="0" smtClean="0"/>
              <a:t> di 24</a:t>
            </a:r>
            <a:endParaRPr lang="it-IT" dirty="0"/>
          </a:p>
        </p:txBody>
      </p:sp>
      <p:pic>
        <p:nvPicPr>
          <p:cNvPr id="7" name="Immagine 6" descr="attivita_genera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772816"/>
            <a:ext cx="7439867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 smtClean="0"/>
              <a:t>7. Prototipi di Interfaccia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15</a:t>
            </a:fld>
            <a:r>
              <a:rPr lang="it-IT" dirty="0" smtClean="0"/>
              <a:t> di 24</a:t>
            </a:r>
          </a:p>
        </p:txBody>
      </p:sp>
    </p:spTree>
    <p:extLst>
      <p:ext uri="{BB962C8B-B14F-4D97-AF65-F5344CB8AC3E}">
        <p14:creationId xmlns:p14="http://schemas.microsoft.com/office/powerpoint/2010/main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16</a:t>
            </a:fld>
            <a:r>
              <a:rPr lang="it-IT" dirty="0" smtClean="0"/>
              <a:t> di 24</a:t>
            </a:r>
            <a:endParaRPr lang="it-IT" dirty="0"/>
          </a:p>
        </p:txBody>
      </p:sp>
      <p:pic>
        <p:nvPicPr>
          <p:cNvPr id="7" name="Immagine 6" descr="Gui-Desk-Log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1916832"/>
            <a:ext cx="5040560" cy="31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17</a:t>
            </a:fld>
            <a:r>
              <a:rPr lang="it-IT" dirty="0" smtClean="0"/>
              <a:t> di 24</a:t>
            </a:r>
            <a:endParaRPr lang="it-IT" dirty="0"/>
          </a:p>
        </p:txBody>
      </p:sp>
      <p:pic>
        <p:nvPicPr>
          <p:cNvPr id="7" name="Immagine 6" descr="Gui-Desk-Log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1916832"/>
            <a:ext cx="5040560" cy="317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18</a:t>
            </a:fld>
            <a:r>
              <a:rPr lang="it-IT" dirty="0" smtClean="0"/>
              <a:t> di 24</a:t>
            </a:r>
            <a:endParaRPr lang="it-IT" dirty="0"/>
          </a:p>
        </p:txBody>
      </p:sp>
      <p:pic>
        <p:nvPicPr>
          <p:cNvPr id="7" name="Immagine 6" descr="Gui-Mob-Log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4048" y="980728"/>
            <a:ext cx="3384375" cy="5060746"/>
          </a:xfrm>
          <a:prstGeom prst="rect">
            <a:avLst/>
          </a:prstGeom>
        </p:spPr>
      </p:pic>
      <p:pic>
        <p:nvPicPr>
          <p:cNvPr id="8" name="Immagine 7" descr="Gui-Mob-Notific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908720"/>
            <a:ext cx="3415928" cy="512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19</a:t>
            </a:fld>
            <a:r>
              <a:rPr lang="it-IT" dirty="0" smtClean="0"/>
              <a:t> di 24</a:t>
            </a:r>
            <a:endParaRPr lang="it-IT" dirty="0"/>
          </a:p>
        </p:txBody>
      </p:sp>
      <p:pic>
        <p:nvPicPr>
          <p:cNvPr id="7" name="Immagine 6" descr="Gui-Mob-Datiuten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556792"/>
            <a:ext cx="2487573" cy="3719736"/>
          </a:xfrm>
          <a:prstGeom prst="rect">
            <a:avLst/>
          </a:prstGeom>
        </p:spPr>
      </p:pic>
      <p:pic>
        <p:nvPicPr>
          <p:cNvPr id="8" name="Immagine 7" descr="Gui-Mob-Rispost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4168" y="1556792"/>
            <a:ext cx="2487573" cy="3719736"/>
          </a:xfrm>
          <a:prstGeom prst="rect">
            <a:avLst/>
          </a:prstGeom>
        </p:spPr>
      </p:pic>
      <p:pic>
        <p:nvPicPr>
          <p:cNvPr id="10" name="Immagine 9" descr="Gui-Mob-Statistich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7864" y="1556792"/>
            <a:ext cx="2487573" cy="371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25780" indent="-457200">
              <a:buFont typeface="+mj-lt"/>
              <a:buAutoNum type="arabicPeriod"/>
            </a:pPr>
            <a:r>
              <a:rPr lang="it-IT" dirty="0" smtClean="0"/>
              <a:t>Architettura generale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Back-end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Front-end Desktop</a:t>
            </a:r>
            <a:endParaRPr lang="it-IT" dirty="0" smtClean="0"/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Front-end </a:t>
            </a:r>
            <a:r>
              <a:rPr lang="it-IT" dirty="0" smtClean="0"/>
              <a:t>Web</a:t>
            </a:r>
            <a:endParaRPr lang="it-IT" dirty="0" smtClean="0"/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Front-end Mobile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Diagramma delle Attività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Prototipi di interfaccia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Consuntivo</a:t>
            </a:r>
          </a:p>
          <a:p>
            <a:pPr marL="68580" indent="0">
              <a:buNone/>
            </a:pPr>
            <a:endParaRPr lang="it-IT" dirty="0" smtClean="0"/>
          </a:p>
          <a:p>
            <a:pPr marL="525780" indent="-457200">
              <a:buFont typeface="+mj-lt"/>
              <a:buAutoNum type="arabicPeriod"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</a:t>
            </a:fld>
            <a:r>
              <a:rPr lang="it-IT" dirty="0" smtClean="0"/>
              <a:t> di 24</a:t>
            </a:r>
          </a:p>
        </p:txBody>
      </p:sp>
    </p:spTree>
    <p:extLst>
      <p:ext uri="{BB962C8B-B14F-4D97-AF65-F5344CB8AC3E}">
        <p14:creationId xmlns:p14="http://schemas.microsoft.com/office/powerpoint/2010/main" val="47681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20</a:t>
            </a:fld>
            <a:r>
              <a:rPr lang="it-IT" dirty="0" smtClean="0"/>
              <a:t> di 24</a:t>
            </a:r>
            <a:endParaRPr lang="it-IT" dirty="0"/>
          </a:p>
        </p:txBody>
      </p:sp>
      <p:pic>
        <p:nvPicPr>
          <p:cNvPr id="5" name="Immagine 4" descr="Gui-web-GestioneDomande-Inse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052736"/>
            <a:ext cx="7812360" cy="486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21</a:t>
            </a:fld>
            <a:r>
              <a:rPr lang="it-IT" dirty="0" smtClean="0"/>
              <a:t> di 24</a:t>
            </a:r>
            <a:endParaRPr lang="it-IT" dirty="0"/>
          </a:p>
        </p:txBody>
      </p:sp>
      <p:pic>
        <p:nvPicPr>
          <p:cNvPr id="5" name="Immagine 4" descr="Gui-web-GestioneDomande-Inse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052736"/>
            <a:ext cx="7812360" cy="486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22</a:t>
            </a:fld>
            <a:r>
              <a:rPr lang="it-IT" dirty="0" smtClean="0"/>
              <a:t> di 24</a:t>
            </a:r>
            <a:endParaRPr lang="it-IT" dirty="0"/>
          </a:p>
        </p:txBody>
      </p:sp>
      <p:pic>
        <p:nvPicPr>
          <p:cNvPr id="5" name="Immagine 4" descr="Gui-web-GestioneDomande-Inse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052736"/>
            <a:ext cx="7812360" cy="486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 smtClean="0"/>
              <a:t>8. Consuntivo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23</a:t>
            </a:fld>
            <a:r>
              <a:rPr lang="it-IT" dirty="0" smtClean="0"/>
              <a:t> di 24</a:t>
            </a:r>
          </a:p>
        </p:txBody>
      </p:sp>
    </p:spTree>
    <p:extLst>
      <p:ext uri="{BB962C8B-B14F-4D97-AF65-F5344CB8AC3E}">
        <p14:creationId xmlns:p14="http://schemas.microsoft.com/office/powerpoint/2010/main" val="116539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/>
              <a:pPr/>
              <a:t>24</a:t>
            </a:fld>
            <a:r>
              <a:rPr lang="it-IT" dirty="0"/>
              <a:t> di </a:t>
            </a:r>
            <a:r>
              <a:rPr lang="it-IT" dirty="0" smtClean="0"/>
              <a:t>24</a:t>
            </a:r>
            <a:endParaRPr lang="it-IT" dirty="0"/>
          </a:p>
        </p:txBody>
      </p:sp>
      <p:graphicFrame>
        <p:nvGraphicFramePr>
          <p:cNvPr id="5" name="Gra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375365"/>
              </p:ext>
            </p:extLst>
          </p:nvPr>
        </p:nvGraphicFramePr>
        <p:xfrm>
          <a:off x="1043608" y="1196752"/>
          <a:ext cx="7128792" cy="489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6927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25</a:t>
            </a:fld>
            <a:r>
              <a:rPr lang="it-IT" dirty="0"/>
              <a:t> </a:t>
            </a:r>
            <a:r>
              <a:rPr lang="it-IT" dirty="0" smtClean="0"/>
              <a:t>di 24</a:t>
            </a:r>
            <a:endParaRPr lang="it-IT" dirty="0"/>
          </a:p>
        </p:txBody>
      </p:sp>
      <p:graphicFrame>
        <p:nvGraphicFramePr>
          <p:cNvPr id="5" name="Gra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701067"/>
              </p:ext>
            </p:extLst>
          </p:nvPr>
        </p:nvGraphicFramePr>
        <p:xfrm>
          <a:off x="899592" y="1340768"/>
          <a:ext cx="7272808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60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26</a:t>
            </a:fld>
            <a:r>
              <a:rPr lang="it-IT" dirty="0"/>
              <a:t> </a:t>
            </a:r>
            <a:r>
              <a:rPr lang="it-IT" dirty="0" smtClean="0"/>
              <a:t>di 24</a:t>
            </a:r>
            <a:endParaRPr lang="it-IT" dirty="0"/>
          </a:p>
        </p:txBody>
      </p:sp>
      <p:pic>
        <p:nvPicPr>
          <p:cNvPr id="1027" name="Picture 3" descr="C:\Users\Jack Thomas J. Storn\Università\Team-Committed---Documenti\RP\Esterni\Presentazione\img\ruolo-o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27" y="2521606"/>
            <a:ext cx="7659191" cy="207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92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1</a:t>
            </a:r>
            <a:r>
              <a:rPr lang="it-IT" dirty="0" smtClean="0"/>
              <a:t>. Architettura generale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</a:t>
            </a:fld>
            <a:r>
              <a:rPr lang="it-IT" dirty="0" smtClean="0"/>
              <a:t> di 24</a:t>
            </a:r>
          </a:p>
        </p:txBody>
      </p:sp>
    </p:spTree>
    <p:extLst>
      <p:ext uri="{BB962C8B-B14F-4D97-AF65-F5344CB8AC3E}">
        <p14:creationId xmlns:p14="http://schemas.microsoft.com/office/powerpoint/2010/main" val="31827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3" name="Picture 2" descr="architettura genera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052736"/>
            <a:ext cx="4861854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1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 smtClean="0"/>
              <a:t>2. </a:t>
            </a:r>
            <a:r>
              <a:rPr lang="it-IT" dirty="0" err="1" smtClean="0"/>
              <a:t>Back-End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</a:t>
            </a:fld>
            <a:r>
              <a:rPr lang="it-IT" dirty="0" smtClean="0"/>
              <a:t> di 24</a:t>
            </a:r>
          </a:p>
        </p:txBody>
      </p:sp>
    </p:spTree>
    <p:extLst>
      <p:ext uri="{BB962C8B-B14F-4D97-AF65-F5344CB8AC3E}">
        <p14:creationId xmlns:p14="http://schemas.microsoft.com/office/powerpoint/2010/main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6</a:t>
            </a:fld>
            <a:r>
              <a:rPr lang="it-IT" dirty="0" smtClean="0"/>
              <a:t> di 24</a:t>
            </a:r>
            <a:endParaRPr lang="it-IT" dirty="0"/>
          </a:p>
        </p:txBody>
      </p:sp>
      <p:pic>
        <p:nvPicPr>
          <p:cNvPr id="5" name="Immagine 4" descr="BackE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692696"/>
            <a:ext cx="4418852" cy="577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it-IT" dirty="0" smtClean="0"/>
              <a:t>3. Front-End Desktop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7</a:t>
            </a:fld>
            <a:r>
              <a:rPr lang="it-IT" dirty="0" smtClean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299483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8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7" name="Picture 6" descr="frontEndDesk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692696"/>
            <a:ext cx="4392488" cy="549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 smtClean="0"/>
              <a:t>4. </a:t>
            </a:r>
            <a:r>
              <a:rPr lang="it-IT" dirty="0" err="1" smtClean="0"/>
              <a:t>Front-End</a:t>
            </a:r>
            <a:r>
              <a:rPr lang="it-IT" dirty="0" smtClean="0"/>
              <a:t> web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9</a:t>
            </a:fld>
            <a:r>
              <a:rPr lang="it-IT" dirty="0" smtClean="0"/>
              <a:t> di 24</a:t>
            </a:r>
          </a:p>
        </p:txBody>
      </p:sp>
    </p:spTree>
    <p:extLst>
      <p:ext uri="{BB962C8B-B14F-4D97-AF65-F5344CB8AC3E}">
        <p14:creationId xmlns:p14="http://schemas.microsoft.com/office/powerpoint/2010/main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ACK20THOMAS20J2E20STORN@9SHLINNFUVWZY5H8" val="441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535</TotalTime>
  <Words>268</Words>
  <Application>Microsoft Office PowerPoint</Application>
  <PresentationFormat>Presentazione su schermo (4:3)</PresentationFormat>
  <Paragraphs>72</Paragraphs>
  <Slides>26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27" baseType="lpstr">
      <vt:lpstr>Austin</vt:lpstr>
      <vt:lpstr>Progetto SafetyGame Revisione di Progettazione</vt:lpstr>
      <vt:lpstr>Indice</vt:lpstr>
      <vt:lpstr>1. Architettura generale</vt:lpstr>
      <vt:lpstr>Presentazione standard di PowerPoint</vt:lpstr>
      <vt:lpstr>2. Back-End</vt:lpstr>
      <vt:lpstr>Presentazione standard di PowerPoint</vt:lpstr>
      <vt:lpstr>3. Front-End Desktop</vt:lpstr>
      <vt:lpstr>Presentazione standard di PowerPoint</vt:lpstr>
      <vt:lpstr>4. Front-End web</vt:lpstr>
      <vt:lpstr>Presentazione standard di PowerPoint</vt:lpstr>
      <vt:lpstr>5. Front-End Mobile</vt:lpstr>
      <vt:lpstr>Presentazione standard di PowerPoint</vt:lpstr>
      <vt:lpstr>6. Diagrammi delle Attività</vt:lpstr>
      <vt:lpstr>Presentazione standard di PowerPoint</vt:lpstr>
      <vt:lpstr>7. Prototipi di Interfaccia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8. Consuntivo</vt:lpstr>
      <vt:lpstr>Presentazione standard di PowerPoint</vt:lpstr>
      <vt:lpstr>Presentazione standard di PowerPoint</vt:lpstr>
      <vt:lpstr>Presentazione standard di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SafetyGame Revisione dei Requisiti</dc:title>
  <dc:creator>Giorgio Maggiolo</dc:creator>
  <cp:lastModifiedBy>Jack Thomas J. Storn</cp:lastModifiedBy>
  <cp:revision>51</cp:revision>
  <dcterms:created xsi:type="dcterms:W3CDTF">2012-01-05T10:45:21Z</dcterms:created>
  <dcterms:modified xsi:type="dcterms:W3CDTF">2012-02-06T10:13:18Z</dcterms:modified>
</cp:coreProperties>
</file>