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2"/>
  </p:notesMasterIdLst>
  <p:sldIdLst>
    <p:sldId id="256" r:id="rId2"/>
    <p:sldId id="289" r:id="rId3"/>
    <p:sldId id="290" r:id="rId4"/>
    <p:sldId id="291" r:id="rId5"/>
    <p:sldId id="295" r:id="rId6"/>
    <p:sldId id="296" r:id="rId7"/>
    <p:sldId id="297" r:id="rId8"/>
    <p:sldId id="294" r:id="rId9"/>
    <p:sldId id="293" r:id="rId10"/>
    <p:sldId id="292" r:id="rId11"/>
  </p:sldIdLst>
  <p:sldSz cx="9144000" cy="6858000" type="screen4x3"/>
  <p:notesSz cx="6858000" cy="9144000"/>
  <p:custDataLst>
    <p:tags r:id="rId13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zione" id="{34E9BEB9-075B-4CFE-8BA4-B412D906568B}">
          <p14:sldIdLst>
            <p14:sldId id="256"/>
            <p14:sldId id="289"/>
          </p14:sldIdLst>
        </p14:section>
        <p14:section name="Architettura generale" id="{A3DFFC98-60C1-471E-8596-AD357C71C8EB}">
          <p14:sldIdLst>
            <p14:sldId id="290"/>
            <p14:sldId id="291"/>
          </p14:sldIdLst>
        </p14:section>
        <p14:section name="Fase test" id="{8357C3EB-2135-4199-93ED-79403AB00DF0}">
          <p14:sldIdLst>
            <p14:sldId id="295"/>
            <p14:sldId id="296"/>
            <p14:sldId id="297"/>
          </p14:sldIdLst>
        </p14:section>
        <p14:section name="Consuntivo" id="{A815DC9A-4E1A-4215-B2F9-580B6BAA931F}">
          <p14:sldIdLst>
            <p14:sldId id="294"/>
            <p14:sldId id="293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4764" autoAdjust="0"/>
  </p:normalViewPr>
  <p:slideViewPr>
    <p:cSldViewPr>
      <p:cViewPr>
        <p:scale>
          <a:sx n="75" d="100"/>
          <a:sy n="75" d="100"/>
        </p:scale>
        <p:origin x="-1302" y="-72"/>
      </p:cViewPr>
      <p:guideLst>
        <p:guide orient="horz" pos="663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89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orgio%20Maggiolo\Universit&#224;\Ingegneria\Team-Committed---Documenti\RQ\Esterni\Piano%20di%20Progetto\Ripartizione%20ruoli%20e%20ore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orgio%20Maggiolo\Universit&#224;\Ingegneria\Team-Committed---Documenti\RQ\Esterni\Piano%20di%20Progetto\Ripartizione%20ruoli%20e%20ore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Preventivo</c:v>
          </c:tx>
          <c:spPr>
            <a:solidFill>
              <a:schemeClr val="accent1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Consuntivo_2_PA!$O$2:$O$6</c:f>
              <c:strCache>
                <c:ptCount val="5"/>
                <c:pt idx="0">
                  <c:v>Responsabile</c:v>
                </c:pt>
                <c:pt idx="1">
                  <c:v>Amministratore</c:v>
                </c:pt>
                <c:pt idx="2">
                  <c:v>Analista</c:v>
                </c:pt>
                <c:pt idx="3">
                  <c:v>Verificatore</c:v>
                </c:pt>
                <c:pt idx="4">
                  <c:v>Progettista</c:v>
                </c:pt>
              </c:strCache>
            </c:strRef>
          </c:cat>
          <c:val>
            <c:numRef>
              <c:f>'3_PDC'!$P$26:$P$30</c:f>
              <c:numCache>
                <c:formatCode>General</c:formatCode>
                <c:ptCount val="5"/>
                <c:pt idx="0">
                  <c:v>30</c:v>
                </c:pt>
                <c:pt idx="1">
                  <c:v>18</c:v>
                </c:pt>
                <c:pt idx="2">
                  <c:v>104</c:v>
                </c:pt>
                <c:pt idx="3">
                  <c:v>121</c:v>
                </c:pt>
                <c:pt idx="4">
                  <c:v>100</c:v>
                </c:pt>
              </c:numCache>
            </c:numRef>
          </c:val>
        </c:ser>
        <c:ser>
          <c:idx val="1"/>
          <c:order val="1"/>
          <c:tx>
            <c:v>Consuntivo</c:v>
          </c:tx>
          <c:spPr>
            <a:solidFill>
              <a:schemeClr val="accent2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Consuntivo_2_PA!$O$2:$O$6</c:f>
              <c:strCache>
                <c:ptCount val="5"/>
                <c:pt idx="0">
                  <c:v>Responsabile</c:v>
                </c:pt>
                <c:pt idx="1">
                  <c:v>Amministratore</c:v>
                </c:pt>
                <c:pt idx="2">
                  <c:v>Analista</c:v>
                </c:pt>
                <c:pt idx="3">
                  <c:v>Verificatore</c:v>
                </c:pt>
                <c:pt idx="4">
                  <c:v>Progettista</c:v>
                </c:pt>
              </c:strCache>
            </c:strRef>
          </c:cat>
          <c:val>
            <c:numRef>
              <c:f>'3_PDC'!$P$2:$P$6</c:f>
              <c:numCache>
                <c:formatCode>General</c:formatCode>
                <c:ptCount val="5"/>
                <c:pt idx="0">
                  <c:v>33</c:v>
                </c:pt>
                <c:pt idx="1">
                  <c:v>18</c:v>
                </c:pt>
                <c:pt idx="2">
                  <c:v>96</c:v>
                </c:pt>
                <c:pt idx="3">
                  <c:v>116</c:v>
                </c:pt>
                <c:pt idx="4">
                  <c:v>110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3336320"/>
        <c:axId val="113337856"/>
        <c:axId val="0"/>
      </c:bar3DChart>
      <c:catAx>
        <c:axId val="113336320"/>
        <c:scaling>
          <c:orientation val="minMax"/>
        </c:scaling>
        <c:delete val="0"/>
        <c:axPos val="l"/>
        <c:majorTickMark val="out"/>
        <c:minorTickMark val="none"/>
        <c:tickLblPos val="nextTo"/>
        <c:crossAx val="113337856"/>
        <c:crosses val="autoZero"/>
        <c:auto val="1"/>
        <c:lblAlgn val="ctr"/>
        <c:lblOffset val="100"/>
        <c:noMultiLvlLbl val="0"/>
      </c:catAx>
      <c:valAx>
        <c:axId val="113337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133363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gradFill>
      <a:gsLst>
        <a:gs pos="0">
          <a:schemeClr val="accent4"/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Preventivo</c:v>
          </c:tx>
          <c:spPr>
            <a:scene3d>
              <a:camera prst="orthographicFront"/>
              <a:lightRig rig="threePt" dir="t"/>
            </a:scene3d>
            <a:sp3d/>
          </c:spPr>
          <c:invertIfNegative val="0"/>
          <c:dLbls>
            <c:txPr>
              <a:bodyPr/>
              <a:lstStyle/>
              <a:p>
                <a:pPr>
                  <a:defRPr u="none"/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"/>
              <c:pt idx="0">
                <c:v>Costo</c:v>
              </c:pt>
            </c:strLit>
          </c:cat>
          <c:val>
            <c:numRef>
              <c:f>'3_PDC'!$Q$31</c:f>
              <c:numCache>
                <c:formatCode>"€"\ #,##0.00</c:formatCode>
                <c:ptCount val="1"/>
                <c:pt idx="0">
                  <c:v>6982</c:v>
                </c:pt>
              </c:numCache>
            </c:numRef>
          </c:val>
        </c:ser>
        <c:ser>
          <c:idx val="1"/>
          <c:order val="1"/>
          <c:tx>
            <c:v>Consuntivo</c:v>
          </c:tx>
          <c:invertIfNegative val="0"/>
          <c:dLbls>
            <c:numFmt formatCode="&quot;€&quot;\ #,##0.00" sourceLinked="0"/>
            <c:txPr>
              <a:bodyPr/>
              <a:lstStyle/>
              <a:p>
                <a:pPr>
                  <a:defRPr u="none"/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"/>
              <c:pt idx="0">
                <c:v>Costo</c:v>
              </c:pt>
            </c:strLit>
          </c:cat>
          <c:val>
            <c:numRef>
              <c:f>'3_PDC'!$Q$7</c:f>
              <c:numCache>
                <c:formatCode>"€"\ #,##0.00</c:formatCode>
                <c:ptCount val="1"/>
                <c:pt idx="0">
                  <c:v>6992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5217152"/>
        <c:axId val="115218688"/>
        <c:axId val="0"/>
      </c:bar3DChart>
      <c:catAx>
        <c:axId val="115217152"/>
        <c:scaling>
          <c:orientation val="minMax"/>
        </c:scaling>
        <c:delete val="0"/>
        <c:axPos val="l"/>
        <c:majorTickMark val="out"/>
        <c:minorTickMark val="none"/>
        <c:tickLblPos val="nextTo"/>
        <c:crossAx val="115218688"/>
        <c:crosses val="autoZero"/>
        <c:auto val="1"/>
        <c:lblAlgn val="ctr"/>
        <c:lblOffset val="100"/>
        <c:noMultiLvlLbl val="0"/>
      </c:catAx>
      <c:valAx>
        <c:axId val="115218688"/>
        <c:scaling>
          <c:orientation val="minMax"/>
          <c:min val="0"/>
        </c:scaling>
        <c:delete val="0"/>
        <c:axPos val="b"/>
        <c:majorGridlines/>
        <c:numFmt formatCode="&quot;€&quot;\ #,##0.00" sourceLinked="1"/>
        <c:majorTickMark val="out"/>
        <c:minorTickMark val="none"/>
        <c:tickLblPos val="nextTo"/>
        <c:crossAx val="1152171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gradFill>
      <a:gsLst>
        <a:gs pos="0">
          <a:schemeClr val="accent4"/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txPr>
    <a:bodyPr/>
    <a:lstStyle/>
    <a:p>
      <a:pPr>
        <a:defRPr u="sng"/>
      </a:pPr>
      <a:endParaRPr lang="it-IT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1E980-16C9-4DBF-B0BF-5D16F9726465}" type="datetimeFigureOut">
              <a:rPr lang="it-IT" smtClean="0"/>
              <a:pPr/>
              <a:t>20/06/2012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1696E-540E-4D1B-9DB0-2EA992CD796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97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33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2512913"/>
            <a:ext cx="4464496" cy="1636167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Progetto </a:t>
            </a:r>
            <a:r>
              <a:rPr lang="it-IT" dirty="0" err="1" smtClean="0">
                <a:solidFill>
                  <a:schemeClr val="tx1"/>
                </a:solidFill>
              </a:rPr>
              <a:t>SafetyGame</a:t>
            </a:r>
            <a:r>
              <a:rPr lang="it-IT" dirty="0" smtClean="0">
                <a:solidFill>
                  <a:schemeClr val="tx1"/>
                </a:solidFill>
              </a:rPr>
              <a:t/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sz="2800" dirty="0" smtClean="0">
                <a:solidFill>
                  <a:schemeClr val="tx1"/>
                </a:solidFill>
              </a:rPr>
              <a:t>Revisione di Qualifica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4268688"/>
            <a:ext cx="4302224" cy="1752600"/>
          </a:xfrm>
        </p:spPr>
        <p:txBody>
          <a:bodyPr>
            <a:normAutofit fontScale="85000" lnSpcReduction="20000"/>
          </a:bodyPr>
          <a:lstStyle/>
          <a:p>
            <a:r>
              <a:rPr lang="it-IT" sz="2800" dirty="0" smtClean="0"/>
              <a:t>Team </a:t>
            </a:r>
            <a:r>
              <a:rPr lang="it-IT" sz="2800" dirty="0" err="1" smtClean="0"/>
              <a:t>Committed</a:t>
            </a:r>
            <a:endParaRPr lang="it-IT" sz="2800" dirty="0" smtClean="0"/>
          </a:p>
          <a:p>
            <a:r>
              <a:rPr lang="it-IT" sz="2800" dirty="0" smtClean="0"/>
              <a:t>Università degli Studi di Padova – Ingegneria del software</a:t>
            </a:r>
          </a:p>
          <a:p>
            <a:r>
              <a:rPr lang="it-IT" sz="2800" dirty="0" smtClean="0"/>
              <a:t>A.A. 2011/2012 – 2012/06/21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564904"/>
            <a:ext cx="2227025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48880"/>
            <a:ext cx="7906259" cy="2160240"/>
          </a:xfrm>
        </p:spPr>
      </p:pic>
      <p:sp>
        <p:nvSpPr>
          <p:cNvPr id="13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017EC607-BD11-4D4E-AC5F-155C854A0B9D}" type="slidenum">
              <a:rPr lang="it-IT" smtClean="0"/>
              <a:pPr/>
              <a:t>10</a:t>
            </a:fld>
            <a:r>
              <a:rPr lang="it-IT" dirty="0" smtClean="0"/>
              <a:t> di 8</a:t>
            </a:r>
          </a:p>
        </p:txBody>
      </p:sp>
    </p:spTree>
    <p:extLst>
      <p:ext uri="{BB962C8B-B14F-4D97-AF65-F5344CB8AC3E}">
        <p14:creationId xmlns:p14="http://schemas.microsoft.com/office/powerpoint/2010/main" val="392010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it-IT" dirty="0" smtClean="0"/>
              <a:t>Architettura Generale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Verifiche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Consuntivo</a:t>
            </a:r>
          </a:p>
          <a:p>
            <a:pPr marL="822960" lvl="1" indent="-457200">
              <a:buFont typeface="+mj-lt"/>
              <a:buAutoNum type="arabicPeriod"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</a:t>
            </a:fld>
            <a:r>
              <a:rPr lang="it-IT" dirty="0" smtClean="0"/>
              <a:t> di 8</a:t>
            </a:r>
          </a:p>
        </p:txBody>
      </p:sp>
    </p:spTree>
    <p:extLst>
      <p:ext uri="{BB962C8B-B14F-4D97-AF65-F5344CB8AC3E}">
        <p14:creationId xmlns:p14="http://schemas.microsoft.com/office/powerpoint/2010/main" val="4768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Generale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79166"/>
            <a:ext cx="6760339" cy="4230154"/>
          </a:xfr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9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017EC607-BD11-4D4E-AC5F-155C854A0B9D}" type="slidenum">
              <a:rPr lang="it-IT" smtClean="0"/>
              <a:pPr/>
              <a:t>3</a:t>
            </a:fld>
            <a:r>
              <a:rPr lang="it-IT" dirty="0" smtClean="0"/>
              <a:t> di 8</a:t>
            </a:r>
          </a:p>
        </p:txBody>
      </p:sp>
    </p:spTree>
    <p:extLst>
      <p:ext uri="{BB962C8B-B14F-4D97-AF65-F5344CB8AC3E}">
        <p14:creationId xmlns:p14="http://schemas.microsoft.com/office/powerpoint/2010/main" val="12919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Nuovi design pattern introdotti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Design Pattern architetturali</a:t>
            </a:r>
          </a:p>
          <a:p>
            <a:pPr lvl="1"/>
            <a:r>
              <a:rPr lang="it-IT" dirty="0" err="1" smtClean="0"/>
              <a:t>Multitier</a:t>
            </a:r>
            <a:r>
              <a:rPr lang="it-IT" dirty="0" smtClean="0"/>
              <a:t>: front-end e back-end</a:t>
            </a:r>
          </a:p>
          <a:p>
            <a:pPr lvl="1"/>
            <a:r>
              <a:rPr lang="it-IT" dirty="0" smtClean="0"/>
              <a:t>Model </a:t>
            </a:r>
            <a:r>
              <a:rPr lang="it-IT" dirty="0" err="1" smtClean="0"/>
              <a:t>View</a:t>
            </a:r>
            <a:r>
              <a:rPr lang="it-IT" dirty="0" smtClean="0"/>
              <a:t> </a:t>
            </a:r>
            <a:r>
              <a:rPr lang="it-IT" dirty="0" err="1" smtClean="0"/>
              <a:t>Presenter</a:t>
            </a:r>
            <a:r>
              <a:rPr lang="it-IT" dirty="0" smtClean="0"/>
              <a:t> (MVP): architettura generale</a:t>
            </a:r>
          </a:p>
          <a:p>
            <a:r>
              <a:rPr lang="it-IT" dirty="0" smtClean="0"/>
              <a:t>Altri design pattern</a:t>
            </a:r>
          </a:p>
          <a:p>
            <a:pPr lvl="1"/>
            <a:r>
              <a:rPr lang="it-IT" dirty="0" smtClean="0"/>
              <a:t>Singleton</a:t>
            </a:r>
          </a:p>
          <a:p>
            <a:pPr lvl="1"/>
            <a:r>
              <a:rPr lang="it-IT" dirty="0" err="1" smtClean="0"/>
              <a:t>Façade</a:t>
            </a:r>
            <a:endParaRPr lang="it-IT" dirty="0" smtClean="0"/>
          </a:p>
          <a:p>
            <a:pPr lvl="1"/>
            <a:r>
              <a:rPr lang="it-IT" dirty="0" smtClean="0"/>
              <a:t>Data Access Object (DAO)</a:t>
            </a:r>
          </a:p>
          <a:p>
            <a:pPr lvl="1"/>
            <a:r>
              <a:rPr lang="it-IT" dirty="0" err="1" smtClean="0"/>
              <a:t>Factory</a:t>
            </a:r>
            <a:r>
              <a:rPr lang="it-IT" dirty="0" smtClean="0"/>
              <a:t> Method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017EC607-BD11-4D4E-AC5F-155C854A0B9D}" type="slidenum">
              <a:rPr lang="it-IT" smtClean="0"/>
              <a:pPr/>
              <a:t>4</a:t>
            </a:fld>
            <a:r>
              <a:rPr lang="it-IT" dirty="0" smtClean="0"/>
              <a:t> di 8</a:t>
            </a:r>
          </a:p>
        </p:txBody>
      </p:sp>
    </p:spTree>
    <p:extLst>
      <p:ext uri="{BB962C8B-B14F-4D97-AF65-F5344CB8AC3E}">
        <p14:creationId xmlns:p14="http://schemas.microsoft.com/office/powerpoint/2010/main" val="41805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Verifiche – Strumenti utilizzati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FindBugs</a:t>
            </a:r>
            <a:endParaRPr lang="it-IT" dirty="0" smtClean="0"/>
          </a:p>
          <a:p>
            <a:r>
              <a:rPr lang="it-IT" dirty="0" err="1"/>
              <a:t>Metrics</a:t>
            </a:r>
            <a:endParaRPr lang="it-IT" dirty="0"/>
          </a:p>
          <a:p>
            <a:r>
              <a:rPr lang="it-IT" dirty="0" err="1" smtClean="0"/>
              <a:t>EclEmma</a:t>
            </a:r>
            <a:endParaRPr lang="it-IT" dirty="0" smtClean="0"/>
          </a:p>
          <a:p>
            <a:r>
              <a:rPr lang="it-IT" dirty="0" err="1" smtClean="0"/>
              <a:t>JUnit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017EC607-BD11-4D4E-AC5F-155C854A0B9D}" type="slidenum">
              <a:rPr lang="it-IT" smtClean="0"/>
              <a:pPr/>
              <a:t>5</a:t>
            </a:fld>
            <a:r>
              <a:rPr lang="it-IT" dirty="0" smtClean="0"/>
              <a:t> di 8</a:t>
            </a:r>
          </a:p>
        </p:txBody>
      </p:sp>
    </p:spTree>
    <p:extLst>
      <p:ext uri="{BB962C8B-B14F-4D97-AF65-F5344CB8AC3E}">
        <p14:creationId xmlns:p14="http://schemas.microsoft.com/office/powerpoint/2010/main" val="307727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Esempio di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it-IT" dirty="0" smtClean="0"/>
              <a:t>Test statici</a:t>
            </a:r>
          </a:p>
          <a:p>
            <a:pPr marL="822960" lvl="1" indent="-457200">
              <a:buFont typeface="+mj-lt"/>
              <a:buAutoNum type="arabicPeriod"/>
            </a:pPr>
            <a:r>
              <a:rPr lang="it-IT" dirty="0" smtClean="0"/>
              <a:t>Metriche</a:t>
            </a:r>
          </a:p>
          <a:p>
            <a:pPr marL="822960" lvl="1" indent="-457200">
              <a:buFont typeface="+mj-lt"/>
              <a:buAutoNum type="arabicPeriod"/>
            </a:pPr>
            <a:r>
              <a:rPr lang="it-IT" dirty="0" smtClean="0"/>
              <a:t>Eventuali bug segnalati da </a:t>
            </a:r>
            <a:r>
              <a:rPr lang="it-IT" dirty="0" err="1" smtClean="0"/>
              <a:t>FindBug</a:t>
            </a:r>
            <a:endParaRPr lang="it-IT" dirty="0" smtClean="0"/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Test dinamico</a:t>
            </a:r>
          </a:p>
          <a:p>
            <a:pPr marL="822960" lvl="1" indent="-457200">
              <a:buFont typeface="+mj-lt"/>
              <a:buAutoNum type="arabicPeriod"/>
            </a:pPr>
            <a:r>
              <a:rPr lang="it-IT" dirty="0" smtClean="0"/>
              <a:t>Creazione della classe di test per </a:t>
            </a:r>
            <a:r>
              <a:rPr lang="it-IT" dirty="0" err="1" smtClean="0"/>
              <a:t>JUnit</a:t>
            </a:r>
            <a:endParaRPr lang="it-IT" dirty="0"/>
          </a:p>
          <a:p>
            <a:pPr marL="1097280" lvl="2" indent="-457200">
              <a:buFont typeface="+mj-lt"/>
              <a:buAutoNum type="arabicPeriod"/>
            </a:pPr>
            <a:r>
              <a:rPr lang="it-IT" dirty="0" smtClean="0"/>
              <a:t>Creazione metodo </a:t>
            </a:r>
            <a:r>
              <a:rPr lang="it-IT" dirty="0" err="1" smtClean="0"/>
              <a:t>init</a:t>
            </a:r>
            <a:r>
              <a:rPr lang="it-IT" dirty="0" smtClean="0"/>
              <a:t>()</a:t>
            </a:r>
          </a:p>
          <a:p>
            <a:pPr marL="1097280" lvl="2" indent="-457200">
              <a:buFont typeface="+mj-lt"/>
              <a:buAutoNum type="arabicPeriod"/>
            </a:pPr>
            <a:r>
              <a:rPr lang="it-IT" dirty="0" smtClean="0"/>
              <a:t>Creazione metodi di test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601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04864"/>
            <a:ext cx="7764402" cy="2592288"/>
          </a:xfr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43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Consuntivo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graphicFrame>
        <p:nvGraphicFramePr>
          <p:cNvPr id="8" name="Gra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659039"/>
              </p:ext>
            </p:extLst>
          </p:nvPr>
        </p:nvGraphicFramePr>
        <p:xfrm>
          <a:off x="827584" y="2132856"/>
          <a:ext cx="7560840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017EC607-BD11-4D4E-AC5F-155C854A0B9D}" type="slidenum">
              <a:rPr lang="it-IT" smtClean="0"/>
              <a:pPr/>
              <a:t>8</a:t>
            </a:fld>
            <a:r>
              <a:rPr lang="it-IT" dirty="0" smtClean="0"/>
              <a:t> di 8</a:t>
            </a:r>
          </a:p>
        </p:txBody>
      </p:sp>
    </p:spTree>
    <p:extLst>
      <p:ext uri="{BB962C8B-B14F-4D97-AF65-F5344CB8AC3E}">
        <p14:creationId xmlns:p14="http://schemas.microsoft.com/office/powerpoint/2010/main" val="233136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graphicFrame>
        <p:nvGraphicFramePr>
          <p:cNvPr id="6" name="Gra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6230454"/>
              </p:ext>
            </p:extLst>
          </p:nvPr>
        </p:nvGraphicFramePr>
        <p:xfrm>
          <a:off x="755576" y="1844824"/>
          <a:ext cx="7704856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017EC607-BD11-4D4E-AC5F-155C854A0B9D}" type="slidenum">
              <a:rPr lang="it-IT" smtClean="0"/>
              <a:pPr/>
              <a:t>9</a:t>
            </a:fld>
            <a:r>
              <a:rPr lang="it-IT" dirty="0" smtClean="0"/>
              <a:t> di 8</a:t>
            </a:r>
          </a:p>
        </p:txBody>
      </p:sp>
    </p:spTree>
    <p:extLst>
      <p:ext uri="{BB962C8B-B14F-4D97-AF65-F5344CB8AC3E}">
        <p14:creationId xmlns:p14="http://schemas.microsoft.com/office/powerpoint/2010/main" val="6396240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ACK20THOMAS20J2E20STORN@9SHLINNFUVWZY5H8" val="44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769</TotalTime>
  <Words>164</Words>
  <Application>Microsoft Office PowerPoint</Application>
  <PresentationFormat>Presentazione su schermo (4:3)</PresentationFormat>
  <Paragraphs>51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Austin</vt:lpstr>
      <vt:lpstr>Progetto SafetyGame Revisione di Qualifica</vt:lpstr>
      <vt:lpstr>Indice</vt:lpstr>
      <vt:lpstr>Architettura Generale</vt:lpstr>
      <vt:lpstr>Nuovi design pattern introdotti</vt:lpstr>
      <vt:lpstr>Verifiche – Strumenti utilizzati</vt:lpstr>
      <vt:lpstr>Esempio di test</vt:lpstr>
      <vt:lpstr>Presentazione standard di PowerPoint</vt:lpstr>
      <vt:lpstr>Consuntivo</vt:lpstr>
      <vt:lpstr>Presentazione standard di PowerPoint</vt:lpstr>
      <vt:lpstr>Presentazione standard di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SafetyGame Revisione dei Requisiti</dc:title>
  <dc:creator>Giorgio Maggiolo</dc:creator>
  <cp:lastModifiedBy>Giorgio Maggiolo</cp:lastModifiedBy>
  <cp:revision>77</cp:revision>
  <dcterms:created xsi:type="dcterms:W3CDTF">2012-01-05T10:45:21Z</dcterms:created>
  <dcterms:modified xsi:type="dcterms:W3CDTF">2012-06-20T13:44:45Z</dcterms:modified>
</cp:coreProperties>
</file>