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63" r:id="rId3"/>
    <p:sldId id="269" r:id="rId4"/>
    <p:sldId id="258" r:id="rId5"/>
    <p:sldId id="264" r:id="rId6"/>
    <p:sldId id="259" r:id="rId7"/>
    <p:sldId id="266" r:id="rId8"/>
    <p:sldId id="265" r:id="rId9"/>
    <p:sldId id="260" r:id="rId10"/>
    <p:sldId id="267" r:id="rId11"/>
    <p:sldId id="268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5B2C"/>
    <a:srgbClr val="344C41"/>
    <a:srgbClr val="8F2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9612" autoAdjust="0"/>
  </p:normalViewPr>
  <p:slideViewPr>
    <p:cSldViewPr snapToGrid="0">
      <p:cViewPr varScale="1">
        <p:scale>
          <a:sx n="96" d="100"/>
          <a:sy n="96" d="100"/>
        </p:scale>
        <p:origin x="5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72FB4A-6227-47D4-B7FC-541F604F6F8D}" type="datetimeFigureOut">
              <a:rPr lang="en-CA" smtClean="0"/>
              <a:t>2023-03-06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1B5F3C-F53C-4AA9-BB0C-6D98235273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6054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302.04761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Large language models are trained to predict text.</a:t>
            </a:r>
          </a:p>
          <a:p>
            <a:r>
              <a:rPr lang="en-CA" dirty="0"/>
              <a:t>You can structure that text like a conversation, and now you have an AI playing the part of any character you want.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B5F3C-F53C-4AA9-BB0C-6D982352731D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1671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[2302.04761] </a:t>
            </a:r>
            <a:r>
              <a:rPr lang="en-US" dirty="0" err="1">
                <a:hlinkClick r:id="rId3"/>
              </a:rPr>
              <a:t>Toolformer</a:t>
            </a:r>
            <a:r>
              <a:rPr lang="en-US" dirty="0">
                <a:hlinkClick r:id="rId3"/>
              </a:rPr>
              <a:t>: Language Models Can Teach Themselves to Use Tools (arxiv.org)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B5F3C-F53C-4AA9-BB0C-6D982352731D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092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AI doesn’t process strings like most programming, instead it’s better to break it up into tokens.</a:t>
            </a:r>
          </a:p>
          <a:p>
            <a:r>
              <a:rPr lang="en-CA" dirty="0"/>
              <a:t>The structure of these tokens can be important. Like how a telephone number is more readable to humans when you have dashes in it.</a:t>
            </a:r>
          </a:p>
          <a:p>
            <a:r>
              <a:rPr lang="en-CA" dirty="0"/>
              <a:t>The token mappings is like the b</a:t>
            </a:r>
          </a:p>
          <a:p>
            <a:r>
              <a:rPr lang="en-CA" dirty="0"/>
              <a:t>Interesting that the ‘d and ‘ve stayed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B5F3C-F53C-4AA9-BB0C-6D982352731D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5681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4CBCA-7A01-FB6C-B17E-E5BE516A5D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467F47-631C-874F-5529-98E3457D09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4791C-A454-2C31-D786-4A9D6CAD5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4510-9DF9-4128-AD2E-6065EA0B7F73}" type="datetimeFigureOut">
              <a:rPr lang="en-CA" smtClean="0"/>
              <a:t>2023-03-06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63C80-FD7A-8B70-9F81-DE63FDCE8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EA9E-A8C5-F5A3-4F3B-AE7ECEB1A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C6C2A-1556-4DAA-92E0-419EAB7AF9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9763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0BE3B-4E54-961C-FA98-9C1703152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A4E8CA-31C4-EBA3-1F1B-76C24D6B6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0F1EA-BD31-27D8-3F73-5CE3C6DBF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4510-9DF9-4128-AD2E-6065EA0B7F73}" type="datetimeFigureOut">
              <a:rPr lang="en-CA" smtClean="0"/>
              <a:t>2023-03-06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B9872-C7C9-B36F-C07B-265D64308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3A584-05A8-F078-BAB3-1184BA6A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C6C2A-1556-4DAA-92E0-419EAB7AF9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3164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7C1017-A874-37A2-BEEA-61F9B6F47F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2D92EE-0D94-5DAA-D02A-3F1350237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4BC1C-40C1-F7E0-6072-C1569519C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4510-9DF9-4128-AD2E-6065EA0B7F73}" type="datetimeFigureOut">
              <a:rPr lang="en-CA" smtClean="0"/>
              <a:t>2023-03-06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4DB56-411A-267F-102A-5BE385B9C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4E4D7-3C15-D502-7657-5B2AA81B8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C6C2A-1556-4DAA-92E0-419EAB7AF9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4686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F1E94-39A2-49DE-CF02-B8DFB0059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0E523-AADC-F317-DD0C-60B749120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E8072-039A-1091-F863-3288DE428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4510-9DF9-4128-AD2E-6065EA0B7F73}" type="datetimeFigureOut">
              <a:rPr lang="en-CA" smtClean="0"/>
              <a:t>2023-03-06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EB548-E9C4-2D01-0842-B423F91C4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722EE-ECCC-1EB5-39FE-DFBBB14A7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C6C2A-1556-4DAA-92E0-419EAB7AF9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9107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91638-28FB-D233-A6AD-ADB1F8B97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1AB895-33AF-E73D-7B91-54CA341DD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FC724-8380-7142-6954-F1199FEA9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4510-9DF9-4128-AD2E-6065EA0B7F73}" type="datetimeFigureOut">
              <a:rPr lang="en-CA" smtClean="0"/>
              <a:t>2023-03-06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071BA-B207-D078-3445-476537E35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63741-96B7-D826-8513-4727BDAEA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C6C2A-1556-4DAA-92E0-419EAB7AF9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2805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832E4-E471-7AB2-3600-3DE45972F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F403B-17B0-5A5E-68FA-E03DC31362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B902B6-FB96-ECDC-9B31-7C728FF82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5C9187-E976-B260-126B-E3EF3EC00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4510-9DF9-4128-AD2E-6065EA0B7F73}" type="datetimeFigureOut">
              <a:rPr lang="en-CA" smtClean="0"/>
              <a:t>2023-03-06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C04E3-C531-7518-092E-ACA3765DD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A3FF6-28FA-3D3A-F095-685B08A3C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C6C2A-1556-4DAA-92E0-419EAB7AF9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2440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DBD1F-F910-2791-ABF3-AB2B2AF0D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A9FBB8-E336-5500-1001-833DCAC33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5CC83B-52A1-7556-F614-7B3D5EE3E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93530A-ED8E-B1B3-BDC6-D8C043DD5F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A36D87-757F-3BB7-2FA2-5409B12444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A9937E-6949-BEC4-6168-1950702E0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4510-9DF9-4128-AD2E-6065EA0B7F73}" type="datetimeFigureOut">
              <a:rPr lang="en-CA" smtClean="0"/>
              <a:t>2023-03-06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EA1F93-B7D8-61FF-F4B1-86CB3C4DA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E96D5D-EED1-3DBB-323F-A13560B75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C6C2A-1556-4DAA-92E0-419EAB7AF9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9526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67AF9-2627-E1F0-4BC7-58CF2B61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05454D-7F9C-CBCF-678E-0B6FF611F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4510-9DF9-4128-AD2E-6065EA0B7F73}" type="datetimeFigureOut">
              <a:rPr lang="en-CA" smtClean="0"/>
              <a:t>2023-03-06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D3A547-910F-D566-1DF8-DAB051B86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F194CC-5281-CB04-E8B2-9EE7424C7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C6C2A-1556-4DAA-92E0-419EAB7AF9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7420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352F07-A8D9-5B3E-A380-D4F9BF119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4510-9DF9-4128-AD2E-6065EA0B7F73}" type="datetimeFigureOut">
              <a:rPr lang="en-CA" smtClean="0"/>
              <a:t>2023-03-06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D81F9B-C7DD-1515-2F6C-01FF284D6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EBBD6-63EF-D02F-C7A4-387730D28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C6C2A-1556-4DAA-92E0-419EAB7AF9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4455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1FF5C-1255-8FE2-0E84-69E24956A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686E0-5307-2ECA-5A2B-E57DFD6D5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65FBD2-FA24-BD14-2B36-1F2F07C2A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E102A8-D970-89D7-9A6F-5AAFB05D4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4510-9DF9-4128-AD2E-6065EA0B7F73}" type="datetimeFigureOut">
              <a:rPr lang="en-CA" smtClean="0"/>
              <a:t>2023-03-06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F1A90B-D1DF-9201-5D2A-D7B201C05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9B678-6445-D545-EFE6-0A273452D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C6C2A-1556-4DAA-92E0-419EAB7AF9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3940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068DC-4BBE-E757-B967-0593177B9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ACBFA4-689D-F60E-63AC-1754D743E7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C1099F-B84B-AC4E-0B60-EEC129811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20BC7-47FE-B3E1-41BF-22442F5B7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4510-9DF9-4128-AD2E-6065EA0B7F73}" type="datetimeFigureOut">
              <a:rPr lang="en-CA" smtClean="0"/>
              <a:t>2023-03-06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B40F8-5F50-EA3D-C696-3CF32DB39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D9B209-2BFB-135F-F779-1DE5D70DB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C6C2A-1556-4DAA-92E0-419EAB7AF9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9156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DBC147-543D-B9A6-1E3E-B5DDC3EDC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ED27DF-CB00-0981-6859-E241FBD07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01E8E-75BA-F74B-A459-1B01367EB6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E4510-9DF9-4128-AD2E-6065EA0B7F73}" type="datetimeFigureOut">
              <a:rPr lang="en-CA" smtClean="0"/>
              <a:t>2023-03-06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F4A78-A7F4-1908-C33E-B5596B883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0F012-6346-D59C-FEBB-E0445EF96D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C6C2A-1556-4DAA-92E0-419EAB7AF9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2615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A554541-E97E-BC03-F930-68FDD4F6980F}"/>
              </a:ext>
            </a:extLst>
          </p:cNvPr>
          <p:cNvSpPr/>
          <p:nvPr/>
        </p:nvSpPr>
        <p:spPr>
          <a:xfrm>
            <a:off x="170328" y="690281"/>
            <a:ext cx="844413" cy="797861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5400" dirty="0"/>
              <a:t>Hi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2634C5-1438-4794-5B0F-F5A1A9CD443D}"/>
              </a:ext>
            </a:extLst>
          </p:cNvPr>
          <p:cNvSpPr/>
          <p:nvPr/>
        </p:nvSpPr>
        <p:spPr>
          <a:xfrm>
            <a:off x="1252101" y="690281"/>
            <a:ext cx="1918448" cy="797861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5400" dirty="0"/>
              <a:t>there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5C19C4-6418-7C2F-E3AF-9AC6FF9B4970}"/>
              </a:ext>
            </a:extLst>
          </p:cNvPr>
          <p:cNvSpPr/>
          <p:nvPr/>
        </p:nvSpPr>
        <p:spPr>
          <a:xfrm>
            <a:off x="3256063" y="690280"/>
            <a:ext cx="392578" cy="797861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5400" dirty="0"/>
              <a:t>,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EB6F50-043A-EA64-7C80-CD340CBC46DF}"/>
              </a:ext>
            </a:extLst>
          </p:cNvPr>
          <p:cNvSpPr/>
          <p:nvPr/>
        </p:nvSpPr>
        <p:spPr>
          <a:xfrm>
            <a:off x="4037847" y="690281"/>
            <a:ext cx="1918448" cy="797861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5400" dirty="0"/>
              <a:t>what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1FEDBF-9F7C-FAE4-B409-133948DE8C89}"/>
              </a:ext>
            </a:extLst>
          </p:cNvPr>
          <p:cNvSpPr/>
          <p:nvPr/>
        </p:nvSpPr>
        <p:spPr>
          <a:xfrm>
            <a:off x="6086250" y="690281"/>
            <a:ext cx="696271" cy="797861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5400" dirty="0"/>
              <a:t>‘s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B1BC5F-3E42-1FD1-AFDE-A28E91BE7B75}"/>
              </a:ext>
            </a:extLst>
          </p:cNvPr>
          <p:cNvSpPr/>
          <p:nvPr/>
        </p:nvSpPr>
        <p:spPr>
          <a:xfrm>
            <a:off x="7127286" y="690282"/>
            <a:ext cx="1370320" cy="797861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5400" dirty="0"/>
              <a:t>the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0201C0-C552-EFC9-B747-673177513CF5}"/>
              </a:ext>
            </a:extLst>
          </p:cNvPr>
          <p:cNvSpPr/>
          <p:nvPr/>
        </p:nvSpPr>
        <p:spPr>
          <a:xfrm>
            <a:off x="8734966" y="690282"/>
            <a:ext cx="1585127" cy="797861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5400" dirty="0"/>
              <a:t>time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C58E81-36B6-586C-D6DD-BA7B6F33D025}"/>
              </a:ext>
            </a:extLst>
          </p:cNvPr>
          <p:cNvSpPr/>
          <p:nvPr/>
        </p:nvSpPr>
        <p:spPr>
          <a:xfrm>
            <a:off x="10557456" y="690281"/>
            <a:ext cx="577756" cy="797861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5400" dirty="0"/>
              <a:t>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C436A7-BC13-E993-735B-D1E6F0358D83}"/>
              </a:ext>
            </a:extLst>
          </p:cNvPr>
          <p:cNvSpPr/>
          <p:nvPr/>
        </p:nvSpPr>
        <p:spPr>
          <a:xfrm>
            <a:off x="591671" y="3684495"/>
            <a:ext cx="1488141" cy="1057836"/>
          </a:xfrm>
          <a:prstGeom prst="rect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7200" dirty="0"/>
              <a:t>It’s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F12C9B-D41E-2D39-EC75-7DBA4F7B2BD5}"/>
              </a:ext>
            </a:extLst>
          </p:cNvPr>
          <p:cNvSpPr/>
          <p:nvPr/>
        </p:nvSpPr>
        <p:spPr>
          <a:xfrm>
            <a:off x="2250141" y="3684495"/>
            <a:ext cx="717177" cy="1057836"/>
          </a:xfrm>
          <a:prstGeom prst="rect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7200" dirty="0"/>
              <a:t>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A461E0-E042-91C5-9C1D-4FF090E9E4C0}"/>
              </a:ext>
            </a:extLst>
          </p:cNvPr>
          <p:cNvSpPr/>
          <p:nvPr/>
        </p:nvSpPr>
        <p:spPr>
          <a:xfrm>
            <a:off x="3948953" y="3684495"/>
            <a:ext cx="847166" cy="1057836"/>
          </a:xfrm>
          <a:prstGeom prst="rect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7200" dirty="0"/>
              <a:t>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E65DCC9-ED07-593C-3335-8FF0E505101F}"/>
              </a:ext>
            </a:extLst>
          </p:cNvPr>
          <p:cNvSpPr/>
          <p:nvPr/>
        </p:nvSpPr>
        <p:spPr>
          <a:xfrm>
            <a:off x="5006790" y="3684495"/>
            <a:ext cx="847166" cy="1057836"/>
          </a:xfrm>
          <a:prstGeom prst="rect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7200" dirty="0"/>
              <a:t>6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B4CAC9C-A0BA-2189-6A5A-17512D673CE2}"/>
              </a:ext>
            </a:extLst>
          </p:cNvPr>
          <p:cNvSpPr/>
          <p:nvPr/>
        </p:nvSpPr>
        <p:spPr>
          <a:xfrm>
            <a:off x="3099547" y="3684495"/>
            <a:ext cx="717177" cy="1057836"/>
          </a:xfrm>
          <a:prstGeom prst="rect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7200" dirty="0"/>
              <a:t>: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A0C8A30-CE05-94B6-A37D-7669F126FDF8}"/>
              </a:ext>
            </a:extLst>
          </p:cNvPr>
          <p:cNvSpPr/>
          <p:nvPr/>
        </p:nvSpPr>
        <p:spPr>
          <a:xfrm>
            <a:off x="6095999" y="3693461"/>
            <a:ext cx="1568823" cy="1057836"/>
          </a:xfrm>
          <a:prstGeom prst="rect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7200" dirty="0"/>
              <a:t>PM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058D09D-5D70-6A3A-F7BD-493DF5F047EB}"/>
              </a:ext>
            </a:extLst>
          </p:cNvPr>
          <p:cNvSpPr/>
          <p:nvPr/>
        </p:nvSpPr>
        <p:spPr>
          <a:xfrm>
            <a:off x="7850839" y="3684495"/>
            <a:ext cx="656667" cy="1057836"/>
          </a:xfrm>
          <a:prstGeom prst="rect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7200" dirty="0"/>
              <a:t>.</a:t>
            </a:r>
          </a:p>
        </p:txBody>
      </p:sp>
      <p:sp>
        <p:nvSpPr>
          <p:cNvPr id="26" name="Left Bracket 25">
            <a:extLst>
              <a:ext uri="{FF2B5EF4-FFF2-40B4-BE49-F238E27FC236}">
                <a16:creationId xmlns:a16="http://schemas.microsoft.com/office/drawing/2014/main" id="{7F87A22B-837C-20FF-BA55-82E8061B08FD}"/>
              </a:ext>
            </a:extLst>
          </p:cNvPr>
          <p:cNvSpPr/>
          <p:nvPr/>
        </p:nvSpPr>
        <p:spPr>
          <a:xfrm rot="16200000">
            <a:off x="4669491" y="2374526"/>
            <a:ext cx="575981" cy="5414681"/>
          </a:xfrm>
          <a:prstGeom prst="leftBracket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26" name="Picture 2" descr="&quot;I made it up &quot;Source?&quot; Doctor Manhattan Jaw Neck Sleeve Gesture Human anatomy Art Waist Chest Trunk Thigh Nerve Knee Electric blue Symmetry Painting">
            <a:extLst>
              <a:ext uri="{FF2B5EF4-FFF2-40B4-BE49-F238E27FC236}">
                <a16:creationId xmlns:a16="http://schemas.microsoft.com/office/drawing/2014/main" id="{D5AC2AC8-97C7-CB2D-B447-06BB5E765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083" y="2994098"/>
            <a:ext cx="2889643" cy="3599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E22A8D0-30C8-9EB2-110D-7D7F32D4AAA7}"/>
              </a:ext>
            </a:extLst>
          </p:cNvPr>
          <p:cNvSpPr txBox="1"/>
          <p:nvPr/>
        </p:nvSpPr>
        <p:spPr>
          <a:xfrm>
            <a:off x="3964542" y="5369024"/>
            <a:ext cx="24698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600" dirty="0"/>
              <a:t>LIES</a:t>
            </a:r>
          </a:p>
        </p:txBody>
      </p:sp>
      <p:pic>
        <p:nvPicPr>
          <p:cNvPr id="32" name="Picture 31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5FC33B80-9D10-290E-666D-A88D54F477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8" y="5017005"/>
            <a:ext cx="1555676" cy="179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53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D6B05B0C-7B57-BA8C-6667-41C05B7B9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98" y="0"/>
            <a:ext cx="1228298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be 3">
            <a:extLst>
              <a:ext uri="{FF2B5EF4-FFF2-40B4-BE49-F238E27FC236}">
                <a16:creationId xmlns:a16="http://schemas.microsoft.com/office/drawing/2014/main" id="{99E67BCA-C317-F9F9-9434-01E4B2BD2088}"/>
              </a:ext>
            </a:extLst>
          </p:cNvPr>
          <p:cNvSpPr/>
          <p:nvPr/>
        </p:nvSpPr>
        <p:spPr>
          <a:xfrm>
            <a:off x="994491" y="1107413"/>
            <a:ext cx="2498448" cy="266948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 prediction model</a:t>
            </a:r>
          </a:p>
          <a:p>
            <a:pPr algn="ctr"/>
            <a:endParaRPr lang="en-CA" dirty="0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0B85BCFA-1CB9-3CE4-1A78-BDFE6E447615}"/>
              </a:ext>
            </a:extLst>
          </p:cNvPr>
          <p:cNvSpPr/>
          <p:nvPr/>
        </p:nvSpPr>
        <p:spPr>
          <a:xfrm>
            <a:off x="10304890" y="2607805"/>
            <a:ext cx="1798566" cy="106921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Voice transcription model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9274F56-B181-A5DE-B473-5EDA1FC17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0900" y="4440676"/>
            <a:ext cx="2521100" cy="4091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155442A-3AB6-03FF-B87C-2DB0F399A9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596" y="4128832"/>
            <a:ext cx="3763617" cy="51643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78EEA45-7C43-D254-8EEE-3A9603DF8F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3255" y="2442153"/>
            <a:ext cx="3219450" cy="6096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01B5DB0-21CE-066B-DF64-07112D34C8A3}"/>
              </a:ext>
            </a:extLst>
          </p:cNvPr>
          <p:cNvSpPr txBox="1"/>
          <p:nvPr/>
        </p:nvSpPr>
        <p:spPr>
          <a:xfrm>
            <a:off x="1789043" y="6334780"/>
            <a:ext cx="9700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rgbClr val="565B2C"/>
                </a:solidFill>
              </a:rPr>
              <a:t>Why doesn’t the largest model simply eat the smaller ones?</a:t>
            </a:r>
          </a:p>
        </p:txBody>
      </p:sp>
      <p:sp>
        <p:nvSpPr>
          <p:cNvPr id="18" name="Arrow: U-Turn 17">
            <a:extLst>
              <a:ext uri="{FF2B5EF4-FFF2-40B4-BE49-F238E27FC236}">
                <a16:creationId xmlns:a16="http://schemas.microsoft.com/office/drawing/2014/main" id="{ACCECDA9-9B18-7F03-D03D-F1B7349917BD}"/>
              </a:ext>
            </a:extLst>
          </p:cNvPr>
          <p:cNvSpPr/>
          <p:nvPr/>
        </p:nvSpPr>
        <p:spPr>
          <a:xfrm>
            <a:off x="10488556" y="1055542"/>
            <a:ext cx="1431234" cy="126227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7F8DED9-2523-764D-B930-1DEDAB585722}"/>
              </a:ext>
            </a:extLst>
          </p:cNvPr>
          <p:cNvSpPr/>
          <p:nvPr/>
        </p:nvSpPr>
        <p:spPr>
          <a:xfrm>
            <a:off x="10304890" y="716986"/>
            <a:ext cx="1540565" cy="264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Restarts faster</a:t>
            </a:r>
          </a:p>
        </p:txBody>
      </p:sp>
    </p:spTree>
    <p:extLst>
      <p:ext uri="{BB962C8B-B14F-4D97-AF65-F5344CB8AC3E}">
        <p14:creationId xmlns:p14="http://schemas.microsoft.com/office/powerpoint/2010/main" val="3583590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D80A0131-029D-AC59-0D5D-991A3F39B2E3}"/>
              </a:ext>
            </a:extLst>
          </p:cNvPr>
          <p:cNvSpPr/>
          <p:nvPr/>
        </p:nvSpPr>
        <p:spPr>
          <a:xfrm>
            <a:off x="9299382" y="3614947"/>
            <a:ext cx="2498448" cy="266948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 prediction server</a:t>
            </a:r>
          </a:p>
          <a:p>
            <a:pPr algn="ctr"/>
            <a:endParaRPr lang="en-CA" dirty="0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B25D756B-A45E-CFF6-C54F-1921CEFA050E}"/>
              </a:ext>
            </a:extLst>
          </p:cNvPr>
          <p:cNvSpPr/>
          <p:nvPr/>
        </p:nvSpPr>
        <p:spPr>
          <a:xfrm>
            <a:off x="821429" y="4875439"/>
            <a:ext cx="1798566" cy="106921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Main server</a:t>
            </a:r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827BA31B-79CA-B34C-CDF8-78E6EA38F602}"/>
              </a:ext>
            </a:extLst>
          </p:cNvPr>
          <p:cNvSpPr/>
          <p:nvPr/>
        </p:nvSpPr>
        <p:spPr>
          <a:xfrm>
            <a:off x="5249975" y="1291018"/>
            <a:ext cx="1798566" cy="106921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Web browser</a:t>
            </a:r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AFE879F2-05AD-EB3B-9770-AEA2093B267A}"/>
              </a:ext>
            </a:extLst>
          </p:cNvPr>
          <p:cNvSpPr/>
          <p:nvPr/>
        </p:nvSpPr>
        <p:spPr>
          <a:xfrm>
            <a:off x="3351601" y="221805"/>
            <a:ext cx="1798566" cy="106921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Web browser</a:t>
            </a:r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22DC7A58-20D2-1463-C6ED-37099C98C21D}"/>
              </a:ext>
            </a:extLst>
          </p:cNvPr>
          <p:cNvSpPr/>
          <p:nvPr/>
        </p:nvSpPr>
        <p:spPr>
          <a:xfrm rot="18369989">
            <a:off x="824949" y="2593558"/>
            <a:ext cx="3826565" cy="57647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WEBSOCKETS</a:t>
            </a:r>
          </a:p>
        </p:txBody>
      </p:sp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D49052F4-2EAD-6BC8-DF54-9EA08B76681D}"/>
              </a:ext>
            </a:extLst>
          </p:cNvPr>
          <p:cNvSpPr/>
          <p:nvPr/>
        </p:nvSpPr>
        <p:spPr>
          <a:xfrm rot="19273789">
            <a:off x="2212837" y="3396077"/>
            <a:ext cx="3826565" cy="57647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WEBSOCKETS</a:t>
            </a:r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125A7606-5C9F-4DFC-9080-5367C1F4BE3B}"/>
              </a:ext>
            </a:extLst>
          </p:cNvPr>
          <p:cNvSpPr/>
          <p:nvPr/>
        </p:nvSpPr>
        <p:spPr>
          <a:xfrm>
            <a:off x="2944821" y="5107132"/>
            <a:ext cx="6302357" cy="57647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WEBSOCKETS</a:t>
            </a:r>
          </a:p>
        </p:txBody>
      </p:sp>
    </p:spTree>
    <p:extLst>
      <p:ext uri="{BB962C8B-B14F-4D97-AF65-F5344CB8AC3E}">
        <p14:creationId xmlns:p14="http://schemas.microsoft.com/office/powerpoint/2010/main" val="16803590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9E201-082B-2B94-C679-033C10A5C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Next video topic, vote in the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DCEE8-0811-9A1B-7007-7BC622C8B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The blockchain I made in C#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Reinforcement learning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Downloading videos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Schizophrenia and deals with the devil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06326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386C8A-672E-D087-5835-EA7A5BD95E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21705" y="149370"/>
            <a:ext cx="8515350" cy="20383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0278DC-8017-A282-5726-9FF51FC5A1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1492" y="2187720"/>
            <a:ext cx="429577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955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2041A3-1AEB-E2FB-0A8A-87D8542010A6}"/>
              </a:ext>
            </a:extLst>
          </p:cNvPr>
          <p:cNvSpPr/>
          <p:nvPr/>
        </p:nvSpPr>
        <p:spPr>
          <a:xfrm>
            <a:off x="725462" y="1735622"/>
            <a:ext cx="1251120" cy="1057836"/>
          </a:xfrm>
          <a:prstGeom prst="rect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7200" dirty="0"/>
              <a:t>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9C9BCF-88F3-FF82-4456-A7AF06E736CB}"/>
              </a:ext>
            </a:extLst>
          </p:cNvPr>
          <p:cNvSpPr/>
          <p:nvPr/>
        </p:nvSpPr>
        <p:spPr>
          <a:xfrm>
            <a:off x="2147861" y="1735622"/>
            <a:ext cx="2350247" cy="1057836"/>
          </a:xfrm>
          <a:prstGeom prst="rect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7200" dirty="0"/>
              <a:t>don’t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1F98D6-72CE-FA13-C0CF-C974F78E9C0C}"/>
              </a:ext>
            </a:extLst>
          </p:cNvPr>
          <p:cNvSpPr/>
          <p:nvPr/>
        </p:nvSpPr>
        <p:spPr>
          <a:xfrm>
            <a:off x="4669387" y="1735622"/>
            <a:ext cx="2350247" cy="1057836"/>
          </a:xfrm>
          <a:prstGeom prst="rect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7200" dirty="0"/>
              <a:t>know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0E7D2C-5804-B97D-292E-C64DF5E0AA95}"/>
              </a:ext>
            </a:extLst>
          </p:cNvPr>
          <p:cNvSpPr/>
          <p:nvPr/>
        </p:nvSpPr>
        <p:spPr>
          <a:xfrm>
            <a:off x="7190913" y="1735622"/>
            <a:ext cx="2350247" cy="1057836"/>
          </a:xfrm>
          <a:prstGeom prst="rect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7200" dirty="0"/>
              <a:t>what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079197-08A9-ADAB-14FE-70EB80268531}"/>
              </a:ext>
            </a:extLst>
          </p:cNvPr>
          <p:cNvSpPr/>
          <p:nvPr/>
        </p:nvSpPr>
        <p:spPr>
          <a:xfrm>
            <a:off x="165452" y="3217107"/>
            <a:ext cx="1382642" cy="1057836"/>
          </a:xfrm>
          <a:prstGeom prst="rect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7200" dirty="0"/>
              <a:t>to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0F0DE9-889A-8DF9-3E89-483F00A92587}"/>
              </a:ext>
            </a:extLst>
          </p:cNvPr>
          <p:cNvSpPr/>
          <p:nvPr/>
        </p:nvSpPr>
        <p:spPr>
          <a:xfrm>
            <a:off x="1948069" y="3217107"/>
            <a:ext cx="1618235" cy="1057836"/>
          </a:xfrm>
          <a:prstGeom prst="rect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7200" dirty="0"/>
              <a:t>use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E9085D-5577-BA20-8BA7-36565ADD6E2B}"/>
              </a:ext>
            </a:extLst>
          </p:cNvPr>
          <p:cNvSpPr/>
          <p:nvPr/>
        </p:nvSpPr>
        <p:spPr>
          <a:xfrm>
            <a:off x="3989303" y="3217107"/>
            <a:ext cx="1618235" cy="1057836"/>
          </a:xfrm>
          <a:prstGeom prst="rect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7200" dirty="0"/>
              <a:t>as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26F089-234A-3CDB-3C98-559BA4BC5B1A}"/>
              </a:ext>
            </a:extLst>
          </p:cNvPr>
          <p:cNvSpPr/>
          <p:nvPr/>
        </p:nvSpPr>
        <p:spPr>
          <a:xfrm>
            <a:off x="6063269" y="3217107"/>
            <a:ext cx="1273193" cy="1057836"/>
          </a:xfrm>
          <a:prstGeom prst="rect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7200" dirty="0"/>
              <a:t>an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05076-CA8D-1A29-A6A7-2A3DB69F7FD4}"/>
              </a:ext>
            </a:extLst>
          </p:cNvPr>
          <p:cNvSpPr/>
          <p:nvPr/>
        </p:nvSpPr>
        <p:spPr>
          <a:xfrm>
            <a:off x="7771999" y="3230010"/>
            <a:ext cx="3472065" cy="1057836"/>
          </a:xfrm>
          <a:prstGeom prst="rect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7200" dirty="0"/>
              <a:t>example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C32984-A575-CBD1-9B8C-3DDCCFEFF091}"/>
              </a:ext>
            </a:extLst>
          </p:cNvPr>
          <p:cNvSpPr/>
          <p:nvPr/>
        </p:nvSpPr>
        <p:spPr>
          <a:xfrm>
            <a:off x="11390047" y="3217107"/>
            <a:ext cx="636501" cy="1057836"/>
          </a:xfrm>
          <a:prstGeom prst="rect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7200" dirty="0"/>
              <a:t>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778053-BF2B-5DE5-443C-EBBCDA7F8EC9}"/>
              </a:ext>
            </a:extLst>
          </p:cNvPr>
          <p:cNvSpPr/>
          <p:nvPr/>
        </p:nvSpPr>
        <p:spPr>
          <a:xfrm>
            <a:off x="175898" y="119259"/>
            <a:ext cx="11711302" cy="1057836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dirty="0"/>
              <a:t>Please write the sentence “I don’t know what to use as an example.” verbatim and nothing else.</a:t>
            </a:r>
          </a:p>
        </p:txBody>
      </p:sp>
    </p:spTree>
    <p:extLst>
      <p:ext uri="{BB962C8B-B14F-4D97-AF65-F5344CB8AC3E}">
        <p14:creationId xmlns:p14="http://schemas.microsoft.com/office/powerpoint/2010/main" val="2865548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4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8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tar: 5 Points 32">
            <a:extLst>
              <a:ext uri="{FF2B5EF4-FFF2-40B4-BE49-F238E27FC236}">
                <a16:creationId xmlns:a16="http://schemas.microsoft.com/office/drawing/2014/main" id="{41A7232C-2348-C0B3-5B0D-D339164E8B23}"/>
              </a:ext>
            </a:extLst>
          </p:cNvPr>
          <p:cNvSpPr/>
          <p:nvPr/>
        </p:nvSpPr>
        <p:spPr>
          <a:xfrm>
            <a:off x="3350752" y="2104042"/>
            <a:ext cx="1909482" cy="1757083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456AED-6181-E881-1F0E-6A7C5F7210E3}"/>
              </a:ext>
            </a:extLst>
          </p:cNvPr>
          <p:cNvSpPr/>
          <p:nvPr/>
        </p:nvSpPr>
        <p:spPr>
          <a:xfrm>
            <a:off x="98611" y="152399"/>
            <a:ext cx="5836024" cy="767322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6000" dirty="0"/>
              <a:t>“What time is it?”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2ABF47-24EA-E24F-49FC-A1B5D5D43F2C}"/>
              </a:ext>
            </a:extLst>
          </p:cNvPr>
          <p:cNvSpPr/>
          <p:nvPr/>
        </p:nvSpPr>
        <p:spPr>
          <a:xfrm>
            <a:off x="5792517" y="2982584"/>
            <a:ext cx="3688658" cy="446416"/>
          </a:xfrm>
          <a:prstGeom prst="rect">
            <a:avLst/>
          </a:prstGeom>
          <a:ln w="571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2800" dirty="0"/>
              <a:t>2023-03-06 7:04 PM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98BDFE-8D2E-BD66-16FC-167D71C14F41}"/>
              </a:ext>
            </a:extLst>
          </p:cNvPr>
          <p:cNvSpPr/>
          <p:nvPr/>
        </p:nvSpPr>
        <p:spPr>
          <a:xfrm>
            <a:off x="9627688" y="2982584"/>
            <a:ext cx="401136" cy="446416"/>
          </a:xfrm>
          <a:prstGeom prst="rect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/>
              <a:t>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4C134F-29C4-F388-79A6-6F2DFDC9D729}"/>
              </a:ext>
            </a:extLst>
          </p:cNvPr>
          <p:cNvSpPr/>
          <p:nvPr/>
        </p:nvSpPr>
        <p:spPr>
          <a:xfrm>
            <a:off x="493059" y="2982584"/>
            <a:ext cx="2981405" cy="446416"/>
          </a:xfrm>
          <a:prstGeom prst="rect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/>
              <a:t>The current time is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871CBF-8BD0-0464-708D-6843FCA1467F}"/>
              </a:ext>
            </a:extLst>
          </p:cNvPr>
          <p:cNvSpPr/>
          <p:nvPr/>
        </p:nvSpPr>
        <p:spPr>
          <a:xfrm>
            <a:off x="10175337" y="2982584"/>
            <a:ext cx="1909482" cy="446416"/>
          </a:xfrm>
          <a:prstGeom prst="rect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/>
              <a:t>7:04 PM.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9B74DB-BE49-4F28-F802-9E026D3DB05C}"/>
              </a:ext>
            </a:extLst>
          </p:cNvPr>
          <p:cNvSpPr/>
          <p:nvPr/>
        </p:nvSpPr>
        <p:spPr>
          <a:xfrm>
            <a:off x="3607332" y="2982584"/>
            <a:ext cx="1359115" cy="446416"/>
          </a:xfrm>
          <a:prstGeom prst="rect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/>
              <a:t>[NOW()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2F447AB-1E40-3DD2-90B7-D18132F6652E}"/>
              </a:ext>
            </a:extLst>
          </p:cNvPr>
          <p:cNvSpPr/>
          <p:nvPr/>
        </p:nvSpPr>
        <p:spPr>
          <a:xfrm>
            <a:off x="5099315" y="2982584"/>
            <a:ext cx="546689" cy="446416"/>
          </a:xfrm>
          <a:prstGeom prst="rect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/>
              <a:t>-&gt;</a:t>
            </a:r>
          </a:p>
        </p:txBody>
      </p:sp>
      <p:sp>
        <p:nvSpPr>
          <p:cNvPr id="30" name="Callout: Up Arrow 29">
            <a:extLst>
              <a:ext uri="{FF2B5EF4-FFF2-40B4-BE49-F238E27FC236}">
                <a16:creationId xmlns:a16="http://schemas.microsoft.com/office/drawing/2014/main" id="{987DDAFC-E3BB-30A3-5D05-41106BFDD3F3}"/>
              </a:ext>
            </a:extLst>
          </p:cNvPr>
          <p:cNvSpPr/>
          <p:nvPr/>
        </p:nvSpPr>
        <p:spPr>
          <a:xfrm>
            <a:off x="6705600" y="3472632"/>
            <a:ext cx="2202315" cy="1499768"/>
          </a:xfrm>
          <a:prstGeom prst="upArrowCallout">
            <a:avLst/>
          </a:prstGeom>
          <a:solidFill>
            <a:srgbClr val="7030A0"/>
          </a:solidFill>
          <a:ln w="38100">
            <a:solidFill>
              <a:srgbClr val="8F2F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Function return value gives more context to help the AI respond.</a:t>
            </a:r>
          </a:p>
        </p:txBody>
      </p:sp>
      <p:sp>
        <p:nvSpPr>
          <p:cNvPr id="31" name="Callout: Up Arrow 30">
            <a:extLst>
              <a:ext uri="{FF2B5EF4-FFF2-40B4-BE49-F238E27FC236}">
                <a16:creationId xmlns:a16="http://schemas.microsoft.com/office/drawing/2014/main" id="{6AA65A81-7B0B-1C13-DC67-7517ED4514F4}"/>
              </a:ext>
            </a:extLst>
          </p:cNvPr>
          <p:cNvSpPr/>
          <p:nvPr/>
        </p:nvSpPr>
        <p:spPr>
          <a:xfrm>
            <a:off x="4521971" y="3523444"/>
            <a:ext cx="1701375" cy="1398144"/>
          </a:xfrm>
          <a:prstGeom prst="upArrowCallout">
            <a:avLst/>
          </a:prstGeom>
          <a:solidFill>
            <a:srgbClr val="7030A0"/>
          </a:solidFill>
          <a:ln w="38100">
            <a:solidFill>
              <a:srgbClr val="8F2F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Stop token, call the function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5FE0E5-2BC0-BA8D-7A1D-1BC04F90A3B6}"/>
              </a:ext>
            </a:extLst>
          </p:cNvPr>
          <p:cNvSpPr txBox="1"/>
          <p:nvPr/>
        </p:nvSpPr>
        <p:spPr>
          <a:xfrm>
            <a:off x="2796987" y="5381558"/>
            <a:ext cx="6947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Benefits of this approach: keeps execution closer to where it is used</a:t>
            </a:r>
          </a:p>
        </p:txBody>
      </p:sp>
    </p:spTree>
    <p:extLst>
      <p:ext uri="{BB962C8B-B14F-4D97-AF65-F5344CB8AC3E}">
        <p14:creationId xmlns:p14="http://schemas.microsoft.com/office/powerpoint/2010/main" val="81091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y'all'd've | Whomst | Know Your Meme">
            <a:extLst>
              <a:ext uri="{FF2B5EF4-FFF2-40B4-BE49-F238E27FC236}">
                <a16:creationId xmlns:a16="http://schemas.microsoft.com/office/drawing/2014/main" id="{8B8AE942-5C36-9EDC-6F61-34A6C52D2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183" y="2447514"/>
            <a:ext cx="3282682" cy="390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F7CCAB-F2D0-7EB6-3F73-D22FF7883B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7183" y="508123"/>
            <a:ext cx="3619500" cy="6572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2B09FE-6991-F72A-BF1B-749944D780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646" y="376237"/>
            <a:ext cx="6029325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68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456AED-6181-E881-1F0E-6A7C5F7210E3}"/>
              </a:ext>
            </a:extLst>
          </p:cNvPr>
          <p:cNvSpPr/>
          <p:nvPr/>
        </p:nvSpPr>
        <p:spPr>
          <a:xfrm>
            <a:off x="98611" y="152399"/>
            <a:ext cx="5396753" cy="767322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6000" dirty="0"/>
              <a:t>What time is it?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3361B2-B7E2-FD3D-B953-26C17B08F370}"/>
              </a:ext>
            </a:extLst>
          </p:cNvPr>
          <p:cNvSpPr/>
          <p:nvPr/>
        </p:nvSpPr>
        <p:spPr>
          <a:xfrm>
            <a:off x="98611" y="1228163"/>
            <a:ext cx="3375853" cy="446416"/>
          </a:xfrm>
          <a:prstGeom prst="rect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/>
              <a:t>The current time is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BDE15-A36B-50F6-4BDF-B3D4C4976567}"/>
              </a:ext>
            </a:extLst>
          </p:cNvPr>
          <p:cNvSpPr/>
          <p:nvPr/>
        </p:nvSpPr>
        <p:spPr>
          <a:xfrm>
            <a:off x="3607332" y="1228163"/>
            <a:ext cx="1359115" cy="446416"/>
          </a:xfrm>
          <a:prstGeom prst="rect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/>
              <a:t>[NOW()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2ABF47-24EA-E24F-49FC-A1B5D5D43F2C}"/>
              </a:ext>
            </a:extLst>
          </p:cNvPr>
          <p:cNvSpPr/>
          <p:nvPr/>
        </p:nvSpPr>
        <p:spPr>
          <a:xfrm>
            <a:off x="5792517" y="1228163"/>
            <a:ext cx="3688658" cy="446416"/>
          </a:xfrm>
          <a:prstGeom prst="rect">
            <a:avLst/>
          </a:prstGeom>
          <a:ln w="571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2800" dirty="0"/>
              <a:t>2023-03-06 7:04 PM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C4361F-61E0-0629-9F4B-BC69D1013C3A}"/>
              </a:ext>
            </a:extLst>
          </p:cNvPr>
          <p:cNvSpPr/>
          <p:nvPr/>
        </p:nvSpPr>
        <p:spPr>
          <a:xfrm>
            <a:off x="10148047" y="1228163"/>
            <a:ext cx="1909482" cy="446416"/>
          </a:xfrm>
          <a:prstGeom prst="rect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/>
              <a:t>7:04 PM.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98BDFE-8D2E-BD66-16FC-167D71C14F41}"/>
              </a:ext>
            </a:extLst>
          </p:cNvPr>
          <p:cNvSpPr/>
          <p:nvPr/>
        </p:nvSpPr>
        <p:spPr>
          <a:xfrm>
            <a:off x="9614043" y="1228163"/>
            <a:ext cx="401136" cy="446416"/>
          </a:xfrm>
          <a:prstGeom prst="rect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/>
              <a:t>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4C134F-29C4-F388-79A6-6F2DFDC9D729}"/>
              </a:ext>
            </a:extLst>
          </p:cNvPr>
          <p:cNvSpPr/>
          <p:nvPr/>
        </p:nvSpPr>
        <p:spPr>
          <a:xfrm>
            <a:off x="3101788" y="3652209"/>
            <a:ext cx="3375853" cy="446416"/>
          </a:xfrm>
          <a:prstGeom prst="rect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/>
              <a:t>The current time is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871CBF-8BD0-0464-708D-6843FCA1467F}"/>
              </a:ext>
            </a:extLst>
          </p:cNvPr>
          <p:cNvSpPr/>
          <p:nvPr/>
        </p:nvSpPr>
        <p:spPr>
          <a:xfrm>
            <a:off x="6606989" y="3652209"/>
            <a:ext cx="1909482" cy="446416"/>
          </a:xfrm>
          <a:prstGeom prst="rect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/>
              <a:t>7:04 PM.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6B69CDA6-ECDF-0044-3EA4-899F3B5C7399}"/>
              </a:ext>
            </a:extLst>
          </p:cNvPr>
          <p:cNvSpPr/>
          <p:nvPr/>
        </p:nvSpPr>
        <p:spPr>
          <a:xfrm>
            <a:off x="5495364" y="2259106"/>
            <a:ext cx="681318" cy="94668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A0104C-7CDB-3A79-DA6F-50940724A6A2}"/>
              </a:ext>
            </a:extLst>
          </p:cNvPr>
          <p:cNvSpPr/>
          <p:nvPr/>
        </p:nvSpPr>
        <p:spPr>
          <a:xfrm>
            <a:off x="5099315" y="1228163"/>
            <a:ext cx="546689" cy="446416"/>
          </a:xfrm>
          <a:prstGeom prst="rect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/>
              <a:t>-&gt;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443241-FFE3-2B00-9C29-EF58356726CB}"/>
              </a:ext>
            </a:extLst>
          </p:cNvPr>
          <p:cNvSpPr txBox="1"/>
          <p:nvPr/>
        </p:nvSpPr>
        <p:spPr>
          <a:xfrm>
            <a:off x="3700682" y="3244334"/>
            <a:ext cx="6113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Treat it as markup and hide the function calls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2457E1-BDD3-87F6-9110-1999782AB09D}"/>
              </a:ext>
            </a:extLst>
          </p:cNvPr>
          <p:cNvSpPr txBox="1"/>
          <p:nvPr/>
        </p:nvSpPr>
        <p:spPr>
          <a:xfrm>
            <a:off x="3153834" y="4590880"/>
            <a:ext cx="6113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Seeing the function calls is neat </a:t>
            </a:r>
            <a:r>
              <a:rPr lang="en-CA" dirty="0" err="1"/>
              <a:t>tho</a:t>
            </a:r>
            <a:r>
              <a:rPr lang="en-CA" dirty="0"/>
              <a:t>, so maybe a symbol?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771A80-E751-CC42-7983-AA70B88037C1}"/>
              </a:ext>
            </a:extLst>
          </p:cNvPr>
          <p:cNvSpPr/>
          <p:nvPr/>
        </p:nvSpPr>
        <p:spPr>
          <a:xfrm>
            <a:off x="2388009" y="5137841"/>
            <a:ext cx="3375853" cy="446416"/>
          </a:xfrm>
          <a:prstGeom prst="rect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/>
              <a:t>The current time is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A58DE2-275C-AA3A-F261-1E13B98A1932}"/>
              </a:ext>
            </a:extLst>
          </p:cNvPr>
          <p:cNvSpPr/>
          <p:nvPr/>
        </p:nvSpPr>
        <p:spPr>
          <a:xfrm>
            <a:off x="6682105" y="5117067"/>
            <a:ext cx="1909482" cy="446416"/>
          </a:xfrm>
          <a:prstGeom prst="rect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/>
              <a:t>7:04 PM.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3EFD9C9-9FEC-E408-0655-B1495063B3EE}"/>
              </a:ext>
            </a:extLst>
          </p:cNvPr>
          <p:cNvSpPr/>
          <p:nvPr/>
        </p:nvSpPr>
        <p:spPr>
          <a:xfrm>
            <a:off x="5889812" y="5137841"/>
            <a:ext cx="639875" cy="446416"/>
          </a:xfrm>
          <a:prstGeom prst="rect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λ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775596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0F2078-C433-C55E-DE48-B662AE1CD0FA}"/>
              </a:ext>
            </a:extLst>
          </p:cNvPr>
          <p:cNvSpPr/>
          <p:nvPr/>
        </p:nvSpPr>
        <p:spPr>
          <a:xfrm>
            <a:off x="3260035" y="1709528"/>
            <a:ext cx="5098774" cy="1023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HEADER WITH EXAMPLES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D07866-855B-B578-D12E-400BDBEB9FDD}"/>
              </a:ext>
            </a:extLst>
          </p:cNvPr>
          <p:cNvSpPr/>
          <p:nvPr/>
        </p:nvSpPr>
        <p:spPr>
          <a:xfrm>
            <a:off x="3260035" y="2991675"/>
            <a:ext cx="5098774" cy="1023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CONVERSATION HISTORY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917F46-25E1-4E23-C885-FBE98283426E}"/>
              </a:ext>
            </a:extLst>
          </p:cNvPr>
          <p:cNvSpPr/>
          <p:nvPr/>
        </p:nvSpPr>
        <p:spPr>
          <a:xfrm>
            <a:off x="3260035" y="4273822"/>
            <a:ext cx="5098774" cy="1023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LATEST 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289FBA-EE0D-4A52-2EEF-332C5CAC7314}"/>
              </a:ext>
            </a:extLst>
          </p:cNvPr>
          <p:cNvSpPr/>
          <p:nvPr/>
        </p:nvSpPr>
        <p:spPr>
          <a:xfrm>
            <a:off x="3260035" y="5555969"/>
            <a:ext cx="5098774" cy="1023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SPEAKER IDENTIFIER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06A40E9-D929-1267-9C8D-69E538E23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In practice</a:t>
            </a:r>
          </a:p>
        </p:txBody>
      </p:sp>
    </p:spTree>
    <p:extLst>
      <p:ext uri="{BB962C8B-B14F-4D97-AF65-F5344CB8AC3E}">
        <p14:creationId xmlns:p14="http://schemas.microsoft.com/office/powerpoint/2010/main" val="288405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0F2078-C433-C55E-DE48-B662AE1CD0FA}"/>
              </a:ext>
            </a:extLst>
          </p:cNvPr>
          <p:cNvSpPr/>
          <p:nvPr/>
        </p:nvSpPr>
        <p:spPr>
          <a:xfrm>
            <a:off x="327991" y="68783"/>
            <a:ext cx="5098774" cy="4011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HEADER WITH EXAMPLES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D07866-855B-B578-D12E-400BDBEB9FDD}"/>
              </a:ext>
            </a:extLst>
          </p:cNvPr>
          <p:cNvSpPr/>
          <p:nvPr/>
        </p:nvSpPr>
        <p:spPr>
          <a:xfrm>
            <a:off x="327991" y="4294598"/>
            <a:ext cx="5098774" cy="938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CONVERSATION HISTORY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917F46-25E1-4E23-C885-FBE98283426E}"/>
              </a:ext>
            </a:extLst>
          </p:cNvPr>
          <p:cNvSpPr/>
          <p:nvPr/>
        </p:nvSpPr>
        <p:spPr>
          <a:xfrm>
            <a:off x="327991" y="5317656"/>
            <a:ext cx="5098774" cy="271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LATEST 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289FBA-EE0D-4A52-2EEF-332C5CAC7314}"/>
              </a:ext>
            </a:extLst>
          </p:cNvPr>
          <p:cNvSpPr/>
          <p:nvPr/>
        </p:nvSpPr>
        <p:spPr>
          <a:xfrm>
            <a:off x="327991" y="5648483"/>
            <a:ext cx="5098774" cy="271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SPEAKER IDENTIFIER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B71C65-FC7C-CFA4-6191-EBDEF304E515}"/>
              </a:ext>
            </a:extLst>
          </p:cNvPr>
          <p:cNvSpPr txBox="1"/>
          <p:nvPr/>
        </p:nvSpPr>
        <p:spPr>
          <a:xfrm>
            <a:off x="5619153" y="119093"/>
            <a:ext cx="11625652" cy="5755422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You are an AI assistant with several tools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available to you. The tools are the following: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NOW: Print the current time.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WEEKDAY: Gets the week day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 given date.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MATH: Evaluates a math expression. You should always use this tool to evaluate math expressions.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SNAP: Rearranges windows on the screen. Takes the name of the window and the position as arguments.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 NOT USE TOOLS WITHIN TOOLS! KEEP ALL TOOL CALLS SEPARATE FROM EACH OTHER!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YOU ARE ENCOURAGED TO USE TOOLS TO ENSURE THE ACCURACY OF YOUR RESPONSES!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YOU ARE TO EXPLAIN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YOUR REASONING AND SHOW YOUR WORK, WITH CLEAR CONNECTIONS BETWEEN CONCLUSIONS!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 NOT PUT A LINE BREAK BEFORE A TOOL CALL!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User: What day of the week was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2023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Assistant: The date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2023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is a [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WEEKDAY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2023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-&gt; Thursday] Thursday.</a:t>
            </a:r>
          </a:p>
          <a:p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User: Is today a Friday?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Assistant: Today's date is [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-&gt;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2023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19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47.980140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2023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which is a [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WEEKDAY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2023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-&gt; Thursday] Thursday, not a Friday.</a:t>
            </a:r>
          </a:p>
          <a:p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User: What is the time?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Assistant: 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58603D5-DE8F-2405-28ED-A22E777E6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8141" y="5675145"/>
            <a:ext cx="3953838" cy="1325563"/>
          </a:xfrm>
        </p:spPr>
        <p:txBody>
          <a:bodyPr/>
          <a:lstStyle/>
          <a:p>
            <a:r>
              <a:rPr lang="en-CA" dirty="0"/>
              <a:t>In practice</a:t>
            </a:r>
          </a:p>
        </p:txBody>
      </p:sp>
    </p:spTree>
    <p:extLst>
      <p:ext uri="{BB962C8B-B14F-4D97-AF65-F5344CB8AC3E}">
        <p14:creationId xmlns:p14="http://schemas.microsoft.com/office/powerpoint/2010/main" val="28561195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4A1056EF-A3CC-1D34-F8F5-1C6300D67D39}"/>
              </a:ext>
            </a:extLst>
          </p:cNvPr>
          <p:cNvSpPr/>
          <p:nvPr/>
        </p:nvSpPr>
        <p:spPr>
          <a:xfrm>
            <a:off x="2438399" y="1371600"/>
            <a:ext cx="1102659" cy="797859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Audio</a:t>
            </a:r>
          </a:p>
        </p:txBody>
      </p:sp>
      <p:sp>
        <p:nvSpPr>
          <p:cNvPr id="5" name="Flowchart: Multidocument 4">
            <a:extLst>
              <a:ext uri="{FF2B5EF4-FFF2-40B4-BE49-F238E27FC236}">
                <a16:creationId xmlns:a16="http://schemas.microsoft.com/office/drawing/2014/main" id="{2F0C422F-B76B-B964-4FFC-6270FEA0FBE6}"/>
              </a:ext>
            </a:extLst>
          </p:cNvPr>
          <p:cNvSpPr/>
          <p:nvPr/>
        </p:nvSpPr>
        <p:spPr>
          <a:xfrm>
            <a:off x="5450538" y="1223682"/>
            <a:ext cx="1425389" cy="109369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Spoken words as text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18CEF26D-7B71-75E1-CB36-F2624B7A83EE}"/>
              </a:ext>
            </a:extLst>
          </p:cNvPr>
          <p:cNvSpPr/>
          <p:nvPr/>
        </p:nvSpPr>
        <p:spPr>
          <a:xfrm>
            <a:off x="9377078" y="1371600"/>
            <a:ext cx="1537447" cy="797859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Inference</a:t>
            </a:r>
          </a:p>
          <a:p>
            <a:pPr algn="ctr"/>
            <a:r>
              <a:rPr lang="en-CA" dirty="0"/>
              <a:t>requests</a:t>
            </a:r>
          </a:p>
        </p:txBody>
      </p:sp>
      <p:sp>
        <p:nvSpPr>
          <p:cNvPr id="7" name="Flowchart: Multidocument 6">
            <a:extLst>
              <a:ext uri="{FF2B5EF4-FFF2-40B4-BE49-F238E27FC236}">
                <a16:creationId xmlns:a16="http://schemas.microsoft.com/office/drawing/2014/main" id="{9CBA648F-7A75-0036-89FA-2FED17D5B20E}"/>
              </a:ext>
            </a:extLst>
          </p:cNvPr>
          <p:cNvSpPr/>
          <p:nvPr/>
        </p:nvSpPr>
        <p:spPr>
          <a:xfrm>
            <a:off x="5741890" y="3119714"/>
            <a:ext cx="1537447" cy="797859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Inference</a:t>
            </a:r>
          </a:p>
          <a:p>
            <a:pPr algn="ctr"/>
            <a:r>
              <a:rPr lang="en-CA" dirty="0"/>
              <a:t>responses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8E1B613-568B-6BAD-FC54-3D4B2A5D5381}"/>
              </a:ext>
            </a:extLst>
          </p:cNvPr>
          <p:cNvSpPr/>
          <p:nvPr/>
        </p:nvSpPr>
        <p:spPr>
          <a:xfrm>
            <a:off x="1387288" y="1371601"/>
            <a:ext cx="918883" cy="797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Mic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01C29C2-8C7E-4866-84AC-2FBB282F73AB}"/>
              </a:ext>
            </a:extLst>
          </p:cNvPr>
          <p:cNvSpPr/>
          <p:nvPr/>
        </p:nvSpPr>
        <p:spPr>
          <a:xfrm>
            <a:off x="3675527" y="1371600"/>
            <a:ext cx="1640542" cy="797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Transcriber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B951801-343C-6BB2-0CE2-0A46611D01D7}"/>
              </a:ext>
            </a:extLst>
          </p:cNvPr>
          <p:cNvSpPr/>
          <p:nvPr/>
        </p:nvSpPr>
        <p:spPr>
          <a:xfrm>
            <a:off x="7010396" y="1371600"/>
            <a:ext cx="2232213" cy="797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Prompt builder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0FF90F3-39BA-E37E-73F2-4BB86FDE325B}"/>
              </a:ext>
            </a:extLst>
          </p:cNvPr>
          <p:cNvSpPr/>
          <p:nvPr/>
        </p:nvSpPr>
        <p:spPr>
          <a:xfrm>
            <a:off x="3218325" y="3119715"/>
            <a:ext cx="2232213" cy="797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Inference model</a:t>
            </a:r>
          </a:p>
        </p:txBody>
      </p:sp>
      <p:sp>
        <p:nvSpPr>
          <p:cNvPr id="17" name="Flowchart: Multidocument 16">
            <a:extLst>
              <a:ext uri="{FF2B5EF4-FFF2-40B4-BE49-F238E27FC236}">
                <a16:creationId xmlns:a16="http://schemas.microsoft.com/office/drawing/2014/main" id="{A6344FD8-73AE-124F-0B0E-4AD919C9968F}"/>
              </a:ext>
            </a:extLst>
          </p:cNvPr>
          <p:cNvSpPr/>
          <p:nvPr/>
        </p:nvSpPr>
        <p:spPr>
          <a:xfrm>
            <a:off x="1387288" y="3119715"/>
            <a:ext cx="1537447" cy="797859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Inference</a:t>
            </a:r>
          </a:p>
          <a:p>
            <a:pPr algn="ctr"/>
            <a:r>
              <a:rPr lang="en-CA" dirty="0"/>
              <a:t>requests</a:t>
            </a:r>
          </a:p>
        </p:txBody>
      </p:sp>
      <p:sp>
        <p:nvSpPr>
          <p:cNvPr id="18" name="Flowchart: Multidocument 17">
            <a:extLst>
              <a:ext uri="{FF2B5EF4-FFF2-40B4-BE49-F238E27FC236}">
                <a16:creationId xmlns:a16="http://schemas.microsoft.com/office/drawing/2014/main" id="{3E6AE80E-6AA0-E5C9-CCEE-BB2E916B5739}"/>
              </a:ext>
            </a:extLst>
          </p:cNvPr>
          <p:cNvSpPr/>
          <p:nvPr/>
        </p:nvSpPr>
        <p:spPr>
          <a:xfrm>
            <a:off x="1452281" y="4867830"/>
            <a:ext cx="1537447" cy="797859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Inference</a:t>
            </a:r>
          </a:p>
          <a:p>
            <a:pPr algn="ctr"/>
            <a:r>
              <a:rPr lang="en-CA" dirty="0"/>
              <a:t>responses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510866FC-9E77-AB39-6ABB-466B3412D27B}"/>
              </a:ext>
            </a:extLst>
          </p:cNvPr>
          <p:cNvSpPr/>
          <p:nvPr/>
        </p:nvSpPr>
        <p:spPr>
          <a:xfrm>
            <a:off x="3218325" y="4867829"/>
            <a:ext cx="2232213" cy="797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Websocket</a:t>
            </a:r>
            <a:endParaRPr lang="en-CA" dirty="0"/>
          </a:p>
        </p:txBody>
      </p:sp>
      <p:sp>
        <p:nvSpPr>
          <p:cNvPr id="20" name="Scroll: Vertical 19">
            <a:extLst>
              <a:ext uri="{FF2B5EF4-FFF2-40B4-BE49-F238E27FC236}">
                <a16:creationId xmlns:a16="http://schemas.microsoft.com/office/drawing/2014/main" id="{81904992-894A-5280-47AE-8B35DC60407D}"/>
              </a:ext>
            </a:extLst>
          </p:cNvPr>
          <p:cNvSpPr/>
          <p:nvPr/>
        </p:nvSpPr>
        <p:spPr>
          <a:xfrm>
            <a:off x="5499843" y="4571993"/>
            <a:ext cx="1326777" cy="1389530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HTML ON UR SCREEN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CF1677-DE5F-CF76-3A7D-0FDF71E9623E}"/>
              </a:ext>
            </a:extLst>
          </p:cNvPr>
          <p:cNvSpPr txBox="1"/>
          <p:nvPr/>
        </p:nvSpPr>
        <p:spPr>
          <a:xfrm>
            <a:off x="138952" y="250140"/>
            <a:ext cx="4034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It’s all just moving data around and transforming it.</a:t>
            </a:r>
          </a:p>
        </p:txBody>
      </p:sp>
    </p:spTree>
    <p:extLst>
      <p:ext uri="{BB962C8B-B14F-4D97-AF65-F5344CB8AC3E}">
        <p14:creationId xmlns:p14="http://schemas.microsoft.com/office/powerpoint/2010/main" val="209383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591</Words>
  <Application>Microsoft Office PowerPoint</Application>
  <PresentationFormat>Widescreen</PresentationFormat>
  <Paragraphs>124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 practice</vt:lpstr>
      <vt:lpstr>In practice</vt:lpstr>
      <vt:lpstr>PowerPoint Presentation</vt:lpstr>
      <vt:lpstr>PowerPoint Presentation</vt:lpstr>
      <vt:lpstr>PowerPoint Presentation</vt:lpstr>
      <vt:lpstr>Next video topic, vote in the comments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Dominic Phillips</dc:creator>
  <cp:lastModifiedBy>Dominic Phillips</cp:lastModifiedBy>
  <cp:revision>2</cp:revision>
  <dcterms:created xsi:type="dcterms:W3CDTF">2023-03-06T23:52:10Z</dcterms:created>
  <dcterms:modified xsi:type="dcterms:W3CDTF">2023-03-07T05:59:10Z</dcterms:modified>
</cp:coreProperties>
</file>