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8" r:id="rId2"/>
    <p:sldId id="331" r:id="rId3"/>
    <p:sldId id="330" r:id="rId4"/>
    <p:sldId id="332" r:id="rId5"/>
    <p:sldId id="260" r:id="rId6"/>
    <p:sldId id="287" r:id="rId7"/>
    <p:sldId id="311" r:id="rId8"/>
    <p:sldId id="335" r:id="rId9"/>
    <p:sldId id="343" r:id="rId10"/>
    <p:sldId id="334" r:id="rId11"/>
    <p:sldId id="344" r:id="rId12"/>
    <p:sldId id="348" r:id="rId13"/>
    <p:sldId id="342" r:id="rId14"/>
    <p:sldId id="320" r:id="rId15"/>
    <p:sldId id="329" r:id="rId16"/>
    <p:sldId id="337" r:id="rId17"/>
    <p:sldId id="321" r:id="rId18"/>
    <p:sldId id="339" r:id="rId19"/>
    <p:sldId id="340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9" autoAdjust="0"/>
    <p:restoredTop sz="94660"/>
  </p:normalViewPr>
  <p:slideViewPr>
    <p:cSldViewPr snapToGrid="0">
      <p:cViewPr>
        <p:scale>
          <a:sx n="182" d="100"/>
          <a:sy n="182" d="100"/>
        </p:scale>
        <p:origin x="342" y="-72"/>
      </p:cViewPr>
      <p:guideLst>
        <p:guide orient="horz" pos="1622"/>
        <p:guide orient="horz" pos="3032"/>
        <p:guide orient="horz" pos="118"/>
        <p:guide orient="horz" pos="758"/>
        <p:guide orient="horz" pos="2916"/>
        <p:guide pos="5470"/>
        <p:guide pos="287"/>
        <p:guide pos="2879"/>
        <p:guide pos="2811"/>
        <p:guide pos="29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-7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5FE-6F0D-D34A-8EE6-C95B4F5F4DC8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27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Clearly</a:t>
            </a:r>
            <a:r>
              <a:rPr lang="en-US" baseline="0" dirty="0" smtClean="0"/>
              <a:t> define steps to divide up the setup into comprehensible chunks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4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Clearly</a:t>
            </a:r>
            <a:r>
              <a:rPr lang="en-US" baseline="0" dirty="0" smtClean="0"/>
              <a:t> define steps to divide up the setup into comprehensible chunks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4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Clearly</a:t>
            </a:r>
            <a:r>
              <a:rPr lang="en-US" baseline="0" dirty="0" smtClean="0"/>
              <a:t> define steps to divide up the setup into comprehensible chunks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4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739" y="2221197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88723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200" b="1" baseline="0">
                <a:solidFill>
                  <a:schemeClr val="bg1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5613" y="4813300"/>
            <a:ext cx="168796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9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7535" y="4035643"/>
            <a:ext cx="1426464" cy="110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\\.psf\Home\Desktop\IntelLookInsideCLEAR_WH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6572" y="1431892"/>
            <a:ext cx="2049636" cy="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7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53552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86641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2574131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775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5613" y="4813300"/>
            <a:ext cx="168796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63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739" y="2355675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2320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200" b="1" baseline="0">
                <a:solidFill>
                  <a:srgbClr val="FFDA00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5613" y="4813300"/>
            <a:ext cx="168796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sp>
        <p:nvSpPr>
          <p:cNvPr id="8" name="Freeform 7"/>
          <p:cNvSpPr/>
          <p:nvPr userDrawn="1"/>
        </p:nvSpPr>
        <p:spPr>
          <a:xfrm>
            <a:off x="-7472" y="-10995"/>
            <a:ext cx="9152065" cy="531704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9428" y="1223661"/>
            <a:ext cx="1220881" cy="80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813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45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800" b="0" i="0" u="none" strike="noStrike" baseline="0" smtClean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4400" baseline="0">
                <a:solidFill>
                  <a:schemeClr val="accent2"/>
                </a:solidFill>
                <a:latin typeface="+mj-lt"/>
                <a:cs typeface="Intel Clear Light" panose="020B0404020203020204" pitchFamily="34" charset="0"/>
              </a:defRPr>
            </a:lvl1pPr>
            <a:lvl2pPr marL="417513" indent="-225425">
              <a:buFont typeface="Lucida Grande"/>
              <a:buChar char="−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</a:t>
            </a:r>
            <a:r>
              <a:rPr lang="en-US" dirty="0" err="1" smtClean="0"/>
              <a:t>44pt</a:t>
            </a:r>
            <a:r>
              <a:rPr lang="en-US" dirty="0" smtClean="0"/>
              <a:t> Intel Clear Light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pic>
        <p:nvPicPr>
          <p:cNvPr id="8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574131"/>
            <a:ext cx="9144000" cy="256936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78363" y="1"/>
            <a:ext cx="4465637" cy="51434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9008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Light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pic>
        <p:nvPicPr>
          <p:cNvPr id="8" name="Picture 2" descr="\\.psf\Home\Desktop\WideFooterAIRev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42143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71C5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4854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771D5C8-504A-6E4C-A6BB-353BB4366174}" type="datetime4">
              <a:rPr lang="en-US" smtClean="0"/>
              <a:t>June 30,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4854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UXR Open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71" r:id="rId4"/>
    <p:sldLayoutId id="2147483652" r:id="rId5"/>
    <p:sldLayoutId id="2147483660" r:id="rId6"/>
    <p:sldLayoutId id="2147483668" r:id="rId7"/>
    <p:sldLayoutId id="2147483669" r:id="rId8"/>
    <p:sldLayoutId id="2147483670" r:id="rId9"/>
    <p:sldLayoutId id="2147483672" r:id="rId10"/>
    <p:sldLayoutId id="2147483651" r:id="rId11"/>
    <p:sldLayoutId id="2147483665" r:id="rId12"/>
    <p:sldLayoutId id="2147483654" r:id="rId13"/>
    <p:sldLayoutId id="2147483655" r:id="rId14"/>
    <p:sldLayoutId id="214748366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Wingdings" charset="2"/>
        <a:buChar char="§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9.jpe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3" descr="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39589" cy="5143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841875"/>
            <a:ext cx="2133600" cy="274638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3600" y="1574800"/>
            <a:ext cx="4978400" cy="1767840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5329" y="1939699"/>
            <a:ext cx="48155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+mj-ea"/>
                <a:cs typeface="Neo Sans Intel"/>
              </a:rPr>
              <a:t>Intel Edison</a:t>
            </a:r>
          </a:p>
          <a:p>
            <a:pPr algn="ctr"/>
            <a:r>
              <a:rPr lang="en-US" sz="3600" dirty="0" smtClean="0">
                <a:latin typeface="+mj-lt"/>
                <a:ea typeface="+mj-ea"/>
                <a:cs typeface="Neo Sans Intel"/>
              </a:rPr>
              <a:t>Out of Box Experience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18920" y="2997200"/>
            <a:ext cx="12308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+mj-lt"/>
                <a:cs typeface="Neo Sans Intel"/>
              </a:rPr>
              <a:t>June 4, 2014</a:t>
            </a:r>
            <a:endParaRPr lang="en-US" sz="1400" dirty="0">
              <a:latin typeface="+mj-lt"/>
              <a:cs typeface="Neo Sans Intel"/>
            </a:endParaRPr>
          </a:p>
        </p:txBody>
      </p:sp>
      <p:sp>
        <p:nvSpPr>
          <p:cNvPr id="6" name="Right Triangle 5"/>
          <p:cNvSpPr/>
          <p:nvPr/>
        </p:nvSpPr>
        <p:spPr>
          <a:xfrm rot="16200000">
            <a:off x="7538720" y="3558540"/>
            <a:ext cx="1137920" cy="2072640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ntel_rgb_3000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8850" y="4470400"/>
            <a:ext cx="832750" cy="5490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50278" y="1625084"/>
            <a:ext cx="1877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+mj-lt"/>
                <a:cs typeface="Neo Sans Intel"/>
              </a:rPr>
              <a:t>INTEL LABS UXR </a:t>
            </a:r>
            <a:r>
              <a:rPr lang="en-US" sz="1400" dirty="0" smtClean="0">
                <a:latin typeface="+mj-lt"/>
                <a:cs typeface="Neo Sans Intel"/>
              </a:rPr>
              <a:t>DSL</a:t>
            </a:r>
            <a:endParaRPr lang="en-US" sz="1400" dirty="0">
              <a:latin typeface="+mj-lt"/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30091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75196"/>
          <a:stretch/>
        </p:blipFill>
        <p:spPr>
          <a:xfrm>
            <a:off x="2182611" y="193039"/>
            <a:ext cx="4506855" cy="4750889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7039429" y="2095501"/>
            <a:ext cx="1877785" cy="1088571"/>
          </a:xfrm>
          <a:prstGeom prst="wedgeRectCallout">
            <a:avLst>
              <a:gd name="adj1" fmla="val -78804"/>
              <a:gd name="adj2" fmla="val 32499"/>
            </a:avLst>
          </a:prstGeom>
          <a:ln w="6350" cmpd="sng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Sub-divide instructions into a few high level steps.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7039429" y="3828143"/>
            <a:ext cx="1877785" cy="725714"/>
          </a:xfrm>
          <a:prstGeom prst="wedgeRectCallout">
            <a:avLst>
              <a:gd name="adj1" fmla="val -79770"/>
              <a:gd name="adj2" fmla="val 29999"/>
            </a:avLst>
          </a:prstGeom>
          <a:ln w="6350" cmpd="sng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Provide a video tutorial to get started.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214" y="453573"/>
            <a:ext cx="1877785" cy="419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0000"/>
                </a:solidFill>
              </a:rPr>
              <a:t>NOTE</a:t>
            </a:r>
          </a:p>
          <a:p>
            <a:r>
              <a:rPr lang="en-US" sz="1000" dirty="0">
                <a:solidFill>
                  <a:srgbClr val="FF0000"/>
                </a:solidFill>
              </a:rPr>
              <a:t>Content depicted is concept level only.</a:t>
            </a: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000" dirty="0" smtClean="0">
                <a:solidFill>
                  <a:srgbClr val="FF0000"/>
                </a:solidFill>
              </a:rPr>
              <a:t>This page should support accessing instructions for both the wireless and wired flows.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smtClean="0">
                <a:solidFill>
                  <a:srgbClr val="FF0000"/>
                </a:solidFill>
              </a:rPr>
              <a:t>It should </a:t>
            </a:r>
            <a:r>
              <a:rPr lang="en-US" sz="1000" dirty="0">
                <a:solidFill>
                  <a:srgbClr val="FF0000"/>
                </a:solidFill>
              </a:rPr>
              <a:t>also allow the user to specify their operating system and receive specific instructions relative to their </a:t>
            </a:r>
            <a:r>
              <a:rPr lang="en-US" sz="1000" dirty="0" smtClean="0">
                <a:solidFill>
                  <a:srgbClr val="FF0000"/>
                </a:solidFill>
              </a:rPr>
              <a:t>OS</a:t>
            </a:r>
            <a:r>
              <a:rPr lang="en-US" sz="1000" dirty="0">
                <a:solidFill>
                  <a:srgbClr val="FF0000"/>
                </a:solidFill>
              </a:rPr>
              <a:t>.</a:t>
            </a:r>
            <a:endParaRPr lang="en-US" sz="1000" dirty="0" smtClean="0">
              <a:solidFill>
                <a:srgbClr val="FF0000"/>
              </a:solidFill>
            </a:endParaRP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smtClean="0">
                <a:solidFill>
                  <a:srgbClr val="FF0000"/>
                </a:solidFill>
              </a:rPr>
              <a:t>Latest recommendation is to have 3 steps in the wireless flow:</a:t>
            </a: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000" dirty="0" smtClean="0">
                <a:solidFill>
                  <a:srgbClr val="FF0000"/>
                </a:solidFill>
              </a:rPr>
              <a:t>1. Power Up Edison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2. Configure Edison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3. Program Edison</a:t>
            </a:r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000" dirty="0" smtClean="0">
                <a:solidFill>
                  <a:srgbClr val="FF0000"/>
                </a:solidFill>
              </a:rPr>
              <a:t>See flow diagrams for further details.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3065" b="52131"/>
          <a:stretch/>
        </p:blipFill>
        <p:spPr>
          <a:xfrm>
            <a:off x="2182611" y="193039"/>
            <a:ext cx="4506855" cy="4750889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154215" y="888999"/>
            <a:ext cx="1877785" cy="635000"/>
          </a:xfrm>
          <a:prstGeom prst="wedgeRectCallout">
            <a:avLst>
              <a:gd name="adj1" fmla="val 77234"/>
              <a:gd name="adj2" fmla="val 108809"/>
            </a:avLst>
          </a:prstGeom>
          <a:ln w="6350" cmpd="sng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Provide clear and friendly visuals and screenshots.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214" y="1932215"/>
            <a:ext cx="1877785" cy="21045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0000"/>
                </a:solidFill>
              </a:rPr>
              <a:t>NOTE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Latest recommendation is to include flow starting from </a:t>
            </a:r>
            <a:r>
              <a:rPr lang="en-US" sz="1000" dirty="0" smtClean="0">
                <a:solidFill>
                  <a:srgbClr val="FF0000"/>
                </a:solidFill>
              </a:rPr>
              <a:t>powering up the Edison until all necessary drivers are installed. See flow diagrams for details. </a:t>
            </a:r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000" dirty="0" smtClean="0">
                <a:solidFill>
                  <a:srgbClr val="FF0000"/>
                </a:solidFill>
              </a:rPr>
              <a:t>Actual copy and diagrams should be updated to align with the latest flow diagrams and crafted for clarity.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82611" y="2729552"/>
            <a:ext cx="4661741" cy="22996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32000" y="63384"/>
            <a:ext cx="4661741" cy="6121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75161" b="35"/>
          <a:stretch/>
        </p:blipFill>
        <p:spPr>
          <a:xfrm>
            <a:off x="2182611" y="63383"/>
            <a:ext cx="4506855" cy="4750889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154215" y="2491985"/>
            <a:ext cx="1877785" cy="635000"/>
          </a:xfrm>
          <a:prstGeom prst="wedgeRectCallout">
            <a:avLst>
              <a:gd name="adj1" fmla="val 62258"/>
              <a:gd name="adj2" fmla="val 11666"/>
            </a:avLst>
          </a:prstGeom>
          <a:ln w="6350" cmpd="sng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Provide clear call to action to join the Intel Edison community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214" y="3417274"/>
            <a:ext cx="1877785" cy="8708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FF0000"/>
                </a:solidFill>
              </a:rPr>
              <a:t>NOTE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Content depicted is concept level only.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2000" y="63383"/>
            <a:ext cx="4661741" cy="22157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37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idx="4294967295"/>
          </p:nvPr>
        </p:nvSpPr>
        <p:spPr>
          <a:xfrm>
            <a:off x="401023" y="894268"/>
            <a:ext cx="8221026" cy="288351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003962"/>
                </a:solidFill>
              </a:rPr>
              <a:t>Hardware Reset AP button:</a:t>
            </a:r>
            <a:r>
              <a:rPr lang="en-US" b="1" dirty="0" smtClean="0">
                <a:solidFill>
                  <a:srgbClr val="003962"/>
                </a:solidFill>
              </a:rPr>
              <a:t> </a:t>
            </a:r>
            <a:r>
              <a:rPr lang="en-US" dirty="0" smtClean="0">
                <a:solidFill>
                  <a:srgbClr val="003962"/>
                </a:solidFill>
              </a:rPr>
              <a:t/>
            </a:r>
            <a:br>
              <a:rPr lang="en-US" dirty="0" smtClean="0">
                <a:solidFill>
                  <a:srgbClr val="003962"/>
                </a:solidFill>
              </a:rPr>
            </a:br>
            <a:r>
              <a:rPr lang="en-US" sz="1600" dirty="0" smtClean="0">
                <a:solidFill>
                  <a:srgbClr val="003962"/>
                </a:solidFill>
              </a:rPr>
              <a:t>Support “pushing and holding” a button on the </a:t>
            </a:r>
            <a:r>
              <a:rPr lang="en-US" sz="1600" dirty="0">
                <a:solidFill>
                  <a:srgbClr val="003962"/>
                </a:solidFill>
              </a:rPr>
              <a:t>E</a:t>
            </a:r>
            <a:r>
              <a:rPr lang="en-US" sz="1600" dirty="0" smtClean="0">
                <a:solidFill>
                  <a:srgbClr val="003962"/>
                </a:solidFill>
              </a:rPr>
              <a:t>dison expansion board (such as SW1UI4 in the top right corner) for 5 seconds to reset the wireless card AP broadcast mode in case the user runs into an issue where they enter the wrote SSID or password. </a:t>
            </a:r>
            <a:r>
              <a:rPr lang="en-US" sz="1600" dirty="0">
                <a:solidFill>
                  <a:srgbClr val="003962"/>
                </a:solidFill>
              </a:rPr>
              <a:t> </a:t>
            </a:r>
            <a:r>
              <a:rPr lang="en-US" sz="1600" dirty="0" smtClean="0">
                <a:solidFill>
                  <a:srgbClr val="003962"/>
                </a:solidFill>
              </a:rPr>
              <a:t>As a backup the user can reset the wireless by programming the board via the serial UART, but this provides a simpler means of trying again. </a:t>
            </a:r>
          </a:p>
          <a:p>
            <a:r>
              <a:rPr lang="en-US" dirty="0" smtClean="0">
                <a:solidFill>
                  <a:srgbClr val="003962"/>
                </a:solidFill>
              </a:rPr>
              <a:t>LED Status Feedback: </a:t>
            </a:r>
            <a:br>
              <a:rPr lang="en-US" dirty="0" smtClean="0">
                <a:solidFill>
                  <a:srgbClr val="003962"/>
                </a:solidFill>
              </a:rPr>
            </a:br>
            <a:r>
              <a:rPr lang="en-US" sz="1600" dirty="0" smtClean="0">
                <a:solidFill>
                  <a:srgbClr val="003962"/>
                </a:solidFill>
              </a:rPr>
              <a:t>If any LEDs on the expansion board are available for feedback on the </a:t>
            </a:r>
            <a:r>
              <a:rPr lang="en-US" sz="1600" dirty="0" err="1" smtClean="0">
                <a:solidFill>
                  <a:srgbClr val="003962"/>
                </a:solidFill>
              </a:rPr>
              <a:t>wifi</a:t>
            </a:r>
            <a:r>
              <a:rPr lang="en-US" sz="1600" dirty="0" smtClean="0">
                <a:solidFill>
                  <a:srgbClr val="003962"/>
                </a:solidFill>
              </a:rPr>
              <a:t> status through blinks or long holds this would be useful during the AP configuration process. Having a dedicated WLAN LED would be awesome for future versions. </a:t>
            </a:r>
            <a:endParaRPr lang="en-US" sz="1600" dirty="0" smtClean="0">
              <a:solidFill>
                <a:srgbClr val="003962"/>
              </a:solidFill>
            </a:endParaRPr>
          </a:p>
          <a:p>
            <a:endParaRPr lang="en-US" dirty="0" smtClean="0">
              <a:solidFill>
                <a:srgbClr val="00396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19008"/>
            <a:ext cx="8229600" cy="547625"/>
          </a:xfrm>
        </p:spPr>
        <p:txBody>
          <a:bodyPr/>
          <a:lstStyle/>
          <a:p>
            <a:r>
              <a:rPr lang="en-US" dirty="0" smtClean="0"/>
              <a:t>Additional Hardware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&amp; Next Steps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srgbClr val="0071C5"/>
                </a:solidFill>
              </a:rPr>
              <a:pPr/>
              <a:t>14</a:t>
            </a:fld>
            <a:endParaRPr lang="en-US" dirty="0">
              <a:solidFill>
                <a:srgbClr val="0071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idx="4294967295"/>
          </p:nvPr>
        </p:nvSpPr>
        <p:spPr>
          <a:xfrm>
            <a:off x="441966" y="935211"/>
            <a:ext cx="8221026" cy="3427808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rgbClr val="003962"/>
                </a:solidFill>
              </a:rPr>
              <a:t>Based on latest flows, </a:t>
            </a:r>
            <a:r>
              <a:rPr lang="en-US" dirty="0" smtClean="0">
                <a:solidFill>
                  <a:srgbClr val="003962"/>
                </a:solidFill>
              </a:rPr>
              <a:t>write copy, design layout </a:t>
            </a:r>
            <a:r>
              <a:rPr lang="en-US" dirty="0" smtClean="0">
                <a:solidFill>
                  <a:srgbClr val="003962"/>
                </a:solidFill>
              </a:rPr>
              <a:t>and visuals for Getting Started and Edison configuration screens.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rgbClr val="003962"/>
                </a:solidFill>
              </a:rPr>
              <a:t>Test </a:t>
            </a:r>
            <a:r>
              <a:rPr lang="en-US" dirty="0" smtClean="0">
                <a:solidFill>
                  <a:srgbClr val="003962"/>
                </a:solidFill>
              </a:rPr>
              <a:t>the “wired” </a:t>
            </a:r>
            <a:r>
              <a:rPr lang="en-US" dirty="0" smtClean="0">
                <a:solidFill>
                  <a:srgbClr val="003962"/>
                </a:solidFill>
              </a:rPr>
              <a:t>OBEE </a:t>
            </a:r>
            <a:r>
              <a:rPr lang="en-US" dirty="0" smtClean="0">
                <a:solidFill>
                  <a:srgbClr val="003962"/>
                </a:solidFill>
              </a:rPr>
              <a:t>with </a:t>
            </a:r>
            <a:r>
              <a:rPr lang="en-US" dirty="0" smtClean="0">
                <a:solidFill>
                  <a:srgbClr val="003962"/>
                </a:solidFill>
              </a:rPr>
              <a:t>users for clarity during internal </a:t>
            </a:r>
            <a:r>
              <a:rPr lang="en-US" dirty="0" smtClean="0">
                <a:solidFill>
                  <a:srgbClr val="003962"/>
                </a:solidFill>
              </a:rPr>
              <a:t>trial and “wireless” flows after the required software components are developed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rgbClr val="003962"/>
                </a:solidFill>
              </a:rPr>
              <a:t>Flesh out and develop the highlighted parts of the flow in orange “needs development”. These include:</a:t>
            </a:r>
            <a:br>
              <a:rPr lang="en-US" dirty="0" smtClean="0">
                <a:solidFill>
                  <a:srgbClr val="003962"/>
                </a:solidFill>
              </a:rPr>
            </a:br>
            <a:r>
              <a:rPr lang="en-US" dirty="0" smtClean="0">
                <a:solidFill>
                  <a:srgbClr val="003962"/>
                </a:solidFill>
              </a:rPr>
              <a:t>	-OBEE website development</a:t>
            </a:r>
            <a:br>
              <a:rPr lang="en-US" dirty="0" smtClean="0">
                <a:solidFill>
                  <a:srgbClr val="003962"/>
                </a:solidFill>
              </a:rPr>
            </a:br>
            <a:r>
              <a:rPr lang="en-US" dirty="0" smtClean="0">
                <a:solidFill>
                  <a:srgbClr val="003962"/>
                </a:solidFill>
              </a:rPr>
              <a:t>	-AP </a:t>
            </a:r>
            <a:r>
              <a:rPr lang="en-US" dirty="0" err="1" smtClean="0">
                <a:solidFill>
                  <a:srgbClr val="003962"/>
                </a:solidFill>
              </a:rPr>
              <a:t>Config</a:t>
            </a:r>
            <a:r>
              <a:rPr lang="en-US" dirty="0" smtClean="0">
                <a:solidFill>
                  <a:srgbClr val="003962"/>
                </a:solidFill>
              </a:rPr>
              <a:t>: Edison OBEE </a:t>
            </a:r>
            <a:r>
              <a:rPr lang="en-US" dirty="0" err="1" smtClean="0">
                <a:solidFill>
                  <a:srgbClr val="003962"/>
                </a:solidFill>
              </a:rPr>
              <a:t>yocto</a:t>
            </a:r>
            <a:r>
              <a:rPr lang="en-US" dirty="0" smtClean="0">
                <a:solidFill>
                  <a:srgbClr val="003962"/>
                </a:solidFill>
              </a:rPr>
              <a:t> scripts and web server </a:t>
            </a:r>
            <a:br>
              <a:rPr lang="en-US" dirty="0" smtClean="0">
                <a:solidFill>
                  <a:srgbClr val="003962"/>
                </a:solidFill>
              </a:rPr>
            </a:br>
            <a:r>
              <a:rPr lang="en-US" dirty="0" smtClean="0">
                <a:solidFill>
                  <a:srgbClr val="003962"/>
                </a:solidFill>
              </a:rPr>
              <a:t>	-AP </a:t>
            </a:r>
            <a:r>
              <a:rPr lang="en-US" dirty="0" err="1" smtClean="0">
                <a:solidFill>
                  <a:srgbClr val="003962"/>
                </a:solidFill>
              </a:rPr>
              <a:t>Config</a:t>
            </a:r>
            <a:r>
              <a:rPr lang="en-US" dirty="0" smtClean="0">
                <a:solidFill>
                  <a:srgbClr val="003962"/>
                </a:solidFill>
              </a:rPr>
              <a:t>: the web configuration front end</a:t>
            </a:r>
            <a:br>
              <a:rPr lang="en-US" dirty="0" smtClean="0">
                <a:solidFill>
                  <a:srgbClr val="003962"/>
                </a:solidFill>
              </a:rPr>
            </a:br>
            <a:r>
              <a:rPr lang="en-US" dirty="0" smtClean="0">
                <a:solidFill>
                  <a:srgbClr val="003962"/>
                </a:solidFill>
              </a:rPr>
              <a:t>	-Programming: Bonjour support  for each IDE, and</a:t>
            </a:r>
            <a:br>
              <a:rPr lang="en-US" dirty="0" smtClean="0">
                <a:solidFill>
                  <a:srgbClr val="003962"/>
                </a:solidFill>
              </a:rPr>
            </a:br>
            <a:r>
              <a:rPr lang="en-US" dirty="0" smtClean="0">
                <a:solidFill>
                  <a:srgbClr val="003962"/>
                </a:solidFill>
              </a:rPr>
              <a:t>	-Programming: web socket debugging tools.</a:t>
            </a:r>
            <a:endParaRPr lang="en-US" dirty="0" smtClean="0">
              <a:solidFill>
                <a:srgbClr val="00396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19008"/>
            <a:ext cx="8229600" cy="506565"/>
          </a:xfrm>
        </p:spPr>
        <p:txBody>
          <a:bodyPr/>
          <a:lstStyle/>
          <a:p>
            <a:r>
              <a:rPr lang="en-US" dirty="0" smtClean="0"/>
              <a:t>Recommended Next Steps for Product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idx="4294967295"/>
          </p:nvPr>
        </p:nvSpPr>
        <p:spPr>
          <a:xfrm>
            <a:off x="401022" y="839676"/>
            <a:ext cx="8221026" cy="370097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rgbClr val="003962"/>
                </a:solidFill>
              </a:rPr>
              <a:t>AP </a:t>
            </a:r>
            <a:r>
              <a:rPr lang="en-US" dirty="0" smtClean="0">
                <a:solidFill>
                  <a:srgbClr val="003962"/>
                </a:solidFill>
              </a:rPr>
              <a:t>capability for </a:t>
            </a:r>
            <a:r>
              <a:rPr lang="en-US" dirty="0" smtClean="0">
                <a:solidFill>
                  <a:srgbClr val="003962"/>
                </a:solidFill>
              </a:rPr>
              <a:t>Edison (Web Configuration tool and Edison Scripts):</a:t>
            </a:r>
            <a:br>
              <a:rPr lang="en-US" dirty="0" smtClean="0">
                <a:solidFill>
                  <a:srgbClr val="003962"/>
                </a:solidFill>
              </a:rPr>
            </a:br>
            <a:r>
              <a:rPr lang="en-US" sz="1400" dirty="0" smtClean="0">
                <a:solidFill>
                  <a:srgbClr val="003962"/>
                </a:solidFill>
              </a:rPr>
              <a:t>The included flow diagram (page 3) outlines a flow similar to the Arduino Yun. We suggest going through the Arduino Yun AP configuration process for reference. The back end will require a developer familiar with </a:t>
            </a:r>
            <a:r>
              <a:rPr lang="en-US" sz="1400" dirty="0">
                <a:solidFill>
                  <a:srgbClr val="003962"/>
                </a:solidFill>
              </a:rPr>
              <a:t>L</a:t>
            </a:r>
            <a:r>
              <a:rPr lang="en-US" sz="1400" dirty="0" smtClean="0">
                <a:solidFill>
                  <a:srgbClr val="003962"/>
                </a:solidFill>
              </a:rPr>
              <a:t>inux programming. The front end will require a developer familiar with </a:t>
            </a:r>
            <a:r>
              <a:rPr lang="en-US" sz="1400" dirty="0" err="1" smtClean="0">
                <a:solidFill>
                  <a:srgbClr val="003962"/>
                </a:solidFill>
              </a:rPr>
              <a:t>Javascript</a:t>
            </a:r>
            <a:r>
              <a:rPr lang="en-US" sz="1400" dirty="0" smtClean="0">
                <a:solidFill>
                  <a:srgbClr val="003962"/>
                </a:solidFill>
              </a:rPr>
              <a:t>, Bonjour, and caching data via cookies. 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rgbClr val="003962"/>
                </a:solidFill>
              </a:rPr>
              <a:t>Wireless programming via bonjour for </a:t>
            </a:r>
            <a:r>
              <a:rPr lang="en-US" dirty="0" smtClean="0">
                <a:solidFill>
                  <a:srgbClr val="003962"/>
                </a:solidFill>
              </a:rPr>
              <a:t>IDEs (Arduino &amp; Eclipse</a:t>
            </a:r>
            <a:r>
              <a:rPr lang="en-US" dirty="0">
                <a:solidFill>
                  <a:srgbClr val="003962"/>
                </a:solidFill>
              </a:rPr>
              <a:t>)</a:t>
            </a:r>
            <a:br>
              <a:rPr lang="en-US" dirty="0">
                <a:solidFill>
                  <a:srgbClr val="003962"/>
                </a:solidFill>
              </a:rPr>
            </a:br>
            <a:r>
              <a:rPr lang="en-US" sz="1400" dirty="0" smtClean="0">
                <a:solidFill>
                  <a:srgbClr val="003962"/>
                </a:solidFill>
              </a:rPr>
              <a:t>Each IDE needs to support wireless code transfer. Bonjour capabilities will need to be incorporated into the IDEs and a secure method of transfer after selecting your port such as SFTP or SCP. </a:t>
            </a:r>
            <a:endParaRPr lang="en-US" dirty="0" smtClean="0">
              <a:solidFill>
                <a:srgbClr val="003962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rgbClr val="003962"/>
                </a:solidFill>
              </a:rPr>
              <a:t>Wireless debugging support tool</a:t>
            </a:r>
            <a:r>
              <a:rPr lang="en-US" dirty="0">
                <a:solidFill>
                  <a:srgbClr val="003962"/>
                </a:solidFill>
              </a:rPr>
              <a:t/>
            </a:r>
            <a:br>
              <a:rPr lang="en-US" dirty="0">
                <a:solidFill>
                  <a:srgbClr val="003962"/>
                </a:solidFill>
              </a:rPr>
            </a:br>
            <a:r>
              <a:rPr lang="en-US" sz="1400" dirty="0" smtClean="0">
                <a:solidFill>
                  <a:srgbClr val="003962"/>
                </a:solidFill>
              </a:rPr>
              <a:t>An wireless alternative to serial debugging is necessary when no physical connection is available. We suggest a service running on the Edison which broadcasts debug messages over a web console to a PC client webpage at the Edison’s bonjour address on the same LAN. This solution would work across multiple operating systems and should have a similar look and feel as the configuration webpage.</a:t>
            </a:r>
            <a:endParaRPr lang="en-US" sz="1400" dirty="0" smtClean="0">
              <a:solidFill>
                <a:srgbClr val="00396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</a:t>
            </a:r>
            <a:r>
              <a:rPr lang="en-US" dirty="0" smtClean="0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Addendum: </a:t>
            </a:r>
            <a:br>
              <a:rPr lang="en-US" dirty="0" smtClean="0"/>
            </a:br>
            <a:r>
              <a:rPr lang="en-US" dirty="0" smtClean="0"/>
              <a:t>Considerations for Incorporating BT Capabilities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srgbClr val="0071C5"/>
                </a:solidFill>
              </a:rPr>
              <a:pPr/>
              <a:t>17</a:t>
            </a:fld>
            <a:endParaRPr lang="en-US" dirty="0">
              <a:solidFill>
                <a:srgbClr val="0071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idx="4294967295"/>
          </p:nvPr>
        </p:nvSpPr>
        <p:spPr>
          <a:xfrm>
            <a:off x="497414" y="1580368"/>
            <a:ext cx="3537266" cy="3049109"/>
          </a:xfrm>
          <a:prstGeom prst="rect">
            <a:avLst/>
          </a:prstGeom>
        </p:spPr>
        <p:txBody>
          <a:bodyPr/>
          <a:lstStyle/>
          <a:p>
            <a:r>
              <a:rPr lang="en-US" sz="1400" dirty="0">
                <a:solidFill>
                  <a:srgbClr val="003962"/>
                </a:solidFill>
              </a:rPr>
              <a:t>PROS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solidFill>
                  <a:srgbClr val="003962"/>
                </a:solidFill>
              </a:rPr>
              <a:t>Enables </a:t>
            </a:r>
            <a:r>
              <a:rPr lang="en-US" sz="1400" dirty="0">
                <a:solidFill>
                  <a:srgbClr val="003962"/>
                </a:solidFill>
              </a:rPr>
              <a:t>user to stay online during setup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solidFill>
                  <a:srgbClr val="003962"/>
                </a:solidFill>
              </a:rPr>
              <a:t>Reduces </a:t>
            </a:r>
            <a:r>
              <a:rPr lang="en-US" sz="1400" dirty="0">
                <a:solidFill>
                  <a:srgbClr val="003962"/>
                </a:solidFill>
              </a:rPr>
              <a:t>confusion as to which network the user is on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solidFill>
                  <a:srgbClr val="003962"/>
                </a:solidFill>
              </a:rPr>
              <a:t>Enables </a:t>
            </a:r>
            <a:r>
              <a:rPr lang="en-US" sz="1400" dirty="0">
                <a:solidFill>
                  <a:srgbClr val="003962"/>
                </a:solidFill>
              </a:rPr>
              <a:t>real-time feedback on connection progress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solidFill>
                  <a:srgbClr val="003962"/>
                </a:solidFill>
              </a:rPr>
              <a:t>May </a:t>
            </a:r>
            <a:r>
              <a:rPr lang="en-US" sz="1400" dirty="0">
                <a:solidFill>
                  <a:srgbClr val="003962"/>
                </a:solidFill>
              </a:rPr>
              <a:t>enable future app features (management)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solidFill>
                  <a:srgbClr val="003962"/>
                </a:solidFill>
              </a:rPr>
              <a:t>No </a:t>
            </a:r>
            <a:r>
              <a:rPr lang="en-US" sz="1400" dirty="0">
                <a:solidFill>
                  <a:srgbClr val="003962"/>
                </a:solidFill>
              </a:rPr>
              <a:t>need to reset in order to update configuration settings</a:t>
            </a:r>
            <a:endParaRPr lang="en-US" sz="1400" dirty="0" smtClean="0">
              <a:solidFill>
                <a:srgbClr val="00396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for WIFI Config</a:t>
            </a:r>
            <a:r>
              <a:rPr lang="en-US" dirty="0" smtClean="0"/>
              <a:t>uration using BT</a:t>
            </a:r>
            <a:endParaRPr lang="en-US" dirty="0"/>
          </a:p>
        </p:txBody>
      </p:sp>
      <p:sp>
        <p:nvSpPr>
          <p:cNvPr id="5" name="Content Placeholder 28"/>
          <p:cNvSpPr>
            <a:spLocks noGrp="1"/>
          </p:cNvSpPr>
          <p:nvPr>
            <p:ph idx="4294967295"/>
          </p:nvPr>
        </p:nvSpPr>
        <p:spPr>
          <a:xfrm>
            <a:off x="4410653" y="1564691"/>
            <a:ext cx="4439920" cy="2944606"/>
          </a:xfrm>
          <a:prstGeom prst="rect">
            <a:avLst/>
          </a:prstGeom>
        </p:spPr>
        <p:txBody>
          <a:bodyPr/>
          <a:lstStyle/>
          <a:p>
            <a:r>
              <a:rPr lang="en-US" sz="1400" dirty="0" smtClean="0">
                <a:solidFill>
                  <a:srgbClr val="003962"/>
                </a:solidFill>
              </a:rPr>
              <a:t>CONS</a:t>
            </a:r>
            <a:endParaRPr lang="en-US" sz="1400" dirty="0">
              <a:solidFill>
                <a:srgbClr val="003962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solidFill>
                  <a:srgbClr val="003962"/>
                </a:solidFill>
              </a:rPr>
              <a:t>May </a:t>
            </a:r>
            <a:r>
              <a:rPr lang="en-US" sz="1400" dirty="0">
                <a:solidFill>
                  <a:srgbClr val="003962"/>
                </a:solidFill>
              </a:rPr>
              <a:t>require </a:t>
            </a:r>
            <a:r>
              <a:rPr lang="en-US" sz="1400" dirty="0" smtClean="0">
                <a:solidFill>
                  <a:srgbClr val="003962"/>
                </a:solidFill>
              </a:rPr>
              <a:t>drivers</a:t>
            </a:r>
            <a:endParaRPr lang="en-US" sz="1400" dirty="0">
              <a:solidFill>
                <a:srgbClr val="003962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400" dirty="0" smtClean="0">
                <a:solidFill>
                  <a:srgbClr val="003962"/>
                </a:solidFill>
              </a:rPr>
              <a:t>Requires custom </a:t>
            </a:r>
            <a:r>
              <a:rPr lang="en-US" sz="1400" dirty="0" smtClean="0">
                <a:solidFill>
                  <a:srgbClr val="003962"/>
                </a:solidFill>
              </a:rPr>
              <a:t>app for iOS and Android</a:t>
            </a:r>
            <a:endParaRPr lang="en-US" sz="1400" dirty="0" smtClean="0">
              <a:solidFill>
                <a:srgbClr val="00396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003962"/>
                </a:solidFill>
              </a:rPr>
              <a:t>Requires </a:t>
            </a:r>
            <a:r>
              <a:rPr lang="en-US" sz="1400" dirty="0">
                <a:solidFill>
                  <a:srgbClr val="003962"/>
                </a:solidFill>
              </a:rPr>
              <a:t>BT 4.0 on Edison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003962"/>
                </a:solidFill>
              </a:rPr>
              <a:t>Requires </a:t>
            </a:r>
            <a:r>
              <a:rPr lang="en-US" sz="1400" dirty="0">
                <a:solidFill>
                  <a:srgbClr val="003962"/>
                </a:solidFill>
              </a:rPr>
              <a:t>ability to restart </a:t>
            </a:r>
            <a:r>
              <a:rPr lang="en-US" sz="1400" dirty="0" err="1">
                <a:solidFill>
                  <a:srgbClr val="003962"/>
                </a:solidFill>
              </a:rPr>
              <a:t>wifi</a:t>
            </a:r>
            <a:r>
              <a:rPr lang="en-US" sz="1400" dirty="0">
                <a:solidFill>
                  <a:srgbClr val="003962"/>
                </a:solidFill>
              </a:rPr>
              <a:t> &amp; maintain BT connection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003962"/>
                </a:solidFill>
              </a:rPr>
              <a:t>Requires </a:t>
            </a:r>
            <a:r>
              <a:rPr lang="en-US" sz="1400" dirty="0">
                <a:solidFill>
                  <a:srgbClr val="003962"/>
                </a:solidFill>
              </a:rPr>
              <a:t>user to have </a:t>
            </a:r>
            <a:r>
              <a:rPr lang="en-US" sz="1400" dirty="0" smtClean="0">
                <a:solidFill>
                  <a:srgbClr val="003962"/>
                </a:solidFill>
              </a:rPr>
              <a:t>smartphone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003962"/>
                </a:solidFill>
              </a:rPr>
              <a:t>Requires </a:t>
            </a:r>
            <a:r>
              <a:rPr lang="en-US" sz="1400" dirty="0">
                <a:solidFill>
                  <a:srgbClr val="003962"/>
                </a:solidFill>
              </a:rPr>
              <a:t>user to download the </a:t>
            </a:r>
            <a:r>
              <a:rPr lang="en-US" sz="1400" dirty="0" smtClean="0">
                <a:solidFill>
                  <a:srgbClr val="003962"/>
                </a:solidFill>
              </a:rPr>
              <a:t>app</a:t>
            </a:r>
            <a:endParaRPr lang="en-US" sz="1400" dirty="0">
              <a:solidFill>
                <a:srgbClr val="00396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6257" y="735958"/>
            <a:ext cx="8434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3962"/>
                </a:solidFill>
              </a:rPr>
              <a:t>We considered BT Configuration as an option and present initial thoughts on pros and cons and potential benefits of a comprehensive application for Edison.</a:t>
            </a:r>
            <a:endParaRPr lang="en-US" dirty="0">
              <a:solidFill>
                <a:srgbClr val="0039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idx="4294967295"/>
          </p:nvPr>
        </p:nvSpPr>
        <p:spPr>
          <a:xfrm>
            <a:off x="421495" y="899388"/>
            <a:ext cx="8231186" cy="383667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rgbClr val="003962"/>
                </a:solidFill>
              </a:rPr>
              <a:t>The value proposition for a </a:t>
            </a:r>
            <a:r>
              <a:rPr lang="en-US" dirty="0" err="1" smtClean="0">
                <a:solidFill>
                  <a:srgbClr val="003962"/>
                </a:solidFill>
              </a:rPr>
              <a:t>bluetooth</a:t>
            </a:r>
            <a:r>
              <a:rPr lang="en-US" dirty="0" smtClean="0">
                <a:solidFill>
                  <a:srgbClr val="003962"/>
                </a:solidFill>
              </a:rPr>
              <a:t> enabled application for mobile devices could potentially include comprehensive management features for developers using the BT capabilities which may include: 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rgbClr val="003962"/>
                </a:solidFill>
              </a:rPr>
              <a:t>Management interface to update firmware and trigger over-the-air updates.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rgbClr val="003962"/>
                </a:solidFill>
              </a:rPr>
              <a:t>A real-time monitoring and control application that allows the user to turn pins on and off to check the status and control multiple </a:t>
            </a:r>
            <a:r>
              <a:rPr lang="en-US" dirty="0" err="1" smtClean="0">
                <a:solidFill>
                  <a:srgbClr val="003962"/>
                </a:solidFill>
              </a:rPr>
              <a:t>E</a:t>
            </a:r>
            <a:r>
              <a:rPr lang="en-US" dirty="0" err="1" smtClean="0">
                <a:solidFill>
                  <a:srgbClr val="003962"/>
                </a:solidFill>
              </a:rPr>
              <a:t>disons</a:t>
            </a:r>
            <a:r>
              <a:rPr lang="en-US" dirty="0" smtClean="0">
                <a:solidFill>
                  <a:srgbClr val="003962"/>
                </a:solidFill>
              </a:rPr>
              <a:t>. 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rgbClr val="003962"/>
                </a:solidFill>
              </a:rPr>
              <a:t>A WIFI configuration tool that does not require the user to switch networks and would provide real-time feedback on the wireless connection status.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rgbClr val="003962"/>
                </a:solidFill>
              </a:rPr>
              <a:t>A proper design process should be a leveraged for the development of these applications so that it can be extended to future </a:t>
            </a:r>
            <a:r>
              <a:rPr lang="en-US" dirty="0" err="1" smtClean="0">
                <a:solidFill>
                  <a:srgbClr val="003962"/>
                </a:solidFill>
              </a:rPr>
              <a:t>IoT</a:t>
            </a:r>
            <a:r>
              <a:rPr lang="en-US" dirty="0" smtClean="0">
                <a:solidFill>
                  <a:srgbClr val="003962"/>
                </a:solidFill>
              </a:rPr>
              <a:t> device management systems within NDGs product lines. </a:t>
            </a:r>
            <a:endParaRPr lang="en-US" dirty="0" smtClean="0">
              <a:solidFill>
                <a:srgbClr val="00396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19008"/>
            <a:ext cx="8229600" cy="537915"/>
          </a:xfrm>
        </p:spPr>
        <p:txBody>
          <a:bodyPr/>
          <a:lstStyle/>
          <a:p>
            <a:r>
              <a:rPr lang="en-US" dirty="0" smtClean="0"/>
              <a:t>Initial Thoughts and Ideas: BT Application for Edison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409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Contributors: IL UXR DSL Open Design</a:t>
            </a:r>
            <a:endParaRPr lang="en-US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898768" y="1753161"/>
            <a:ext cx="3438768" cy="307777"/>
          </a:xfrm>
          <a:prstGeom prst="rect">
            <a:avLst/>
          </a:prstGeom>
          <a:solidFill>
            <a:schemeClr val="tx1">
              <a:lumMod val="85000"/>
              <a:lumOff val="15000"/>
              <a:alpha val="73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400" dirty="0" smtClean="0">
                <a:solidFill>
                  <a:schemeClr val="bg1"/>
                </a:solidFill>
                <a:effectLst/>
                <a:latin typeface="Neo Sans Intel Light"/>
                <a:cs typeface="Neo Sans Intel Light"/>
              </a:rPr>
              <a:t>Adam Jordan, Team Captain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898768" y="2871831"/>
            <a:ext cx="3438768" cy="307777"/>
          </a:xfrm>
          <a:prstGeom prst="rect">
            <a:avLst/>
          </a:prstGeom>
          <a:solidFill>
            <a:schemeClr val="tx1">
              <a:lumMod val="85000"/>
              <a:lumOff val="15000"/>
              <a:alpha val="73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400" dirty="0" smtClean="0">
                <a:solidFill>
                  <a:schemeClr val="bg1"/>
                </a:solidFill>
                <a:latin typeface="Neo Sans Intel Light"/>
                <a:cs typeface="Neo Sans Intel Light"/>
              </a:rPr>
              <a:t>Victoria Fang, Design Lead</a:t>
            </a:r>
            <a:endParaRPr lang="en-US" sz="1400" dirty="0">
              <a:solidFill>
                <a:schemeClr val="bg1"/>
              </a:solidFill>
              <a:latin typeface="Neo Sans Intel Light"/>
              <a:cs typeface="Neo Sans Intel Light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898768" y="3990500"/>
            <a:ext cx="3438768" cy="307777"/>
          </a:xfrm>
          <a:prstGeom prst="rect">
            <a:avLst/>
          </a:prstGeom>
          <a:solidFill>
            <a:schemeClr val="tx1">
              <a:lumMod val="85000"/>
              <a:lumOff val="15000"/>
              <a:alpha val="73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400" dirty="0">
                <a:solidFill>
                  <a:schemeClr val="bg1"/>
                </a:solidFill>
                <a:latin typeface="Neo Sans Intel Light"/>
                <a:cs typeface="Neo Sans Intel Light"/>
              </a:rPr>
              <a:t>Lucas Ainsworth, Designer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972542" y="2901427"/>
            <a:ext cx="3438768" cy="307777"/>
          </a:xfrm>
          <a:prstGeom prst="rect">
            <a:avLst/>
          </a:prstGeom>
          <a:solidFill>
            <a:schemeClr val="tx1">
              <a:lumMod val="85000"/>
              <a:lumOff val="15000"/>
              <a:alpha val="73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400" dirty="0" smtClean="0">
                <a:solidFill>
                  <a:schemeClr val="bg1"/>
                </a:solidFill>
                <a:effectLst/>
                <a:latin typeface="Neo Sans Intel Light"/>
                <a:cs typeface="Neo Sans Intel Light"/>
              </a:rPr>
              <a:t>Seth Hunter, Creative Technologist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972542" y="1724820"/>
            <a:ext cx="3438768" cy="307777"/>
          </a:xfrm>
          <a:prstGeom prst="rect">
            <a:avLst/>
          </a:prstGeom>
          <a:solidFill>
            <a:schemeClr val="tx1">
              <a:lumMod val="85000"/>
              <a:lumOff val="15000"/>
              <a:alpha val="73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400" dirty="0" smtClean="0">
                <a:solidFill>
                  <a:schemeClr val="bg1"/>
                </a:solidFill>
                <a:effectLst/>
                <a:latin typeface="Neo Sans Intel Light"/>
                <a:cs typeface="Neo Sans Intel Light"/>
              </a:rPr>
              <a:t>Carlos </a:t>
            </a:r>
            <a:r>
              <a:rPr lang="en-US" sz="1400" dirty="0" err="1" smtClean="0">
                <a:solidFill>
                  <a:schemeClr val="bg1"/>
                </a:solidFill>
                <a:effectLst/>
                <a:latin typeface="Neo Sans Intel Light"/>
                <a:cs typeface="Neo Sans Intel Light"/>
              </a:rPr>
              <a:t>Montesinos</a:t>
            </a:r>
            <a:r>
              <a:rPr lang="en-US" sz="1400" dirty="0" smtClean="0">
                <a:solidFill>
                  <a:schemeClr val="bg1"/>
                </a:solidFill>
                <a:effectLst/>
                <a:latin typeface="Neo Sans Intel Light"/>
                <a:cs typeface="Neo Sans Intel Light"/>
              </a:rPr>
              <a:t>, Tech Lead</a:t>
            </a:r>
          </a:p>
        </p:txBody>
      </p:sp>
      <p:pic>
        <p:nvPicPr>
          <p:cNvPr id="12" name="Picture 11" descr="LabsPic_CarlosMontesinos1.jp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2542" y="1297847"/>
            <a:ext cx="781538" cy="914940"/>
          </a:xfrm>
          <a:prstGeom prst="rect">
            <a:avLst/>
          </a:prstGeom>
        </p:spPr>
      </p:pic>
      <p:pic>
        <p:nvPicPr>
          <p:cNvPr id="13" name="Picture 12" descr="fang_photo.jpeg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8768" y="2414454"/>
            <a:ext cx="781538" cy="91494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972542" y="2443957"/>
            <a:ext cx="781538" cy="9149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98768" y="1295877"/>
            <a:ext cx="781538" cy="9149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8768" y="3533030"/>
            <a:ext cx="781538" cy="9149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2542" y="2443958"/>
            <a:ext cx="781538" cy="9149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8768" y="3533030"/>
            <a:ext cx="781538" cy="9149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1569" t="5378" r="22315" b="17219"/>
          <a:stretch/>
        </p:blipFill>
        <p:spPr>
          <a:xfrm>
            <a:off x="898768" y="1295877"/>
            <a:ext cx="781538" cy="91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idx="4294967295"/>
          </p:nvPr>
        </p:nvSpPr>
        <p:spPr>
          <a:xfrm>
            <a:off x="435142" y="853324"/>
            <a:ext cx="8281986" cy="3427808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Provide actionable insights and UX design direction for the Edison Out-of-Box Experience which: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Minimize user setup time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Minimize user pain points during configuration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Enable a more seamless workflow for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Wearables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Development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Enable both “wired” and “wireless” configuration and programming flows.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0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idx="4294967295"/>
          </p:nvPr>
        </p:nvSpPr>
        <p:spPr>
          <a:xfrm>
            <a:off x="435142" y="942035"/>
            <a:ext cx="8281986" cy="3427808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solidFill>
                  <a:srgbClr val="003962"/>
                </a:solidFill>
              </a:rPr>
              <a:t>End deliverables will provide </a:t>
            </a:r>
            <a:r>
              <a:rPr lang="en-US" sz="2000" b="1" dirty="0">
                <a:solidFill>
                  <a:srgbClr val="003962"/>
                </a:solidFill>
              </a:rPr>
              <a:t>UX recommendations </a:t>
            </a:r>
            <a:r>
              <a:rPr lang="en-US" sz="2000" dirty="0">
                <a:solidFill>
                  <a:srgbClr val="003962"/>
                </a:solidFill>
              </a:rPr>
              <a:t>which include: user experience flow, technical implementation, visual concept mockups and software requirements for the OOBE</a:t>
            </a:r>
            <a:r>
              <a:rPr lang="en-US" sz="2000" dirty="0" smtClean="0">
                <a:solidFill>
                  <a:srgbClr val="003962"/>
                </a:solidFill>
              </a:rPr>
              <a:t>.</a:t>
            </a:r>
          </a:p>
          <a:p>
            <a:r>
              <a:rPr lang="en-US" sz="2000" dirty="0" smtClean="0">
                <a:solidFill>
                  <a:srgbClr val="003962"/>
                </a:solidFill>
              </a:rPr>
              <a:t>This document provides: </a:t>
            </a:r>
            <a:endParaRPr lang="en-US" sz="1600" dirty="0">
              <a:solidFill>
                <a:srgbClr val="003962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600" dirty="0">
                <a:solidFill>
                  <a:srgbClr val="003962"/>
                </a:solidFill>
              </a:rPr>
              <a:t>Edison </a:t>
            </a:r>
            <a:r>
              <a:rPr lang="en-US" sz="1600" dirty="0" smtClean="0">
                <a:solidFill>
                  <a:srgbClr val="003962"/>
                </a:solidFill>
              </a:rPr>
              <a:t>OOBE “wired” and “wireless” </a:t>
            </a:r>
            <a:r>
              <a:rPr lang="en-US" sz="1600" dirty="0">
                <a:solidFill>
                  <a:srgbClr val="003962"/>
                </a:solidFill>
              </a:rPr>
              <a:t>setup </a:t>
            </a:r>
            <a:r>
              <a:rPr lang="en-US" sz="1600" dirty="0" smtClean="0">
                <a:solidFill>
                  <a:srgbClr val="003962"/>
                </a:solidFill>
              </a:rPr>
              <a:t>flow (</a:t>
            </a:r>
            <a:r>
              <a:rPr lang="en-US" sz="1600" b="1" dirty="0" smtClean="0">
                <a:solidFill>
                  <a:srgbClr val="003962"/>
                </a:solidFill>
              </a:rPr>
              <a:t>diagramed in a separate PDF</a:t>
            </a:r>
            <a:r>
              <a:rPr lang="en-US" sz="1600" dirty="0" smtClean="0">
                <a:solidFill>
                  <a:srgbClr val="003962"/>
                </a:solidFill>
              </a:rPr>
              <a:t>) </a:t>
            </a:r>
            <a:endParaRPr lang="en-US" sz="1600" dirty="0">
              <a:solidFill>
                <a:srgbClr val="003962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600" dirty="0" smtClean="0">
                <a:solidFill>
                  <a:srgbClr val="003962"/>
                </a:solidFill>
              </a:rPr>
              <a:t>Visual look and feel example mockup and website recommendations</a:t>
            </a:r>
            <a:endParaRPr lang="en-US" sz="1600" dirty="0">
              <a:solidFill>
                <a:srgbClr val="003962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600" dirty="0" smtClean="0">
                <a:solidFill>
                  <a:srgbClr val="003962"/>
                </a:solidFill>
              </a:rPr>
              <a:t>Recommendations for implementing the</a:t>
            </a:r>
            <a:r>
              <a:rPr lang="en-US" sz="1600" dirty="0" smtClean="0">
                <a:solidFill>
                  <a:srgbClr val="003962"/>
                </a:solidFill>
              </a:rPr>
              <a:t> AP configuration</a:t>
            </a:r>
            <a:endParaRPr lang="en-US" sz="1600" dirty="0">
              <a:solidFill>
                <a:srgbClr val="003962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600" dirty="0">
                <a:solidFill>
                  <a:srgbClr val="003962"/>
                </a:solidFill>
              </a:rPr>
              <a:t>S</a:t>
            </a:r>
            <a:r>
              <a:rPr lang="en-US" sz="1600" dirty="0" smtClean="0">
                <a:solidFill>
                  <a:srgbClr val="003962"/>
                </a:solidFill>
              </a:rPr>
              <a:t>oftware requirements and initial thoughts on implementation </a:t>
            </a:r>
            <a:r>
              <a:rPr lang="en-US" sz="1600" dirty="0">
                <a:solidFill>
                  <a:srgbClr val="003962"/>
                </a:solidFill>
              </a:rPr>
              <a:t>to support OOBE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600" dirty="0">
                <a:solidFill>
                  <a:srgbClr val="003962"/>
                </a:solidFill>
              </a:rPr>
              <a:t>Recommendations, insights, &amp;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OOBE Recommended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srgbClr val="0071C5"/>
                </a:solidFill>
              </a:rPr>
              <a:pPr/>
              <a:t>5</a:t>
            </a:fld>
            <a:endParaRPr lang="en-US" dirty="0">
              <a:solidFill>
                <a:srgbClr val="0071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18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idx="4294967295"/>
          </p:nvPr>
        </p:nvSpPr>
        <p:spPr>
          <a:xfrm>
            <a:off x="455614" y="1018461"/>
            <a:ext cx="8221026" cy="3621465"/>
          </a:xfrm>
          <a:prstGeom prst="rect">
            <a:avLst/>
          </a:prstGeom>
        </p:spPr>
        <p:txBody>
          <a:bodyPr/>
          <a:lstStyle/>
          <a:p>
            <a:r>
              <a:rPr lang="en-US" sz="1700" b="1" dirty="0" smtClean="0">
                <a:solidFill>
                  <a:srgbClr val="003962"/>
                </a:solidFill>
              </a:rPr>
              <a:t>Support </a:t>
            </a:r>
            <a:r>
              <a:rPr lang="en-US" sz="1700" b="1" dirty="0">
                <a:solidFill>
                  <a:srgbClr val="003962"/>
                </a:solidFill>
              </a:rPr>
              <a:t>both “wired” and “wireless” configuration </a:t>
            </a:r>
            <a:r>
              <a:rPr lang="en-US" sz="1700" b="1" dirty="0" smtClean="0">
                <a:solidFill>
                  <a:srgbClr val="003962"/>
                </a:solidFill>
              </a:rPr>
              <a:t>and development because</a:t>
            </a:r>
            <a:r>
              <a:rPr lang="en-US" sz="1700" b="1" dirty="0">
                <a:solidFill>
                  <a:srgbClr val="003962"/>
                </a:solidFill>
              </a:rPr>
              <a:t>: </a:t>
            </a:r>
          </a:p>
          <a:p>
            <a:r>
              <a:rPr lang="en-US" sz="1600" dirty="0" smtClean="0">
                <a:solidFill>
                  <a:srgbClr val="003962"/>
                </a:solidFill>
              </a:rPr>
              <a:t>a) </a:t>
            </a:r>
            <a:r>
              <a:rPr lang="en-US" sz="1600" dirty="0" smtClean="0">
                <a:solidFill>
                  <a:srgbClr val="003962"/>
                </a:solidFill>
              </a:rPr>
              <a:t>Wireless </a:t>
            </a:r>
            <a:r>
              <a:rPr lang="en-US" sz="1600" dirty="0">
                <a:solidFill>
                  <a:srgbClr val="003962"/>
                </a:solidFill>
              </a:rPr>
              <a:t>configuration will be necessary when switching networks or troubleshooting during development of products in clothing, the environment or embedded in objects with no expansion </a:t>
            </a:r>
            <a:r>
              <a:rPr lang="en-US" sz="1600" dirty="0" smtClean="0">
                <a:solidFill>
                  <a:srgbClr val="003962"/>
                </a:solidFill>
              </a:rPr>
              <a:t>board option.  </a:t>
            </a:r>
            <a:r>
              <a:rPr lang="en-US" sz="1600" dirty="0">
                <a:solidFill>
                  <a:srgbClr val="003962"/>
                </a:solidFill>
              </a:rPr>
              <a:t/>
            </a:r>
            <a:br>
              <a:rPr lang="en-US" sz="1600" dirty="0">
                <a:solidFill>
                  <a:srgbClr val="003962"/>
                </a:solidFill>
              </a:rPr>
            </a:br>
            <a:r>
              <a:rPr lang="en-US" sz="1600" dirty="0">
                <a:solidFill>
                  <a:srgbClr val="003962"/>
                </a:solidFill>
              </a:rPr>
              <a:t/>
            </a:r>
            <a:br>
              <a:rPr lang="en-US" sz="1600" dirty="0">
                <a:solidFill>
                  <a:srgbClr val="003962"/>
                </a:solidFill>
              </a:rPr>
            </a:br>
            <a:r>
              <a:rPr lang="en-US" sz="1600" dirty="0">
                <a:solidFill>
                  <a:srgbClr val="003962"/>
                </a:solidFill>
              </a:rPr>
              <a:t>b) A web interface with a GUI will work across platforms and is easier for new users to understand and </a:t>
            </a:r>
            <a:r>
              <a:rPr lang="en-US" sz="1600" dirty="0" smtClean="0">
                <a:solidFill>
                  <a:srgbClr val="003962"/>
                </a:solidFill>
              </a:rPr>
              <a:t>utilize from multiple devices during </a:t>
            </a:r>
            <a:r>
              <a:rPr lang="en-US" sz="1600" dirty="0">
                <a:solidFill>
                  <a:srgbClr val="003962"/>
                </a:solidFill>
              </a:rPr>
              <a:t>development.</a:t>
            </a:r>
            <a:br>
              <a:rPr lang="en-US" sz="1600" dirty="0">
                <a:solidFill>
                  <a:srgbClr val="003962"/>
                </a:solidFill>
              </a:rPr>
            </a:br>
            <a:r>
              <a:rPr lang="en-US" sz="1600" dirty="0">
                <a:solidFill>
                  <a:srgbClr val="003962"/>
                </a:solidFill>
              </a:rPr>
              <a:t/>
            </a:r>
            <a:br>
              <a:rPr lang="en-US" sz="1600" dirty="0">
                <a:solidFill>
                  <a:srgbClr val="003962"/>
                </a:solidFill>
              </a:rPr>
            </a:br>
            <a:r>
              <a:rPr lang="en-US" sz="1600" dirty="0">
                <a:solidFill>
                  <a:srgbClr val="003962"/>
                </a:solidFill>
              </a:rPr>
              <a:t>c) Wireless configuration will </a:t>
            </a:r>
            <a:r>
              <a:rPr lang="en-US" sz="1600" dirty="0" smtClean="0">
                <a:solidFill>
                  <a:srgbClr val="003962"/>
                </a:solidFill>
              </a:rPr>
              <a:t>scale well </a:t>
            </a:r>
            <a:r>
              <a:rPr lang="en-US" sz="1600" dirty="0">
                <a:solidFill>
                  <a:srgbClr val="003962"/>
                </a:solidFill>
              </a:rPr>
              <a:t>when developing with </a:t>
            </a:r>
            <a:r>
              <a:rPr lang="en-US" sz="1600" b="1" dirty="0">
                <a:solidFill>
                  <a:srgbClr val="003962"/>
                </a:solidFill>
              </a:rPr>
              <a:t>multiple </a:t>
            </a:r>
            <a:r>
              <a:rPr lang="en-US" sz="1600" b="1" dirty="0" err="1">
                <a:solidFill>
                  <a:srgbClr val="003962"/>
                </a:solidFill>
              </a:rPr>
              <a:t>Edisons</a:t>
            </a:r>
            <a:r>
              <a:rPr lang="en-US" sz="1600" dirty="0">
                <a:solidFill>
                  <a:srgbClr val="003962"/>
                </a:solidFill>
              </a:rPr>
              <a:t>.</a:t>
            </a:r>
            <a:br>
              <a:rPr lang="en-US" sz="1600" dirty="0">
                <a:solidFill>
                  <a:srgbClr val="003962"/>
                </a:solidFill>
              </a:rPr>
            </a:br>
            <a:r>
              <a:rPr lang="en-US" sz="1600" dirty="0">
                <a:solidFill>
                  <a:srgbClr val="003962"/>
                </a:solidFill>
              </a:rPr>
              <a:t/>
            </a:r>
            <a:br>
              <a:rPr lang="en-US" sz="1600" dirty="0">
                <a:solidFill>
                  <a:srgbClr val="003962"/>
                </a:solidFill>
              </a:rPr>
            </a:br>
            <a:r>
              <a:rPr lang="en-US" sz="1600" dirty="0">
                <a:solidFill>
                  <a:srgbClr val="003962"/>
                </a:solidFill>
              </a:rPr>
              <a:t>d) Competitive products (Spark.io, </a:t>
            </a:r>
            <a:r>
              <a:rPr lang="en-US" sz="1600" dirty="0" err="1">
                <a:solidFill>
                  <a:srgbClr val="003962"/>
                </a:solidFill>
              </a:rPr>
              <a:t>pinocchio</a:t>
            </a:r>
            <a:r>
              <a:rPr lang="en-US" sz="1600" dirty="0">
                <a:solidFill>
                  <a:srgbClr val="003962"/>
                </a:solidFill>
              </a:rPr>
              <a:t>, Electric Imp) provide wireless configuration techniques. </a:t>
            </a:r>
            <a:r>
              <a:rPr lang="en-US" sz="1600" dirty="0">
                <a:solidFill>
                  <a:srgbClr val="003962"/>
                </a:solidFill>
              </a:rPr>
              <a:t/>
            </a:r>
            <a:br>
              <a:rPr lang="en-US" sz="1600" dirty="0">
                <a:solidFill>
                  <a:srgbClr val="003962"/>
                </a:solidFill>
              </a:rPr>
            </a:br>
            <a:r>
              <a:rPr lang="en-US" sz="1600" dirty="0" smtClean="0">
                <a:solidFill>
                  <a:srgbClr val="003962"/>
                </a:solidFill>
              </a:rPr>
              <a:t/>
            </a:r>
            <a:br>
              <a:rPr lang="en-US" sz="1600" dirty="0" smtClean="0">
                <a:solidFill>
                  <a:srgbClr val="003962"/>
                </a:solidFill>
              </a:rPr>
            </a:br>
            <a:r>
              <a:rPr lang="en-US" sz="1600" dirty="0" smtClean="0">
                <a:solidFill>
                  <a:srgbClr val="003962"/>
                </a:solidFill>
              </a:rPr>
              <a:t>e) Reduced configuration time</a:t>
            </a:r>
            <a:endParaRPr lang="en-US" sz="1600" dirty="0" smtClean="0">
              <a:solidFill>
                <a:srgbClr val="00396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OOBE </a:t>
            </a:r>
            <a:r>
              <a:rPr lang="en-US" dirty="0" smtClean="0"/>
              <a:t>UX Key 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Recommendations</a:t>
            </a:r>
            <a:endParaRPr lang="en-US" dirty="0"/>
          </a:p>
        </p:txBody>
      </p:sp>
      <p:sp>
        <p:nvSpPr>
          <p:cNvPr id="7" name="Content Placeholder 28"/>
          <p:cNvSpPr>
            <a:spLocks noGrp="1"/>
          </p:cNvSpPr>
          <p:nvPr>
            <p:ph idx="4294967295"/>
          </p:nvPr>
        </p:nvSpPr>
        <p:spPr>
          <a:xfrm>
            <a:off x="462811" y="970391"/>
            <a:ext cx="7944210" cy="342780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003962"/>
                </a:solidFill>
              </a:rPr>
              <a:t>The flow diagram is included as a separate PDF. </a:t>
            </a:r>
            <a:r>
              <a:rPr lang="en-US" b="1" dirty="0" smtClean="0">
                <a:solidFill>
                  <a:srgbClr val="003962"/>
                </a:solidFill>
              </a:rPr>
              <a:t>The following software elements are needed to support the suggested OOBE flow</a:t>
            </a:r>
            <a:r>
              <a:rPr lang="en-US" dirty="0" smtClean="0">
                <a:solidFill>
                  <a:srgbClr val="003962"/>
                </a:solidFill>
              </a:rPr>
              <a:t>: </a:t>
            </a:r>
          </a:p>
          <a:p>
            <a:pPr marL="342900" indent="-342900">
              <a:buAutoNum type="alphaLcParenR"/>
            </a:pPr>
            <a:r>
              <a:rPr lang="en-US" dirty="0" smtClean="0">
                <a:solidFill>
                  <a:srgbClr val="003962"/>
                </a:solidFill>
              </a:rPr>
              <a:t>The front end of the “Getting Started” website</a:t>
            </a:r>
          </a:p>
          <a:p>
            <a:pPr marL="342900" indent="-342900">
              <a:buAutoNum type="alphaLcParenR"/>
            </a:pPr>
            <a:r>
              <a:rPr lang="en-US" dirty="0" smtClean="0">
                <a:solidFill>
                  <a:srgbClr val="003962"/>
                </a:solidFill>
              </a:rPr>
              <a:t>The scripts and server elements for configuration on  Edison and the front </a:t>
            </a:r>
            <a:r>
              <a:rPr lang="en-US" dirty="0">
                <a:solidFill>
                  <a:srgbClr val="003962"/>
                </a:solidFill>
              </a:rPr>
              <a:t>e</a:t>
            </a:r>
            <a:r>
              <a:rPr lang="en-US" dirty="0" smtClean="0">
                <a:solidFill>
                  <a:srgbClr val="003962"/>
                </a:solidFill>
              </a:rPr>
              <a:t>nd </a:t>
            </a:r>
            <a:r>
              <a:rPr lang="en-US" dirty="0">
                <a:solidFill>
                  <a:srgbClr val="003962"/>
                </a:solidFill>
              </a:rPr>
              <a:t>w</a:t>
            </a:r>
            <a:r>
              <a:rPr lang="en-US" dirty="0" smtClean="0">
                <a:solidFill>
                  <a:srgbClr val="003962"/>
                </a:solidFill>
              </a:rPr>
              <a:t>eb </a:t>
            </a:r>
            <a:r>
              <a:rPr lang="en-US" dirty="0">
                <a:solidFill>
                  <a:srgbClr val="003962"/>
                </a:solidFill>
              </a:rPr>
              <a:t>c</a:t>
            </a:r>
            <a:r>
              <a:rPr lang="en-US" dirty="0" smtClean="0">
                <a:solidFill>
                  <a:srgbClr val="003962"/>
                </a:solidFill>
              </a:rPr>
              <a:t>onfiguration Interface </a:t>
            </a:r>
          </a:p>
          <a:p>
            <a:pPr marL="342900" indent="-342900">
              <a:buAutoNum type="alphaLcParenR"/>
            </a:pPr>
            <a:r>
              <a:rPr lang="en-US" dirty="0" smtClean="0">
                <a:solidFill>
                  <a:srgbClr val="003962"/>
                </a:solidFill>
              </a:rPr>
              <a:t>Bonjour MDNS support and integration with the Arduino IDE, Eclipse IDE and XDK IDE for transferring programs after compiling.  (Please refer to Larry or Norm for implementation recommendations)</a:t>
            </a:r>
          </a:p>
          <a:p>
            <a:pPr marL="342900" indent="-342900">
              <a:buAutoNum type="alphaLcParenR"/>
            </a:pPr>
            <a:r>
              <a:rPr lang="en-US" dirty="0" smtClean="0">
                <a:solidFill>
                  <a:srgbClr val="003962"/>
                </a:solidFill>
              </a:rPr>
              <a:t>The Web Socket Debug application for wireless debug streaming. (Please refer to Larry or Norm for implementation recommendations)</a:t>
            </a:r>
          </a:p>
        </p:txBody>
      </p:sp>
    </p:spTree>
    <p:extLst>
      <p:ext uri="{BB962C8B-B14F-4D97-AF65-F5344CB8AC3E}">
        <p14:creationId xmlns:p14="http://schemas.microsoft.com/office/powerpoint/2010/main" val="40140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Concept Mockups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srgbClr val="0071C5"/>
                </a:solidFill>
              </a:rPr>
              <a:pPr/>
              <a:t>8</a:t>
            </a:fld>
            <a:endParaRPr lang="en-US" dirty="0">
              <a:solidFill>
                <a:srgbClr val="0071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idx="4294967295"/>
          </p:nvPr>
        </p:nvSpPr>
        <p:spPr>
          <a:xfrm>
            <a:off x="455614" y="922740"/>
            <a:ext cx="8221026" cy="327787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rgbClr val="003962"/>
                </a:solidFill>
              </a:rPr>
              <a:t>Any prior mockups </a:t>
            </a:r>
            <a:r>
              <a:rPr lang="en-US" dirty="0">
                <a:solidFill>
                  <a:srgbClr val="003962"/>
                </a:solidFill>
              </a:rPr>
              <a:t>are concepts only and should not be taken as a product ready </a:t>
            </a:r>
            <a:r>
              <a:rPr lang="en-US" dirty="0" smtClean="0">
                <a:solidFill>
                  <a:srgbClr val="003962"/>
                </a:solidFill>
              </a:rPr>
              <a:t>designs – </a:t>
            </a:r>
            <a:r>
              <a:rPr lang="en-US" dirty="0">
                <a:solidFill>
                  <a:srgbClr val="003962"/>
                </a:solidFill>
              </a:rPr>
              <a:t>the </a:t>
            </a:r>
            <a:r>
              <a:rPr lang="en-US" dirty="0" smtClean="0">
                <a:solidFill>
                  <a:srgbClr val="003962"/>
                </a:solidFill>
              </a:rPr>
              <a:t>flow diagrams should </a:t>
            </a:r>
            <a:r>
              <a:rPr lang="en-US" dirty="0">
                <a:solidFill>
                  <a:srgbClr val="003962"/>
                </a:solidFill>
              </a:rPr>
              <a:t>be referred to as the most up to date </a:t>
            </a:r>
            <a:r>
              <a:rPr lang="en-US" dirty="0" smtClean="0">
                <a:solidFill>
                  <a:srgbClr val="003962"/>
                </a:solidFill>
              </a:rPr>
              <a:t>recommendation for design next steps</a:t>
            </a:r>
            <a:r>
              <a:rPr lang="en-US" dirty="0" smtClean="0">
                <a:solidFill>
                  <a:srgbClr val="003962"/>
                </a:solidFill>
              </a:rPr>
              <a:t>. 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rgbClr val="003962"/>
                </a:solidFill>
              </a:rPr>
              <a:t>The </a:t>
            </a:r>
            <a:r>
              <a:rPr lang="en-US" dirty="0">
                <a:solidFill>
                  <a:srgbClr val="003962"/>
                </a:solidFill>
              </a:rPr>
              <a:t>website should allow the user to specify their operating system and receive specific instructions relative to their OS. The initial website should be reviewed by users in the Edison </a:t>
            </a:r>
            <a:r>
              <a:rPr lang="en-US" dirty="0" smtClean="0">
                <a:solidFill>
                  <a:srgbClr val="003962"/>
                </a:solidFill>
              </a:rPr>
              <a:t>Trial for </a:t>
            </a:r>
            <a:r>
              <a:rPr lang="en-US" dirty="0">
                <a:solidFill>
                  <a:srgbClr val="003962"/>
                </a:solidFill>
              </a:rPr>
              <a:t>clarity. 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>
                <a:solidFill>
                  <a:srgbClr val="003962"/>
                </a:solidFill>
              </a:rPr>
              <a:t>Competitive Setup guides utilize a 1-2-3 high level scaffolding to guide the user. Both Galileo and Edison setups should follow this approach for consistency and clarity.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Mockup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il7Presentation_CLEAR">
  <a:themeElements>
    <a:clrScheme name="Intel Clear Jan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ClearPPT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April7Presentation_CLEAR.potx</Template>
  <TotalTime>6765</TotalTime>
  <Words>993</Words>
  <Application>Microsoft Office PowerPoint</Application>
  <PresentationFormat>On-screen Show (16:9)</PresentationFormat>
  <Paragraphs>123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April7Presentation_CLEAR</vt:lpstr>
      <vt:lpstr>PowerPoint Presentation</vt:lpstr>
      <vt:lpstr>Contributors: IL UXR DSL Open Design</vt:lpstr>
      <vt:lpstr>Project Goals</vt:lpstr>
      <vt:lpstr>Project Scope</vt:lpstr>
      <vt:lpstr>OOBE Recommended Approach</vt:lpstr>
      <vt:lpstr>OOBE UX Key Recommendation</vt:lpstr>
      <vt:lpstr>Software Development Recommendations</vt:lpstr>
      <vt:lpstr>Visual Concept Mockups</vt:lpstr>
      <vt:lpstr>Concept Mockup Notes</vt:lpstr>
      <vt:lpstr>PowerPoint Presentation</vt:lpstr>
      <vt:lpstr>PowerPoint Presentation</vt:lpstr>
      <vt:lpstr>PowerPoint Presentation</vt:lpstr>
      <vt:lpstr>Additional Hardware Recommendations</vt:lpstr>
      <vt:lpstr>Considerations &amp; Next Steps</vt:lpstr>
      <vt:lpstr>Recommended Next Steps for Product Team</vt:lpstr>
      <vt:lpstr>Technical Notes</vt:lpstr>
      <vt:lpstr>Addendum:  Considerations for Incorporating BT Capabilities</vt:lpstr>
      <vt:lpstr>Pros and Cons for WIFI Configuration using BT</vt:lpstr>
      <vt:lpstr>Initial Thoughts and Ideas: BT Application for Edison</vt:lpstr>
    </vt:vector>
  </TitlesOfParts>
  <Company>Red Peak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Solomon</dc:creator>
  <cp:lastModifiedBy>Hunter, Seth E</cp:lastModifiedBy>
  <cp:revision>391</cp:revision>
  <dcterms:created xsi:type="dcterms:W3CDTF">2013-06-17T18:04:50Z</dcterms:created>
  <dcterms:modified xsi:type="dcterms:W3CDTF">2014-07-01T23:12:23Z</dcterms:modified>
</cp:coreProperties>
</file>