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7" r:id="rId7"/>
    <p:sldId id="261" r:id="rId8"/>
    <p:sldId id="262" r:id="rId9"/>
    <p:sldId id="264" r:id="rId10"/>
    <p:sldId id="265" r:id="rId11"/>
    <p:sldId id="266" r:id="rId12"/>
    <p:sldId id="258" r:id="rId1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5635A7EC-2111-4D0D-BEBC-32ED59C0768E}" type="datetimeFigureOut">
              <a:rPr lang="it-IT" smtClean="0"/>
              <a:t>01/02/2018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35FD536-CDD4-442D-AC4C-4EBEABF16F38}" type="slidenum">
              <a:rPr lang="it-IT" smtClean="0"/>
              <a:t>‹N›</a:t>
            </a:fld>
            <a:endParaRPr lang="it-IT"/>
          </a:p>
        </p:txBody>
      </p:sp>
    </p:spTree>
    <p:extLst>
      <p:ext uri="{BB962C8B-B14F-4D97-AF65-F5344CB8AC3E}">
        <p14:creationId xmlns:p14="http://schemas.microsoft.com/office/powerpoint/2010/main" val="174085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635A7EC-2111-4D0D-BEBC-32ED59C0768E}" type="datetimeFigureOut">
              <a:rPr lang="it-IT" smtClean="0"/>
              <a:t>01/02/2018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35FD536-CDD4-442D-AC4C-4EBEABF16F38}" type="slidenum">
              <a:rPr lang="it-IT" smtClean="0"/>
              <a:t>‹N›</a:t>
            </a:fld>
            <a:endParaRPr lang="it-IT"/>
          </a:p>
        </p:txBody>
      </p:sp>
    </p:spTree>
    <p:extLst>
      <p:ext uri="{BB962C8B-B14F-4D97-AF65-F5344CB8AC3E}">
        <p14:creationId xmlns:p14="http://schemas.microsoft.com/office/powerpoint/2010/main" val="139857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635A7EC-2111-4D0D-BEBC-32ED59C0768E}" type="datetimeFigureOut">
              <a:rPr lang="it-IT" smtClean="0"/>
              <a:t>01/02/2018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35FD536-CDD4-442D-AC4C-4EBEABF16F38}" type="slidenum">
              <a:rPr lang="it-IT" smtClean="0"/>
              <a:t>‹N›</a:t>
            </a:fld>
            <a:endParaRPr lang="it-IT"/>
          </a:p>
        </p:txBody>
      </p:sp>
    </p:spTree>
    <p:extLst>
      <p:ext uri="{BB962C8B-B14F-4D97-AF65-F5344CB8AC3E}">
        <p14:creationId xmlns:p14="http://schemas.microsoft.com/office/powerpoint/2010/main" val="325914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5635A7EC-2111-4D0D-BEBC-32ED59C0768E}" type="datetimeFigureOut">
              <a:rPr lang="it-IT" smtClean="0"/>
              <a:t>01/02/2018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35FD536-CDD4-442D-AC4C-4EBEABF16F38}" type="slidenum">
              <a:rPr lang="it-IT" smtClean="0"/>
              <a:t>‹N›</a:t>
            </a:fld>
            <a:endParaRPr lang="it-IT"/>
          </a:p>
        </p:txBody>
      </p:sp>
    </p:spTree>
    <p:extLst>
      <p:ext uri="{BB962C8B-B14F-4D97-AF65-F5344CB8AC3E}">
        <p14:creationId xmlns:p14="http://schemas.microsoft.com/office/powerpoint/2010/main" val="9870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5635A7EC-2111-4D0D-BEBC-32ED59C0768E}" type="datetimeFigureOut">
              <a:rPr lang="it-IT" smtClean="0"/>
              <a:t>01/02/2018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35FD536-CDD4-442D-AC4C-4EBEABF16F38}" type="slidenum">
              <a:rPr lang="it-IT" smtClean="0"/>
              <a:t>‹N›</a:t>
            </a:fld>
            <a:endParaRPr lang="it-IT"/>
          </a:p>
        </p:txBody>
      </p:sp>
    </p:spTree>
    <p:extLst>
      <p:ext uri="{BB962C8B-B14F-4D97-AF65-F5344CB8AC3E}">
        <p14:creationId xmlns:p14="http://schemas.microsoft.com/office/powerpoint/2010/main" val="132551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5635A7EC-2111-4D0D-BEBC-32ED59C0768E}" type="datetimeFigureOut">
              <a:rPr lang="it-IT" smtClean="0"/>
              <a:t>01/02/2018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35FD536-CDD4-442D-AC4C-4EBEABF16F38}" type="slidenum">
              <a:rPr lang="it-IT" smtClean="0"/>
              <a:t>‹N›</a:t>
            </a:fld>
            <a:endParaRPr lang="it-IT"/>
          </a:p>
        </p:txBody>
      </p:sp>
    </p:spTree>
    <p:extLst>
      <p:ext uri="{BB962C8B-B14F-4D97-AF65-F5344CB8AC3E}">
        <p14:creationId xmlns:p14="http://schemas.microsoft.com/office/powerpoint/2010/main" val="1308857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5635A7EC-2111-4D0D-BEBC-32ED59C0768E}" type="datetimeFigureOut">
              <a:rPr lang="it-IT" smtClean="0"/>
              <a:t>01/02/2018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35FD536-CDD4-442D-AC4C-4EBEABF16F38}" type="slidenum">
              <a:rPr lang="it-IT" smtClean="0"/>
              <a:t>‹N›</a:t>
            </a:fld>
            <a:endParaRPr lang="it-IT"/>
          </a:p>
        </p:txBody>
      </p:sp>
    </p:spTree>
    <p:extLst>
      <p:ext uri="{BB962C8B-B14F-4D97-AF65-F5344CB8AC3E}">
        <p14:creationId xmlns:p14="http://schemas.microsoft.com/office/powerpoint/2010/main" val="249968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5635A7EC-2111-4D0D-BEBC-32ED59C0768E}" type="datetimeFigureOut">
              <a:rPr lang="it-IT" smtClean="0"/>
              <a:t>01/02/2018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35FD536-CDD4-442D-AC4C-4EBEABF16F38}" type="slidenum">
              <a:rPr lang="it-IT" smtClean="0"/>
              <a:t>‹N›</a:t>
            </a:fld>
            <a:endParaRPr lang="it-IT"/>
          </a:p>
        </p:txBody>
      </p:sp>
    </p:spTree>
    <p:extLst>
      <p:ext uri="{BB962C8B-B14F-4D97-AF65-F5344CB8AC3E}">
        <p14:creationId xmlns:p14="http://schemas.microsoft.com/office/powerpoint/2010/main" val="207936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635A7EC-2111-4D0D-BEBC-32ED59C0768E}" type="datetimeFigureOut">
              <a:rPr lang="it-IT" smtClean="0"/>
              <a:t>01/02/2018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35FD536-CDD4-442D-AC4C-4EBEABF16F38}" type="slidenum">
              <a:rPr lang="it-IT" smtClean="0"/>
              <a:t>‹N›</a:t>
            </a:fld>
            <a:endParaRPr lang="it-IT"/>
          </a:p>
        </p:txBody>
      </p:sp>
    </p:spTree>
    <p:extLst>
      <p:ext uri="{BB962C8B-B14F-4D97-AF65-F5344CB8AC3E}">
        <p14:creationId xmlns:p14="http://schemas.microsoft.com/office/powerpoint/2010/main" val="190969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635A7EC-2111-4D0D-BEBC-32ED59C0768E}" type="datetimeFigureOut">
              <a:rPr lang="it-IT" smtClean="0"/>
              <a:t>01/02/2018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35FD536-CDD4-442D-AC4C-4EBEABF16F38}" type="slidenum">
              <a:rPr lang="it-IT" smtClean="0"/>
              <a:t>‹N›</a:t>
            </a:fld>
            <a:endParaRPr lang="it-IT"/>
          </a:p>
        </p:txBody>
      </p:sp>
    </p:spTree>
    <p:extLst>
      <p:ext uri="{BB962C8B-B14F-4D97-AF65-F5344CB8AC3E}">
        <p14:creationId xmlns:p14="http://schemas.microsoft.com/office/powerpoint/2010/main" val="2376732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635A7EC-2111-4D0D-BEBC-32ED59C0768E}" type="datetimeFigureOut">
              <a:rPr lang="it-IT" smtClean="0"/>
              <a:t>01/02/2018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35FD536-CDD4-442D-AC4C-4EBEABF16F38}" type="slidenum">
              <a:rPr lang="it-IT" smtClean="0"/>
              <a:t>‹N›</a:t>
            </a:fld>
            <a:endParaRPr lang="it-IT"/>
          </a:p>
        </p:txBody>
      </p:sp>
    </p:spTree>
    <p:extLst>
      <p:ext uri="{BB962C8B-B14F-4D97-AF65-F5344CB8AC3E}">
        <p14:creationId xmlns:p14="http://schemas.microsoft.com/office/powerpoint/2010/main" val="154029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5A7EC-2111-4D0D-BEBC-32ED59C0768E}" type="datetimeFigureOut">
              <a:rPr lang="it-IT" smtClean="0"/>
              <a:t>01/02/2018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FD536-CDD4-442D-AC4C-4EBEABF16F38}" type="slidenum">
              <a:rPr lang="it-IT" smtClean="0"/>
              <a:t>‹N›</a:t>
            </a:fld>
            <a:endParaRPr lang="it-IT"/>
          </a:p>
        </p:txBody>
      </p:sp>
    </p:spTree>
    <p:extLst>
      <p:ext uri="{BB962C8B-B14F-4D97-AF65-F5344CB8AC3E}">
        <p14:creationId xmlns:p14="http://schemas.microsoft.com/office/powerpoint/2010/main" val="55181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t.wikipedia.org/wiki/Concurrent_Versions_Syst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391023"/>
            <a:ext cx="7772400" cy="1470025"/>
          </a:xfrm>
        </p:spPr>
        <p:txBody>
          <a:bodyPr>
            <a:normAutofit/>
          </a:bodyPr>
          <a:lstStyle/>
          <a:p>
            <a:r>
              <a:rPr lang="it-IT" sz="6000" b="1" dirty="0" smtClean="0"/>
              <a:t>Primi passi su </a:t>
            </a:r>
            <a:r>
              <a:rPr lang="it-IT" sz="6000" b="1" dirty="0" err="1" smtClean="0"/>
              <a:t>GitHub</a:t>
            </a:r>
            <a:endParaRPr lang="it-IT" sz="6000" b="1" dirty="0"/>
          </a:p>
        </p:txBody>
      </p:sp>
      <p:sp>
        <p:nvSpPr>
          <p:cNvPr id="3" name="Sottotitolo 2"/>
          <p:cNvSpPr>
            <a:spLocks noGrp="1"/>
          </p:cNvSpPr>
          <p:nvPr>
            <p:ph type="subTitle" idx="1"/>
          </p:nvPr>
        </p:nvSpPr>
        <p:spPr/>
        <p:txBody>
          <a:bodyPr/>
          <a:lstStyle/>
          <a:p>
            <a:r>
              <a:rPr lang="it-IT" i="1" dirty="0" smtClean="0">
                <a:solidFill>
                  <a:schemeClr val="tx1"/>
                </a:solidFill>
              </a:rPr>
              <a:t>Lezione n.1</a:t>
            </a:r>
          </a:p>
          <a:p>
            <a:endParaRPr lang="it-IT" i="1" dirty="0"/>
          </a:p>
        </p:txBody>
      </p:sp>
    </p:spTree>
    <p:extLst>
      <p:ext uri="{BB962C8B-B14F-4D97-AF65-F5344CB8AC3E}">
        <p14:creationId xmlns:p14="http://schemas.microsoft.com/office/powerpoint/2010/main" val="315884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Che cosa è una </a:t>
            </a:r>
            <a:r>
              <a:rPr lang="it-IT" b="1" dirty="0" err="1" smtClean="0"/>
              <a:t>brench</a:t>
            </a:r>
            <a:endParaRPr lang="it-IT" b="1" dirty="0"/>
          </a:p>
        </p:txBody>
      </p:sp>
      <p:sp>
        <p:nvSpPr>
          <p:cNvPr id="3" name="Segnaposto contenuto 2"/>
          <p:cNvSpPr>
            <a:spLocks noGrp="1"/>
          </p:cNvSpPr>
          <p:nvPr>
            <p:ph idx="1"/>
          </p:nvPr>
        </p:nvSpPr>
        <p:spPr/>
        <p:txBody>
          <a:bodyPr>
            <a:normAutofit/>
          </a:bodyPr>
          <a:lstStyle/>
          <a:p>
            <a:r>
              <a:rPr lang="en-US" sz="2000" dirty="0" smtClean="0"/>
              <a:t>This diagram shows:</a:t>
            </a:r>
          </a:p>
          <a:p>
            <a:r>
              <a:rPr lang="en-US" sz="2000" dirty="0" smtClean="0"/>
              <a:t>The master branch</a:t>
            </a:r>
          </a:p>
          <a:p>
            <a:r>
              <a:rPr lang="en-US" sz="2000" dirty="0" smtClean="0"/>
              <a:t>A new branch called feature (because we’re doing ‘feature work’ on this branch)</a:t>
            </a:r>
          </a:p>
          <a:p>
            <a:r>
              <a:rPr lang="en-US" sz="2000" dirty="0" smtClean="0"/>
              <a:t>The journey that feature takes before it’s merged into master</a:t>
            </a:r>
          </a:p>
          <a:p>
            <a:endParaRPr lang="it-IT"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62" y="3722712"/>
            <a:ext cx="8847234" cy="2226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376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Che cosa è una </a:t>
            </a:r>
            <a:r>
              <a:rPr lang="it-IT" b="1" dirty="0" err="1" smtClean="0"/>
              <a:t>brench</a:t>
            </a:r>
            <a:endParaRPr lang="it-IT" b="1" dirty="0"/>
          </a:p>
        </p:txBody>
      </p:sp>
      <p:sp>
        <p:nvSpPr>
          <p:cNvPr id="3" name="Segnaposto contenuto 2"/>
          <p:cNvSpPr>
            <a:spLocks noGrp="1"/>
          </p:cNvSpPr>
          <p:nvPr>
            <p:ph idx="1"/>
          </p:nvPr>
        </p:nvSpPr>
        <p:spPr/>
        <p:txBody>
          <a:bodyPr>
            <a:normAutofit fontScale="77500" lnSpcReduction="20000"/>
          </a:bodyPr>
          <a:lstStyle/>
          <a:p>
            <a:r>
              <a:rPr lang="en-US" dirty="0" smtClean="0"/>
              <a:t>Have you ever saved different versions of a file? Something like:</a:t>
            </a:r>
          </a:p>
          <a:p>
            <a:endParaRPr lang="en-US" dirty="0" smtClean="0"/>
          </a:p>
          <a:p>
            <a:r>
              <a:rPr lang="en-US" dirty="0" smtClean="0"/>
              <a:t>story.txt</a:t>
            </a:r>
          </a:p>
          <a:p>
            <a:r>
              <a:rPr lang="en-US" dirty="0" smtClean="0"/>
              <a:t>story-joe-edit.txt</a:t>
            </a:r>
          </a:p>
          <a:p>
            <a:r>
              <a:rPr lang="en-US" dirty="0" smtClean="0"/>
              <a:t>story-joe-edit-reviewed.txt</a:t>
            </a:r>
          </a:p>
          <a:p>
            <a:r>
              <a:rPr lang="en-US" dirty="0" smtClean="0"/>
              <a:t>Branches accomplish similar goals in GitHub repositories.</a:t>
            </a:r>
          </a:p>
          <a:p>
            <a:endParaRPr lang="en-US" dirty="0" smtClean="0"/>
          </a:p>
          <a:p>
            <a:r>
              <a:rPr lang="en-US" dirty="0" smtClean="0"/>
              <a:t>Here at GitHub, our developers, writers, and designers use branches for keeping bug fixes and feature work separate from our master (production) branch. When a change is ready, they merge their branch into master.</a:t>
            </a:r>
            <a:endParaRPr lang="it-IT" dirty="0"/>
          </a:p>
        </p:txBody>
      </p:sp>
    </p:spTree>
    <p:extLst>
      <p:ext uri="{BB962C8B-B14F-4D97-AF65-F5344CB8AC3E}">
        <p14:creationId xmlns:p14="http://schemas.microsoft.com/office/powerpoint/2010/main" val="317767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Glossario</a:t>
            </a:r>
            <a:endParaRPr lang="it-IT" b="1" dirty="0"/>
          </a:p>
        </p:txBody>
      </p:sp>
      <p:sp>
        <p:nvSpPr>
          <p:cNvPr id="3" name="Segnaposto contenuto 2"/>
          <p:cNvSpPr>
            <a:spLocks noGrp="1"/>
          </p:cNvSpPr>
          <p:nvPr>
            <p:ph idx="1"/>
          </p:nvPr>
        </p:nvSpPr>
        <p:spPr/>
        <p:txBody>
          <a:bodyPr>
            <a:normAutofit/>
          </a:bodyPr>
          <a:lstStyle/>
          <a:p>
            <a:r>
              <a:rPr lang="it-IT" sz="1800" b="1" dirty="0" err="1" smtClean="0"/>
              <a:t>Kernel</a:t>
            </a:r>
            <a:r>
              <a:rPr lang="it-IT" sz="1800" b="1" dirty="0" smtClean="0"/>
              <a:t> : </a:t>
            </a:r>
            <a:r>
              <a:rPr lang="it-IT" sz="1800" dirty="0" smtClean="0"/>
              <a:t>in </a:t>
            </a:r>
            <a:r>
              <a:rPr lang="it-IT" sz="1800" dirty="0"/>
              <a:t>informatica, il nucleo di un sistema operativo, che gestisce le funzioni di controllo fondamentali del computer</a:t>
            </a:r>
            <a:r>
              <a:rPr lang="it-IT" sz="1800" dirty="0" smtClean="0"/>
              <a:t>.</a:t>
            </a:r>
          </a:p>
          <a:p>
            <a:r>
              <a:rPr lang="it-IT" sz="1800" b="1" dirty="0"/>
              <a:t>C</a:t>
            </a:r>
            <a:r>
              <a:rPr lang="it-IT" sz="1800" b="1" dirty="0" smtClean="0"/>
              <a:t>ontrollo versione distribuito  (o DVCS da Distributed Version Control System) : </a:t>
            </a:r>
            <a:r>
              <a:rPr lang="it-IT" sz="1800" dirty="0" smtClean="0"/>
              <a:t>permette di tenere traccia delle modifiche e delle versioni apportate al codice sorgente del software, senza la necessità di dover utilizzare un server centrale.</a:t>
            </a:r>
          </a:p>
          <a:p>
            <a:r>
              <a:rPr lang="it-IT" sz="1800" b="1" dirty="0" err="1" smtClean="0"/>
              <a:t>Concurrent</a:t>
            </a:r>
            <a:r>
              <a:rPr lang="it-IT" sz="1800" b="1" dirty="0" smtClean="0"/>
              <a:t> </a:t>
            </a:r>
            <a:r>
              <a:rPr lang="it-IT" sz="1800" b="1" dirty="0" err="1" smtClean="0"/>
              <a:t>Versions</a:t>
            </a:r>
            <a:r>
              <a:rPr lang="it-IT" sz="1800" b="1" dirty="0" smtClean="0"/>
              <a:t> System (CVS)</a:t>
            </a:r>
            <a:r>
              <a:rPr lang="it-IT" sz="1800" dirty="0"/>
              <a:t> </a:t>
            </a:r>
            <a:r>
              <a:rPr lang="it-IT" sz="1800" dirty="0" smtClean="0"/>
              <a:t> :  è un sistema software che implementa un sistema di controllo versione.</a:t>
            </a:r>
            <a:endParaRPr lang="it-IT" sz="1800" dirty="0"/>
          </a:p>
        </p:txBody>
      </p:sp>
    </p:spTree>
    <p:extLst>
      <p:ext uri="{BB962C8B-B14F-4D97-AF65-F5344CB8AC3E}">
        <p14:creationId xmlns:p14="http://schemas.microsoft.com/office/powerpoint/2010/main" val="95634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Da dove nasce </a:t>
            </a:r>
            <a:r>
              <a:rPr lang="it-IT" b="1" dirty="0" err="1" smtClean="0"/>
              <a:t>GitHub</a:t>
            </a:r>
            <a:r>
              <a:rPr lang="it-IT" b="1" dirty="0" smtClean="0"/>
              <a:t>…</a:t>
            </a:r>
            <a:endParaRPr lang="it-IT" b="1" dirty="0"/>
          </a:p>
        </p:txBody>
      </p:sp>
      <p:sp>
        <p:nvSpPr>
          <p:cNvPr id="3" name="Segnaposto contenuto 2"/>
          <p:cNvSpPr>
            <a:spLocks noGrp="1"/>
          </p:cNvSpPr>
          <p:nvPr>
            <p:ph idx="1"/>
          </p:nvPr>
        </p:nvSpPr>
        <p:spPr/>
        <p:txBody>
          <a:bodyPr>
            <a:normAutofit/>
          </a:bodyPr>
          <a:lstStyle/>
          <a:p>
            <a:r>
              <a:rPr lang="it-IT" sz="2000" dirty="0" smtClean="0"/>
              <a:t>Nel 2005 Linus </a:t>
            </a:r>
            <a:r>
              <a:rPr lang="it-IT" sz="2000" dirty="0" err="1" smtClean="0"/>
              <a:t>Torvalds</a:t>
            </a:r>
            <a:r>
              <a:rPr lang="it-IT" sz="2000" dirty="0" smtClean="0"/>
              <a:t> creò </a:t>
            </a:r>
            <a:r>
              <a:rPr lang="it-IT" sz="2000" b="1" dirty="0" err="1" smtClean="0"/>
              <a:t>Git</a:t>
            </a:r>
            <a:r>
              <a:rPr lang="it-IT" sz="2000" dirty="0" smtClean="0"/>
              <a:t>  ,che nello slang americano significa ‘’</a:t>
            </a:r>
            <a:r>
              <a:rPr lang="it-IT" sz="2000" i="1" dirty="0" smtClean="0"/>
              <a:t>idiota</a:t>
            </a:r>
            <a:r>
              <a:rPr lang="it-IT" sz="2000" dirty="0" smtClean="0"/>
              <a:t>’’</a:t>
            </a:r>
          </a:p>
          <a:p>
            <a:r>
              <a:rPr lang="it-IT" sz="2000" dirty="0" err="1" smtClean="0"/>
              <a:t>Git</a:t>
            </a:r>
            <a:r>
              <a:rPr lang="it-IT" sz="2000" dirty="0" smtClean="0"/>
              <a:t> è un </a:t>
            </a:r>
            <a:r>
              <a:rPr lang="it-IT" sz="2000" b="1" dirty="0" smtClean="0"/>
              <a:t>Software di Controllo </a:t>
            </a:r>
            <a:r>
              <a:rPr lang="it-IT" sz="2000" b="1" dirty="0"/>
              <a:t>V</a:t>
            </a:r>
            <a:r>
              <a:rPr lang="it-IT" sz="2000" b="1" dirty="0" smtClean="0"/>
              <a:t>ersione </a:t>
            </a:r>
            <a:r>
              <a:rPr lang="it-IT" sz="2000" b="1" dirty="0"/>
              <a:t>D</a:t>
            </a:r>
            <a:r>
              <a:rPr lang="it-IT" sz="2000" b="1" dirty="0" smtClean="0"/>
              <a:t>istribuito </a:t>
            </a:r>
            <a:r>
              <a:rPr lang="it-IT" sz="2000" dirty="0" smtClean="0"/>
              <a:t>e nacque per essere un semplice strumento per facilitare lo sviluppo del </a:t>
            </a:r>
            <a:r>
              <a:rPr lang="it-IT" sz="2000" dirty="0" err="1" smtClean="0"/>
              <a:t>kernel</a:t>
            </a:r>
            <a:r>
              <a:rPr lang="it-IT" sz="2000" dirty="0" smtClean="0"/>
              <a:t> Linux ed è diventato uno degli strumenti di controllo versione più diffusi.</a:t>
            </a:r>
          </a:p>
          <a:p>
            <a:r>
              <a:rPr lang="it-IT" sz="2000" dirty="0" smtClean="0"/>
              <a:t>Lo sviluppo di </a:t>
            </a:r>
            <a:r>
              <a:rPr lang="it-IT" sz="2000" dirty="0" err="1" smtClean="0"/>
              <a:t>Git</a:t>
            </a:r>
            <a:r>
              <a:rPr lang="it-IT" sz="2000" dirty="0" smtClean="0"/>
              <a:t> è iniziato dopo che molti sviluppatori del </a:t>
            </a:r>
            <a:r>
              <a:rPr lang="it-IT" sz="2000" dirty="0" err="1" smtClean="0"/>
              <a:t>kernel</a:t>
            </a:r>
            <a:r>
              <a:rPr lang="it-IT" sz="2000" dirty="0" smtClean="0"/>
              <a:t> di Linux sono stati costretti ad </a:t>
            </a:r>
            <a:r>
              <a:rPr lang="it-IT" sz="2000" b="1" dirty="0" smtClean="0"/>
              <a:t>abbandonare l'accesso al codice sorgente </a:t>
            </a:r>
            <a:r>
              <a:rPr lang="it-IT" sz="2000" dirty="0" smtClean="0"/>
              <a:t>tramite il sistema proprietario </a:t>
            </a:r>
            <a:r>
              <a:rPr lang="it-IT" sz="2000" dirty="0" err="1" smtClean="0"/>
              <a:t>BitKeeper</a:t>
            </a:r>
            <a:r>
              <a:rPr lang="it-IT" sz="2000" dirty="0"/>
              <a:t> </a:t>
            </a:r>
            <a:r>
              <a:rPr lang="it-IT" sz="2000" dirty="0" smtClean="0"/>
              <a:t>poiché </a:t>
            </a:r>
            <a:r>
              <a:rPr lang="it-IT" sz="2000" dirty="0"/>
              <a:t>l</a:t>
            </a:r>
            <a:r>
              <a:rPr lang="it-IT" sz="2000" dirty="0" smtClean="0"/>
              <a:t>a possibilità di utilizzare </a:t>
            </a:r>
            <a:r>
              <a:rPr lang="it-IT" sz="2000" dirty="0" err="1" smtClean="0"/>
              <a:t>BitKeeper</a:t>
            </a:r>
            <a:r>
              <a:rPr lang="it-IT" sz="2000" dirty="0" smtClean="0"/>
              <a:t> gratuitamente era stata ritirata dal detentore dei diritti d'autore Larry </a:t>
            </a:r>
            <a:r>
              <a:rPr lang="it-IT" sz="2000" dirty="0" err="1" smtClean="0"/>
              <a:t>McVoy</a:t>
            </a:r>
            <a:r>
              <a:rPr lang="it-IT" sz="2000" dirty="0" smtClean="0"/>
              <a:t>.</a:t>
            </a:r>
          </a:p>
          <a:p>
            <a:r>
              <a:rPr lang="it-IT" sz="2000" b="1" dirty="0" err="1" smtClean="0"/>
              <a:t>Torvalds</a:t>
            </a:r>
            <a:r>
              <a:rPr lang="it-IT" sz="2000" dirty="0" smtClean="0"/>
              <a:t> voleva un sistema distribuito che potesse usare come </a:t>
            </a:r>
            <a:r>
              <a:rPr lang="it-IT" sz="2000" dirty="0" err="1" smtClean="0"/>
              <a:t>BitKeeper</a:t>
            </a:r>
            <a:r>
              <a:rPr lang="it-IT" sz="2000" dirty="0" smtClean="0"/>
              <a:t>, ma nessuno dei sistemi disponibili gratuitamente soddisfaceva i suoi bisogni, particolarmente </a:t>
            </a:r>
            <a:r>
              <a:rPr lang="it-IT" sz="2000" b="1" dirty="0" smtClean="0"/>
              <a:t>il suo bisogno di velocità</a:t>
            </a:r>
            <a:r>
              <a:rPr lang="it-IT" sz="2000" dirty="0" smtClean="0"/>
              <a:t>.</a:t>
            </a:r>
          </a:p>
          <a:p>
            <a:endParaRPr lang="it-IT" sz="2000" dirty="0"/>
          </a:p>
        </p:txBody>
      </p:sp>
    </p:spTree>
    <p:extLst>
      <p:ext uri="{BB962C8B-B14F-4D97-AF65-F5344CB8AC3E}">
        <p14:creationId xmlns:p14="http://schemas.microsoft.com/office/powerpoint/2010/main" val="292093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Da dove nasce </a:t>
            </a:r>
            <a:r>
              <a:rPr lang="it-IT" b="1" dirty="0" err="1" smtClean="0"/>
              <a:t>GitHub</a:t>
            </a:r>
            <a:r>
              <a:rPr lang="it-IT" b="1" dirty="0" smtClean="0"/>
              <a:t>…</a:t>
            </a:r>
            <a:endParaRPr lang="it-IT" b="1" dirty="0"/>
          </a:p>
        </p:txBody>
      </p:sp>
      <p:sp>
        <p:nvSpPr>
          <p:cNvPr id="3" name="Segnaposto contenuto 2"/>
          <p:cNvSpPr>
            <a:spLocks noGrp="1"/>
          </p:cNvSpPr>
          <p:nvPr>
            <p:ph idx="1"/>
          </p:nvPr>
        </p:nvSpPr>
        <p:spPr/>
        <p:txBody>
          <a:bodyPr>
            <a:normAutofit lnSpcReduction="10000"/>
          </a:bodyPr>
          <a:lstStyle/>
          <a:p>
            <a:pPr marL="0" indent="0" algn="just">
              <a:buNone/>
            </a:pPr>
            <a:r>
              <a:rPr lang="it-IT" b="1" dirty="0" smtClean="0"/>
              <a:t>Caratteristiche di </a:t>
            </a:r>
            <a:r>
              <a:rPr lang="it-IT" b="1" dirty="0" err="1" smtClean="0"/>
              <a:t>Git</a:t>
            </a:r>
            <a:r>
              <a:rPr lang="it-IT" b="1" dirty="0" smtClean="0"/>
              <a:t> :</a:t>
            </a:r>
            <a:endParaRPr lang="it-IT" b="1" dirty="0"/>
          </a:p>
          <a:p>
            <a:pPr algn="just"/>
            <a:r>
              <a:rPr lang="it-IT" sz="2200" i="1" u="sng" dirty="0" smtClean="0"/>
              <a:t>Forte supporto allo sviluppo non lineare</a:t>
            </a:r>
            <a:r>
              <a:rPr lang="it-IT" sz="2200" i="1" dirty="0" smtClean="0"/>
              <a:t> </a:t>
            </a:r>
            <a:r>
              <a:rPr lang="it-IT" sz="2000" dirty="0"/>
              <a:t>:</a:t>
            </a:r>
            <a:r>
              <a:rPr lang="it-IT" sz="2000" dirty="0" smtClean="0"/>
              <a:t> </a:t>
            </a:r>
            <a:r>
              <a:rPr lang="it-IT" sz="2000" dirty="0" err="1" smtClean="0"/>
              <a:t>Git</a:t>
            </a:r>
            <a:r>
              <a:rPr lang="it-IT" sz="2000" dirty="0" smtClean="0"/>
              <a:t> supporta diramazione e fusione (branching and </a:t>
            </a:r>
            <a:r>
              <a:rPr lang="it-IT" sz="2000" dirty="0" err="1" smtClean="0"/>
              <a:t>merging</a:t>
            </a:r>
            <a:r>
              <a:rPr lang="it-IT" sz="2000" dirty="0" smtClean="0"/>
              <a:t>) rapide e comode, e comprende strumenti specifici per visualizzare e navigare una cronologia di sviluppo non lineare.</a:t>
            </a:r>
          </a:p>
          <a:p>
            <a:pPr algn="just"/>
            <a:r>
              <a:rPr lang="it-IT" sz="2200" i="1" u="sng" dirty="0"/>
              <a:t>Sviluppo </a:t>
            </a:r>
            <a:r>
              <a:rPr lang="it-IT" sz="2200" i="1" u="sng" dirty="0" smtClean="0"/>
              <a:t>distribuito</a:t>
            </a:r>
            <a:r>
              <a:rPr lang="it-IT" sz="2400" dirty="0" smtClean="0"/>
              <a:t> </a:t>
            </a:r>
            <a:r>
              <a:rPr lang="it-IT" sz="2000" dirty="0" smtClean="0"/>
              <a:t>:</a:t>
            </a:r>
            <a:r>
              <a:rPr lang="it-IT" sz="2400" dirty="0" smtClean="0"/>
              <a:t> </a:t>
            </a:r>
            <a:r>
              <a:rPr lang="it-IT" sz="2000" dirty="0" err="1" smtClean="0"/>
              <a:t>Git</a:t>
            </a:r>
            <a:r>
              <a:rPr lang="it-IT" sz="2000" dirty="0" smtClean="0"/>
              <a:t> dà a ogni sviluppatore una copia locale dell'intera cronologia di sviluppo e le modifiche vengono copiate da un tale </a:t>
            </a:r>
            <a:r>
              <a:rPr lang="it-IT" sz="2000" dirty="0" err="1" smtClean="0"/>
              <a:t>repository</a:t>
            </a:r>
            <a:r>
              <a:rPr lang="it-IT" sz="2000" dirty="0" smtClean="0"/>
              <a:t> a un altro. Queste modifiche vengono importate come diramazioni aggiuntive di sviluppo, e possono essere fuse allo stesso modo di una diramazione sviluppata localmente.</a:t>
            </a:r>
          </a:p>
          <a:p>
            <a:pPr algn="just"/>
            <a:r>
              <a:rPr lang="it-IT" sz="2200" i="1" u="sng" dirty="0" smtClean="0"/>
              <a:t>I </a:t>
            </a:r>
            <a:r>
              <a:rPr lang="it-IT" sz="2200" i="1" u="sng" dirty="0" err="1" smtClean="0"/>
              <a:t>repository</a:t>
            </a:r>
            <a:r>
              <a:rPr lang="it-IT" sz="2200" i="1" u="sng" dirty="0" smtClean="0"/>
              <a:t> possono essere pubblicati facilmente</a:t>
            </a:r>
            <a:r>
              <a:rPr lang="it-IT" sz="2200" dirty="0" smtClean="0"/>
              <a:t> </a:t>
            </a:r>
            <a:r>
              <a:rPr lang="it-IT" sz="2000" dirty="0" smtClean="0"/>
              <a:t>: tramite HTTP, FTP, </a:t>
            </a:r>
            <a:r>
              <a:rPr lang="it-IT" sz="2000" dirty="0" err="1" smtClean="0"/>
              <a:t>ssh</a:t>
            </a:r>
            <a:r>
              <a:rPr lang="it-IT" sz="2000" dirty="0" smtClean="0"/>
              <a:t>, </a:t>
            </a:r>
            <a:r>
              <a:rPr lang="it-IT" sz="2000" dirty="0" err="1" smtClean="0"/>
              <a:t>rsync</a:t>
            </a:r>
            <a:r>
              <a:rPr lang="it-IT" sz="2000" dirty="0" smtClean="0"/>
              <a:t>. </a:t>
            </a:r>
            <a:r>
              <a:rPr lang="it-IT" sz="2000" dirty="0" err="1" smtClean="0"/>
              <a:t>Git</a:t>
            </a:r>
            <a:r>
              <a:rPr lang="it-IT" sz="2000" dirty="0" smtClean="0"/>
              <a:t> ha anche un'emulazione del server CVS, che consente di usare gli esistenti client CVS e </a:t>
            </a:r>
            <a:r>
              <a:rPr lang="it-IT" sz="2000" dirty="0" err="1" smtClean="0"/>
              <a:t>plugin</a:t>
            </a:r>
            <a:r>
              <a:rPr lang="it-IT" sz="2000" dirty="0" smtClean="0"/>
              <a:t> per IDE per accedere ai </a:t>
            </a:r>
            <a:r>
              <a:rPr lang="it-IT" sz="2000" dirty="0" err="1" smtClean="0"/>
              <a:t>repository</a:t>
            </a:r>
            <a:r>
              <a:rPr lang="it-IT" sz="2000" dirty="0" smtClean="0"/>
              <a:t> </a:t>
            </a:r>
            <a:r>
              <a:rPr lang="it-IT" sz="2000" dirty="0" err="1" smtClean="0"/>
              <a:t>Git</a:t>
            </a:r>
            <a:r>
              <a:rPr lang="it-IT" sz="2000" dirty="0" smtClean="0"/>
              <a:t>.</a:t>
            </a:r>
            <a:endParaRPr lang="it-IT" sz="2200" i="1" u="sng" dirty="0" smtClean="0"/>
          </a:p>
        </p:txBody>
      </p:sp>
    </p:spTree>
    <p:extLst>
      <p:ext uri="{BB962C8B-B14F-4D97-AF65-F5344CB8AC3E}">
        <p14:creationId xmlns:p14="http://schemas.microsoft.com/office/powerpoint/2010/main" val="145952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Da dove nasce </a:t>
            </a:r>
            <a:r>
              <a:rPr lang="it-IT" b="1" dirty="0" err="1" smtClean="0"/>
              <a:t>GitHub</a:t>
            </a:r>
            <a:r>
              <a:rPr lang="it-IT" b="1" dirty="0" smtClean="0"/>
              <a:t>…</a:t>
            </a:r>
            <a:endParaRPr lang="it-IT" b="1" dirty="0"/>
          </a:p>
        </p:txBody>
      </p:sp>
      <p:sp>
        <p:nvSpPr>
          <p:cNvPr id="3" name="Segnaposto contenuto 2"/>
          <p:cNvSpPr>
            <a:spLocks noGrp="1"/>
          </p:cNvSpPr>
          <p:nvPr>
            <p:ph idx="1"/>
          </p:nvPr>
        </p:nvSpPr>
        <p:spPr/>
        <p:txBody>
          <a:bodyPr>
            <a:normAutofit/>
          </a:bodyPr>
          <a:lstStyle/>
          <a:p>
            <a:pPr marL="0" indent="0" algn="just">
              <a:buNone/>
            </a:pPr>
            <a:r>
              <a:rPr lang="it-IT" b="1" dirty="0" smtClean="0"/>
              <a:t>Caratteristiche di </a:t>
            </a:r>
            <a:r>
              <a:rPr lang="it-IT" b="1" dirty="0" err="1" smtClean="0"/>
              <a:t>Git</a:t>
            </a:r>
            <a:r>
              <a:rPr lang="it-IT" b="1" dirty="0" smtClean="0"/>
              <a:t> :</a:t>
            </a:r>
          </a:p>
          <a:p>
            <a:pPr marL="0" indent="0" algn="just">
              <a:buNone/>
            </a:pPr>
            <a:endParaRPr lang="it-IT" b="1" dirty="0"/>
          </a:p>
          <a:p>
            <a:pPr marL="0" indent="0" algn="just">
              <a:buNone/>
            </a:pPr>
            <a:r>
              <a:rPr lang="it-IT" b="1" dirty="0" smtClean="0">
                <a:hlinkClick r:id="rId2"/>
              </a:rPr>
              <a:t>https://it.wikipedia.org/wiki/Concurrent_Versions_System</a:t>
            </a:r>
            <a:endParaRPr lang="it-IT" b="1" dirty="0" smtClean="0"/>
          </a:p>
          <a:p>
            <a:pPr marL="0" indent="0" algn="just">
              <a:buNone/>
            </a:pPr>
            <a:endParaRPr lang="it-IT" b="1" dirty="0"/>
          </a:p>
          <a:p>
            <a:pPr marL="0" indent="0" algn="just">
              <a:buNone/>
            </a:pPr>
            <a:r>
              <a:rPr lang="it-IT" b="1" dirty="0" smtClean="0"/>
              <a:t>https://it.wikipedia.org/wiki/Git_(software)</a:t>
            </a:r>
          </a:p>
          <a:p>
            <a:pPr algn="just"/>
            <a:endParaRPr lang="it-IT" sz="2000" dirty="0" smtClean="0"/>
          </a:p>
        </p:txBody>
      </p:sp>
    </p:spTree>
    <p:extLst>
      <p:ext uri="{BB962C8B-B14F-4D97-AF65-F5344CB8AC3E}">
        <p14:creationId xmlns:p14="http://schemas.microsoft.com/office/powerpoint/2010/main" val="111501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Che cosa è una </a:t>
            </a:r>
            <a:r>
              <a:rPr lang="it-IT" b="1" dirty="0" err="1" smtClean="0"/>
              <a:t>Repository</a:t>
            </a:r>
            <a:endParaRPr lang="it-IT" b="1" dirty="0"/>
          </a:p>
        </p:txBody>
      </p:sp>
      <p:sp>
        <p:nvSpPr>
          <p:cNvPr id="3" name="Segnaposto contenuto 2"/>
          <p:cNvSpPr>
            <a:spLocks noGrp="1"/>
          </p:cNvSpPr>
          <p:nvPr>
            <p:ph idx="1"/>
          </p:nvPr>
        </p:nvSpPr>
        <p:spPr/>
        <p:txBody>
          <a:bodyPr/>
          <a:lstStyle/>
          <a:p>
            <a:r>
              <a:rPr lang="en-US" dirty="0" smtClean="0"/>
              <a:t>A repository is usually used to organize a single project. Repositories can contain folders and files, images, videos, spreadsheets, and data sets – anything your project needs. We recommend including a README, or a file with information about your project. GitHub makes it easy to add one at the same time you create your new repository. It also offers other common options such as a license file.</a:t>
            </a:r>
            <a:endParaRPr lang="it-IT" dirty="0"/>
          </a:p>
        </p:txBody>
      </p:sp>
    </p:spTree>
    <p:extLst>
      <p:ext uri="{BB962C8B-B14F-4D97-AF65-F5344CB8AC3E}">
        <p14:creationId xmlns:p14="http://schemas.microsoft.com/office/powerpoint/2010/main" val="342908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Che cosa è una </a:t>
            </a:r>
            <a:r>
              <a:rPr lang="it-IT" b="1" smtClean="0"/>
              <a:t>Repository</a:t>
            </a:r>
            <a:endParaRPr lang="it-IT"/>
          </a:p>
        </p:txBody>
      </p:sp>
      <p:sp>
        <p:nvSpPr>
          <p:cNvPr id="3" name="Segnaposto contenuto 2"/>
          <p:cNvSpPr>
            <a:spLocks noGrp="1"/>
          </p:cNvSpPr>
          <p:nvPr>
            <p:ph idx="1"/>
          </p:nvPr>
        </p:nvSpPr>
        <p:spPr/>
        <p:txBody>
          <a:bodyPr/>
          <a:lstStyle/>
          <a:p>
            <a:r>
              <a:rPr lang="it-IT" dirty="0" smtClean="0"/>
              <a:t>https://guides.github.com/activities/hello-world/</a:t>
            </a:r>
            <a:endParaRPr lang="it-IT" dirty="0"/>
          </a:p>
        </p:txBody>
      </p:sp>
    </p:spTree>
    <p:extLst>
      <p:ext uri="{BB962C8B-B14F-4D97-AF65-F5344CB8AC3E}">
        <p14:creationId xmlns:p14="http://schemas.microsoft.com/office/powerpoint/2010/main" val="324283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Come creare una </a:t>
            </a:r>
            <a:r>
              <a:rPr lang="it-IT" b="1" dirty="0" err="1"/>
              <a:t>R</a:t>
            </a:r>
            <a:r>
              <a:rPr lang="it-IT" b="1" dirty="0" err="1" smtClean="0"/>
              <a:t>epository</a:t>
            </a:r>
            <a:r>
              <a:rPr lang="it-IT" b="1" dirty="0" smtClean="0"/>
              <a:t> da Browser</a:t>
            </a:r>
            <a:endParaRPr lang="it-IT"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e 3"/>
          <p:cNvSpPr/>
          <p:nvPr/>
        </p:nvSpPr>
        <p:spPr>
          <a:xfrm>
            <a:off x="6948264" y="3356992"/>
            <a:ext cx="64807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2990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Come creare una </a:t>
            </a:r>
            <a:r>
              <a:rPr lang="it-IT" b="1" dirty="0" err="1" smtClean="0"/>
              <a:t>repository</a:t>
            </a:r>
            <a:r>
              <a:rPr lang="it-IT" b="1" dirty="0" smtClean="0"/>
              <a:t> da Browser</a:t>
            </a:r>
            <a:endParaRPr lang="it-IT" b="1" dirty="0"/>
          </a:p>
        </p:txBody>
      </p:sp>
      <p:sp>
        <p:nvSpPr>
          <p:cNvPr id="4" name="Ovale 3"/>
          <p:cNvSpPr/>
          <p:nvPr/>
        </p:nvSpPr>
        <p:spPr>
          <a:xfrm>
            <a:off x="6948264" y="3356992"/>
            <a:ext cx="64807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reccia a destra 5"/>
          <p:cNvSpPr/>
          <p:nvPr/>
        </p:nvSpPr>
        <p:spPr>
          <a:xfrm rot="10800000">
            <a:off x="4932040" y="3228608"/>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destra 8"/>
          <p:cNvSpPr/>
          <p:nvPr/>
        </p:nvSpPr>
        <p:spPr>
          <a:xfrm rot="10800000">
            <a:off x="5084440" y="4293095"/>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a destra 9"/>
          <p:cNvSpPr/>
          <p:nvPr/>
        </p:nvSpPr>
        <p:spPr>
          <a:xfrm rot="10800000">
            <a:off x="3563889" y="5373216"/>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reccia a destra 10"/>
          <p:cNvSpPr/>
          <p:nvPr/>
        </p:nvSpPr>
        <p:spPr>
          <a:xfrm rot="10800000">
            <a:off x="4211961" y="4725143"/>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8143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Che cosa è una </a:t>
            </a:r>
            <a:r>
              <a:rPr lang="it-IT" b="1" dirty="0" err="1" smtClean="0"/>
              <a:t>brench</a:t>
            </a:r>
            <a:endParaRPr lang="it-IT" b="1" dirty="0"/>
          </a:p>
        </p:txBody>
      </p:sp>
      <p:sp>
        <p:nvSpPr>
          <p:cNvPr id="3" name="Segnaposto contenuto 2"/>
          <p:cNvSpPr>
            <a:spLocks noGrp="1"/>
          </p:cNvSpPr>
          <p:nvPr>
            <p:ph idx="1"/>
          </p:nvPr>
        </p:nvSpPr>
        <p:spPr/>
        <p:txBody>
          <a:bodyPr>
            <a:normAutofit fontScale="77500" lnSpcReduction="20000"/>
          </a:bodyPr>
          <a:lstStyle/>
          <a:p>
            <a:r>
              <a:rPr lang="en-US" dirty="0" smtClean="0"/>
              <a:t>Branching is the way to work on different versions of a repository at one time.</a:t>
            </a:r>
          </a:p>
          <a:p>
            <a:endParaRPr lang="en-US" dirty="0" smtClean="0"/>
          </a:p>
          <a:p>
            <a:r>
              <a:rPr lang="en-US" dirty="0" smtClean="0"/>
              <a:t>By default your repository has one branch named master which is considered to be the definitive branch. We use branches to experiment and make edits before committing them to master.</a:t>
            </a:r>
          </a:p>
          <a:p>
            <a:endParaRPr lang="en-US" dirty="0" smtClean="0"/>
          </a:p>
          <a:p>
            <a:r>
              <a:rPr lang="en-US" dirty="0" smtClean="0"/>
              <a:t>When you create a branch off the master branch, you’re making a copy, or snapshot, of master as it was at that point in time. If someone else made changes to the master branch while you were working on your branch, you could pull in those updates.</a:t>
            </a:r>
            <a:endParaRPr lang="it-IT" dirty="0"/>
          </a:p>
        </p:txBody>
      </p:sp>
    </p:spTree>
    <p:extLst>
      <p:ext uri="{BB962C8B-B14F-4D97-AF65-F5344CB8AC3E}">
        <p14:creationId xmlns:p14="http://schemas.microsoft.com/office/powerpoint/2010/main" val="289551176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691</Words>
  <Application>Microsoft Office PowerPoint</Application>
  <PresentationFormat>Presentazione su schermo (4:3)</PresentationFormat>
  <Paragraphs>48</Paragraphs>
  <Slides>12</Slides>
  <Notes>0</Notes>
  <HiddenSlides>0</HiddenSlides>
  <MMClips>0</MMClips>
  <ScaleCrop>false</ScaleCrop>
  <HeadingPairs>
    <vt:vector size="4" baseType="variant">
      <vt:variant>
        <vt:lpstr>Tema</vt:lpstr>
      </vt:variant>
      <vt:variant>
        <vt:i4>1</vt:i4>
      </vt:variant>
      <vt:variant>
        <vt:lpstr>Titoli diapositive</vt:lpstr>
      </vt:variant>
      <vt:variant>
        <vt:i4>12</vt:i4>
      </vt:variant>
    </vt:vector>
  </HeadingPairs>
  <TitlesOfParts>
    <vt:vector size="13" baseType="lpstr">
      <vt:lpstr>Tema di Office</vt:lpstr>
      <vt:lpstr>Primi passi su GitHub</vt:lpstr>
      <vt:lpstr>Da dove nasce GitHub…</vt:lpstr>
      <vt:lpstr>Da dove nasce GitHub…</vt:lpstr>
      <vt:lpstr>Da dove nasce GitHub…</vt:lpstr>
      <vt:lpstr>Che cosa è una Repository</vt:lpstr>
      <vt:lpstr>Che cosa è una Repository</vt:lpstr>
      <vt:lpstr>Come creare una Repository da Browser</vt:lpstr>
      <vt:lpstr>Come creare una repository da Browser</vt:lpstr>
      <vt:lpstr>Che cosa è una brench</vt:lpstr>
      <vt:lpstr>Che cosa è una brench</vt:lpstr>
      <vt:lpstr>Che cosa è una brench</vt:lpstr>
      <vt:lpstr>Glossario</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 passi su GitHub</dc:title>
  <dc:creator>Matteo Ballocco</dc:creator>
  <cp:lastModifiedBy>Matteo Ballocco</cp:lastModifiedBy>
  <cp:revision>9</cp:revision>
  <dcterms:created xsi:type="dcterms:W3CDTF">2018-02-01T13:16:20Z</dcterms:created>
  <dcterms:modified xsi:type="dcterms:W3CDTF">2018-02-01T14:50:12Z</dcterms:modified>
</cp:coreProperties>
</file>