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8" r:id="rId6"/>
    <p:sldId id="263" r:id="rId7"/>
    <p:sldId id="261" r:id="rId8"/>
    <p:sldId id="262" r:id="rId9"/>
    <p:sldId id="264" r:id="rId10"/>
    <p:sldId id="265" r:id="rId11"/>
    <p:sldId id="266" r:id="rId12"/>
    <p:sldId id="272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58" r:id="rId3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A7EC-2111-4D0D-BEBC-32ED59C0768E}" type="datetimeFigureOut">
              <a:rPr lang="it-IT" smtClean="0"/>
              <a:t>03/02/2018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D536-CDD4-442D-AC4C-4EBEABF16F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859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A7EC-2111-4D0D-BEBC-32ED59C0768E}" type="datetimeFigureOut">
              <a:rPr lang="it-IT" smtClean="0"/>
              <a:t>03/02/2018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D536-CDD4-442D-AC4C-4EBEABF16F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857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A7EC-2111-4D0D-BEBC-32ED59C0768E}" type="datetimeFigureOut">
              <a:rPr lang="it-IT" smtClean="0"/>
              <a:t>03/02/2018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D536-CDD4-442D-AC4C-4EBEABF16F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914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A7EC-2111-4D0D-BEBC-32ED59C0768E}" type="datetimeFigureOut">
              <a:rPr lang="it-IT" smtClean="0"/>
              <a:t>03/02/2018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D536-CDD4-442D-AC4C-4EBEABF16F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70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A7EC-2111-4D0D-BEBC-32ED59C0768E}" type="datetimeFigureOut">
              <a:rPr lang="it-IT" smtClean="0"/>
              <a:t>03/02/2018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D536-CDD4-442D-AC4C-4EBEABF16F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551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A7EC-2111-4D0D-BEBC-32ED59C0768E}" type="datetimeFigureOut">
              <a:rPr lang="it-IT" smtClean="0"/>
              <a:t>03/02/2018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D536-CDD4-442D-AC4C-4EBEABF16F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885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A7EC-2111-4D0D-BEBC-32ED59C0768E}" type="datetimeFigureOut">
              <a:rPr lang="it-IT" smtClean="0"/>
              <a:t>03/02/2018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D536-CDD4-442D-AC4C-4EBEABF16F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968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A7EC-2111-4D0D-BEBC-32ED59C0768E}" type="datetimeFigureOut">
              <a:rPr lang="it-IT" smtClean="0"/>
              <a:t>03/02/2018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D536-CDD4-442D-AC4C-4EBEABF16F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936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A7EC-2111-4D0D-BEBC-32ED59C0768E}" type="datetimeFigureOut">
              <a:rPr lang="it-IT" smtClean="0"/>
              <a:t>03/02/2018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D536-CDD4-442D-AC4C-4EBEABF16F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969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A7EC-2111-4D0D-BEBC-32ED59C0768E}" type="datetimeFigureOut">
              <a:rPr lang="it-IT" smtClean="0"/>
              <a:t>03/02/2018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D536-CDD4-442D-AC4C-4EBEABF16F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673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A7EC-2111-4D0D-BEBC-32ED59C0768E}" type="datetimeFigureOut">
              <a:rPr lang="it-IT" smtClean="0"/>
              <a:t>03/02/2018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D536-CDD4-442D-AC4C-4EBEABF16F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029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5A7EC-2111-4D0D-BEBC-32ED59C0768E}" type="datetimeFigureOut">
              <a:rPr lang="it-IT" smtClean="0"/>
              <a:t>03/02/2018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FD536-CDD4-442D-AC4C-4EBEABF16F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181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391023"/>
            <a:ext cx="7772400" cy="1470025"/>
          </a:xfrm>
        </p:spPr>
        <p:txBody>
          <a:bodyPr>
            <a:normAutofit/>
          </a:bodyPr>
          <a:lstStyle/>
          <a:p>
            <a:r>
              <a:rPr lang="it-IT" sz="6000" b="1" dirty="0" smtClean="0"/>
              <a:t>Primi passi su </a:t>
            </a:r>
            <a:r>
              <a:rPr lang="it-IT" sz="6000" b="1" dirty="0" err="1" smtClean="0"/>
              <a:t>GitHub</a:t>
            </a:r>
            <a:endParaRPr lang="it-IT" sz="6000" b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i="1" dirty="0" smtClean="0">
                <a:solidFill>
                  <a:schemeClr val="tx1"/>
                </a:solidFill>
              </a:rPr>
              <a:t>Lezione n.1</a:t>
            </a:r>
          </a:p>
          <a:p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15884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Che cosa è una </a:t>
            </a:r>
            <a:r>
              <a:rPr lang="it-IT" b="1" dirty="0" err="1" smtClean="0"/>
              <a:t>Branch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Questo diagramma mostra: </a:t>
            </a:r>
            <a:endParaRPr lang="it-IT" sz="2000" dirty="0" smtClean="0"/>
          </a:p>
          <a:p>
            <a:pPr marL="0" indent="0">
              <a:buNone/>
            </a:pPr>
            <a:endParaRPr lang="it-IT" sz="2000" dirty="0" smtClean="0"/>
          </a:p>
          <a:p>
            <a:r>
              <a:rPr lang="it-IT" sz="2000" dirty="0" smtClean="0"/>
              <a:t>Il </a:t>
            </a:r>
            <a:r>
              <a:rPr lang="it-IT" sz="2000" dirty="0"/>
              <a:t>ramo principale </a:t>
            </a:r>
            <a:endParaRPr lang="it-IT" sz="2000" dirty="0" smtClean="0"/>
          </a:p>
          <a:p>
            <a:endParaRPr lang="it-IT" sz="2000" dirty="0" smtClean="0"/>
          </a:p>
          <a:p>
            <a:r>
              <a:rPr lang="it-IT" sz="2000" dirty="0" smtClean="0"/>
              <a:t>Un </a:t>
            </a:r>
            <a:r>
              <a:rPr lang="it-IT" sz="2000" dirty="0"/>
              <a:t>nuovo </a:t>
            </a:r>
            <a:r>
              <a:rPr lang="it-IT" sz="2000" dirty="0" smtClean="0"/>
              <a:t>ramo(</a:t>
            </a:r>
            <a:r>
              <a:rPr lang="it-IT" sz="2000" dirty="0" err="1" smtClean="0"/>
              <a:t>branch</a:t>
            </a:r>
            <a:r>
              <a:rPr lang="it-IT" sz="2000" dirty="0" smtClean="0"/>
              <a:t>) </a:t>
            </a:r>
            <a:r>
              <a:rPr lang="it-IT" sz="2000" dirty="0"/>
              <a:t>chiamato </a:t>
            </a:r>
            <a:r>
              <a:rPr lang="it-IT" sz="2000" dirty="0" err="1"/>
              <a:t>feature</a:t>
            </a:r>
            <a:r>
              <a:rPr lang="it-IT" sz="2000" dirty="0"/>
              <a:t> (perché stiamo facendo '</a:t>
            </a:r>
            <a:r>
              <a:rPr lang="it-IT" sz="2000" dirty="0" err="1"/>
              <a:t>feature</a:t>
            </a:r>
            <a:r>
              <a:rPr lang="it-IT" sz="2000" dirty="0"/>
              <a:t> work' su questo ramo) </a:t>
            </a:r>
            <a:endParaRPr lang="it-IT" sz="2000" dirty="0" smtClean="0"/>
          </a:p>
          <a:p>
            <a:endParaRPr lang="it-IT" sz="2000" dirty="0" smtClean="0"/>
          </a:p>
          <a:p>
            <a:r>
              <a:rPr lang="it-IT" sz="2000" dirty="0" smtClean="0"/>
              <a:t>Il </a:t>
            </a:r>
            <a:r>
              <a:rPr lang="it-IT" sz="2000" dirty="0"/>
              <a:t>viaggio che questa funzione impiega prima di essere fuso in un master</a:t>
            </a:r>
            <a:endParaRPr lang="it-I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62" y="4509120"/>
            <a:ext cx="8847234" cy="2226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376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Che cosa è una </a:t>
            </a:r>
            <a:r>
              <a:rPr lang="it-IT" b="1" dirty="0" err="1" smtClean="0"/>
              <a:t>Branch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2000" dirty="0" smtClean="0"/>
              <a:t>Immagina di salvare </a:t>
            </a:r>
            <a:r>
              <a:rPr lang="it-IT" sz="2000" dirty="0"/>
              <a:t>diverse versioni di un </a:t>
            </a:r>
            <a:r>
              <a:rPr lang="it-IT" sz="2000" dirty="0" smtClean="0"/>
              <a:t>file </a:t>
            </a:r>
          </a:p>
          <a:p>
            <a:pPr marL="0" indent="0">
              <a:buNone/>
            </a:pPr>
            <a:r>
              <a:rPr lang="it-IT" sz="2000" dirty="0" smtClean="0"/>
              <a:t>Qualcosa </a:t>
            </a:r>
            <a:r>
              <a:rPr lang="it-IT" sz="2000" dirty="0"/>
              <a:t>di simile a: </a:t>
            </a:r>
            <a:endParaRPr lang="it-IT" sz="2000" dirty="0" smtClean="0"/>
          </a:p>
          <a:p>
            <a:r>
              <a:rPr lang="it-IT" sz="2000" dirty="0" smtClean="0"/>
              <a:t>storia.txt</a:t>
            </a:r>
          </a:p>
          <a:p>
            <a:r>
              <a:rPr lang="it-IT" sz="2000" dirty="0" smtClean="0"/>
              <a:t>storia-modificata.txt</a:t>
            </a:r>
          </a:p>
          <a:p>
            <a:r>
              <a:rPr lang="it-IT" sz="2000" dirty="0" smtClean="0"/>
              <a:t>storia-modificata-rivista.txt 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 smtClean="0"/>
              <a:t>I </a:t>
            </a:r>
            <a:r>
              <a:rPr lang="it-IT" sz="2000" dirty="0"/>
              <a:t>rami raggiungono obiettivi simili nei </a:t>
            </a:r>
            <a:r>
              <a:rPr lang="it-IT" sz="2000" dirty="0" err="1"/>
              <a:t>repository</a:t>
            </a:r>
            <a:r>
              <a:rPr lang="it-IT" sz="2000" dirty="0"/>
              <a:t> </a:t>
            </a:r>
            <a:r>
              <a:rPr lang="it-IT" sz="2000" dirty="0" err="1"/>
              <a:t>GitHub</a:t>
            </a:r>
            <a:r>
              <a:rPr lang="it-IT" sz="2000" dirty="0"/>
              <a:t>. </a:t>
            </a:r>
            <a:endParaRPr lang="it-IT" sz="2000" dirty="0" smtClean="0"/>
          </a:p>
          <a:p>
            <a:pPr marL="0" indent="0">
              <a:buNone/>
            </a:pPr>
            <a:endParaRPr lang="it-IT" sz="2000" dirty="0" smtClean="0"/>
          </a:p>
          <a:p>
            <a:pPr marL="0" indent="0">
              <a:buNone/>
            </a:pPr>
            <a:r>
              <a:rPr lang="it-IT" sz="2000" dirty="0" smtClean="0"/>
              <a:t>Su </a:t>
            </a:r>
            <a:r>
              <a:rPr lang="it-IT" sz="2000" dirty="0" err="1"/>
              <a:t>GitHub</a:t>
            </a:r>
            <a:r>
              <a:rPr lang="it-IT" sz="2000" dirty="0"/>
              <a:t>, </a:t>
            </a:r>
            <a:r>
              <a:rPr lang="it-IT" sz="2000" dirty="0" smtClean="0"/>
              <a:t>gli </a:t>
            </a:r>
            <a:r>
              <a:rPr lang="it-IT" sz="2000" dirty="0"/>
              <a:t>sviluppatori, scrittori e progettisti utilizzano i rami per </a:t>
            </a:r>
            <a:r>
              <a:rPr lang="it-IT" sz="2000" dirty="0" smtClean="0"/>
              <a:t>mantenere le </a:t>
            </a:r>
            <a:r>
              <a:rPr lang="it-IT" sz="2000" dirty="0"/>
              <a:t>correzioni di bug </a:t>
            </a:r>
            <a:r>
              <a:rPr lang="it-IT" sz="2000" dirty="0" smtClean="0"/>
              <a:t>e di </a:t>
            </a:r>
            <a:r>
              <a:rPr lang="it-IT" sz="2000" dirty="0"/>
              <a:t>funzioni separate </a:t>
            </a:r>
            <a:r>
              <a:rPr lang="it-IT" sz="2000" dirty="0" smtClean="0"/>
              <a:t>dal </a:t>
            </a:r>
            <a:r>
              <a:rPr lang="it-IT" sz="2000" dirty="0"/>
              <a:t>ramo principale </a:t>
            </a:r>
            <a:r>
              <a:rPr lang="it-IT" sz="2000" dirty="0" smtClean="0"/>
              <a:t>di produzione. 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 smtClean="0"/>
              <a:t>Quando </a:t>
            </a:r>
            <a:r>
              <a:rPr lang="it-IT" sz="2000" dirty="0"/>
              <a:t>un cambiamento è pronto, uniscono il loro ramo </a:t>
            </a:r>
            <a:r>
              <a:rPr lang="it-IT" sz="2000" dirty="0" smtClean="0"/>
              <a:t>nel master(ramo principale).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1776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/>
              <a:t>Come creare una </a:t>
            </a:r>
            <a:r>
              <a:rPr lang="it-IT" b="1" dirty="0" err="1" smtClean="0"/>
              <a:t>Branch</a:t>
            </a:r>
            <a:r>
              <a:rPr lang="it-IT" b="1" dirty="0" smtClean="0"/>
              <a:t> </a:t>
            </a:r>
            <a:r>
              <a:rPr lang="it-IT" b="1" dirty="0" smtClean="0"/>
              <a:t>dal </a:t>
            </a:r>
            <a:r>
              <a:rPr lang="it-IT" b="1" dirty="0"/>
              <a:t>Browser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000" dirty="0" smtClean="0"/>
              <a:t>Vai </a:t>
            </a:r>
            <a:r>
              <a:rPr lang="it-IT" sz="2000" dirty="0"/>
              <a:t>al tuo nuovo </a:t>
            </a:r>
            <a:r>
              <a:rPr lang="it-IT" sz="2000" dirty="0" err="1" smtClean="0"/>
              <a:t>repository</a:t>
            </a:r>
            <a:r>
              <a:rPr lang="it-IT" sz="2000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it-IT" sz="2000" dirty="0" smtClean="0"/>
              <a:t>Fare </a:t>
            </a:r>
            <a:r>
              <a:rPr lang="it-IT" sz="2000" dirty="0"/>
              <a:t>clic sul menu a discesa nella parte superiore dell'elenco dei file che dice </a:t>
            </a:r>
            <a:r>
              <a:rPr lang="it-IT" sz="2000" dirty="0" err="1"/>
              <a:t>branch</a:t>
            </a:r>
            <a:r>
              <a:rPr lang="it-IT" sz="2000" dirty="0"/>
              <a:t>: master</a:t>
            </a:r>
            <a:r>
              <a:rPr lang="it-IT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it-IT" sz="2000" dirty="0" smtClean="0"/>
              <a:t>Digitare </a:t>
            </a:r>
            <a:r>
              <a:rPr lang="it-IT" sz="2000" dirty="0"/>
              <a:t>un nome di ramo, </a:t>
            </a:r>
            <a:r>
              <a:rPr lang="it-IT" sz="2000" dirty="0" smtClean="0"/>
              <a:t>ad es. Modifica, </a:t>
            </a:r>
            <a:r>
              <a:rPr lang="it-IT" sz="2000" dirty="0"/>
              <a:t>nella nuova casella di testo del ramo. </a:t>
            </a:r>
            <a:endParaRPr lang="it-IT" sz="2000" dirty="0" smtClean="0"/>
          </a:p>
          <a:p>
            <a:pPr marL="457200" indent="-457200">
              <a:buFont typeface="+mj-lt"/>
              <a:buAutoNum type="arabicPeriod"/>
            </a:pPr>
            <a:endParaRPr lang="it-IT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it-IT" sz="2000" dirty="0" smtClean="0"/>
              <a:t>Seleziona </a:t>
            </a:r>
            <a:r>
              <a:rPr lang="it-IT" sz="2000" dirty="0"/>
              <a:t>la casella blu Crea ramo o premi "Invio" sulla tastiera.</a:t>
            </a:r>
          </a:p>
        </p:txBody>
      </p:sp>
    </p:spTree>
    <p:extLst>
      <p:ext uri="{BB962C8B-B14F-4D97-AF65-F5344CB8AC3E}">
        <p14:creationId xmlns:p14="http://schemas.microsoft.com/office/powerpoint/2010/main" val="161222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51917"/>
            <a:ext cx="8639599" cy="485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 smtClean="0"/>
              <a:t>Come creare una </a:t>
            </a:r>
            <a:r>
              <a:rPr lang="it-IT" b="1" dirty="0" err="1" smtClean="0"/>
              <a:t>Branch</a:t>
            </a:r>
            <a:r>
              <a:rPr lang="it-IT" b="1" dirty="0" smtClean="0"/>
              <a:t> </a:t>
            </a:r>
            <a:r>
              <a:rPr lang="it-IT" b="1" dirty="0" smtClean="0"/>
              <a:t>dal Browser</a:t>
            </a:r>
            <a:endParaRPr lang="it-IT" b="1" dirty="0"/>
          </a:p>
        </p:txBody>
      </p:sp>
      <p:sp>
        <p:nvSpPr>
          <p:cNvPr id="4" name="Ovale 3"/>
          <p:cNvSpPr/>
          <p:nvPr/>
        </p:nvSpPr>
        <p:spPr>
          <a:xfrm>
            <a:off x="1700005" y="3444632"/>
            <a:ext cx="64807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84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51694"/>
            <a:ext cx="8640000" cy="485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 smtClean="0"/>
              <a:t>Come creare una </a:t>
            </a:r>
            <a:r>
              <a:rPr lang="it-IT" b="1" dirty="0" err="1" smtClean="0"/>
              <a:t>Branch</a:t>
            </a:r>
            <a:r>
              <a:rPr lang="it-IT" b="1" dirty="0" smtClean="0"/>
              <a:t> </a:t>
            </a:r>
            <a:r>
              <a:rPr lang="it-IT" b="1" dirty="0" smtClean="0"/>
              <a:t>da Browser</a:t>
            </a:r>
            <a:endParaRPr lang="it-IT" b="1" dirty="0"/>
          </a:p>
        </p:txBody>
      </p:sp>
      <p:sp>
        <p:nvSpPr>
          <p:cNvPr id="6" name="Freccia a destra 5"/>
          <p:cNvSpPr/>
          <p:nvPr/>
        </p:nvSpPr>
        <p:spPr>
          <a:xfrm rot="10800000">
            <a:off x="3539451" y="4005064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331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51694"/>
            <a:ext cx="8640000" cy="485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 smtClean="0"/>
              <a:t>Come creare una </a:t>
            </a:r>
            <a:r>
              <a:rPr lang="it-IT" b="1" dirty="0" err="1" smtClean="0"/>
              <a:t>Branch</a:t>
            </a:r>
            <a:r>
              <a:rPr lang="it-IT" b="1" dirty="0" smtClean="0"/>
              <a:t> </a:t>
            </a:r>
            <a:r>
              <a:rPr lang="it-IT" b="1" dirty="0" smtClean="0"/>
              <a:t>dal Browser</a:t>
            </a:r>
            <a:endParaRPr lang="it-IT" b="1" dirty="0"/>
          </a:p>
        </p:txBody>
      </p:sp>
      <p:sp>
        <p:nvSpPr>
          <p:cNvPr id="4" name="Ovale 3"/>
          <p:cNvSpPr/>
          <p:nvPr/>
        </p:nvSpPr>
        <p:spPr>
          <a:xfrm>
            <a:off x="1727684" y="3717032"/>
            <a:ext cx="64807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3461985" y="3447042"/>
            <a:ext cx="64807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12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rmAutofit/>
          </a:bodyPr>
          <a:lstStyle/>
          <a:p>
            <a:r>
              <a:rPr lang="it-IT" b="1" dirty="0"/>
              <a:t>Come </a:t>
            </a:r>
            <a:r>
              <a:rPr lang="it-IT" b="1" dirty="0" smtClean="0"/>
              <a:t>modificare un file dal </a:t>
            </a:r>
            <a:r>
              <a:rPr lang="it-IT" b="1" dirty="0"/>
              <a:t>Browser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 smtClean="0"/>
              <a:t>Ora </a:t>
            </a:r>
            <a:r>
              <a:rPr lang="it-IT" sz="2000" dirty="0"/>
              <a:t>sei nella </a:t>
            </a:r>
            <a:r>
              <a:rPr lang="it-IT" sz="2000" dirty="0" smtClean="0"/>
              <a:t>schermata code nella tua </a:t>
            </a:r>
            <a:r>
              <a:rPr lang="it-IT" sz="2000" dirty="0" err="1" smtClean="0"/>
              <a:t>Branch</a:t>
            </a:r>
            <a:r>
              <a:rPr lang="it-IT" sz="2000" dirty="0" smtClean="0"/>
              <a:t> </a:t>
            </a:r>
            <a:r>
              <a:rPr lang="it-IT" sz="2000" dirty="0" smtClean="0"/>
              <a:t>‘‘Modifica’’, </a:t>
            </a:r>
            <a:r>
              <a:rPr lang="it-IT" sz="2000" dirty="0"/>
              <a:t>che è una copia del master</a:t>
            </a:r>
            <a:r>
              <a:rPr lang="it-IT" sz="2000" dirty="0" smtClean="0"/>
              <a:t>.</a:t>
            </a:r>
          </a:p>
          <a:p>
            <a:pPr marL="0" indent="0">
              <a:buNone/>
            </a:pPr>
            <a:endParaRPr lang="it-IT" sz="2000" dirty="0" smtClean="0"/>
          </a:p>
          <a:p>
            <a:pPr marL="0" indent="0">
              <a:buNone/>
            </a:pPr>
            <a:r>
              <a:rPr lang="it-IT" sz="2000" dirty="0" smtClean="0"/>
              <a:t>Qui si possono fare </a:t>
            </a:r>
            <a:r>
              <a:rPr lang="it-IT" sz="2000" dirty="0"/>
              <a:t>alcune modifiche</a:t>
            </a:r>
            <a:r>
              <a:rPr lang="it-IT" sz="2000" dirty="0" smtClean="0"/>
              <a:t>.</a:t>
            </a:r>
          </a:p>
          <a:p>
            <a:pPr marL="0" indent="0">
              <a:buNone/>
            </a:pPr>
            <a:endParaRPr lang="it-IT" sz="2000" dirty="0" smtClean="0"/>
          </a:p>
          <a:p>
            <a:pPr marL="0" indent="0">
              <a:buNone/>
            </a:pPr>
            <a:r>
              <a:rPr lang="it-IT" sz="2000" dirty="0" smtClean="0"/>
              <a:t>Su </a:t>
            </a:r>
            <a:r>
              <a:rPr lang="it-IT" sz="2000" dirty="0" err="1"/>
              <a:t>GitHub</a:t>
            </a:r>
            <a:r>
              <a:rPr lang="it-IT" sz="2000" dirty="0"/>
              <a:t>, le modifiche salvate sono chiamate </a:t>
            </a:r>
            <a:r>
              <a:rPr lang="it-IT" sz="2000" dirty="0" err="1"/>
              <a:t>commit</a:t>
            </a:r>
            <a:r>
              <a:rPr lang="it-IT" sz="2000" dirty="0"/>
              <a:t>. </a:t>
            </a:r>
            <a:endParaRPr lang="it-IT" sz="2000" dirty="0" smtClean="0"/>
          </a:p>
          <a:p>
            <a:pPr marL="0" indent="0">
              <a:buNone/>
            </a:pPr>
            <a:endParaRPr lang="it-IT" sz="2000" dirty="0" smtClean="0"/>
          </a:p>
          <a:p>
            <a:pPr marL="0" indent="0">
              <a:buNone/>
            </a:pPr>
            <a:r>
              <a:rPr lang="it-IT" sz="2000" dirty="0" smtClean="0"/>
              <a:t>Ogni </a:t>
            </a:r>
            <a:r>
              <a:rPr lang="it-IT" sz="2000" dirty="0" err="1"/>
              <a:t>commit</a:t>
            </a:r>
            <a:r>
              <a:rPr lang="it-IT" sz="2000" dirty="0"/>
              <a:t> ha un messaggio di </a:t>
            </a:r>
            <a:r>
              <a:rPr lang="it-IT" sz="2000" dirty="0" err="1"/>
              <a:t>commit</a:t>
            </a:r>
            <a:r>
              <a:rPr lang="it-IT" sz="2000" dirty="0"/>
              <a:t> associato, che è una descrizione che spiega perché è stata apportata una particolare modifica</a:t>
            </a:r>
            <a:r>
              <a:rPr lang="it-IT" sz="2000" dirty="0" smtClean="0"/>
              <a:t>.</a:t>
            </a:r>
          </a:p>
          <a:p>
            <a:pPr marL="0" indent="0">
              <a:buNone/>
            </a:pPr>
            <a:endParaRPr lang="it-IT" sz="2000" dirty="0" smtClean="0"/>
          </a:p>
          <a:p>
            <a:pPr marL="0" indent="0">
              <a:buNone/>
            </a:pPr>
            <a:r>
              <a:rPr lang="it-IT" sz="2000" dirty="0" smtClean="0"/>
              <a:t>I </a:t>
            </a:r>
            <a:r>
              <a:rPr lang="it-IT" sz="2000" dirty="0"/>
              <a:t>messaggi di </a:t>
            </a:r>
            <a:r>
              <a:rPr lang="it-IT" sz="2000" dirty="0" err="1"/>
              <a:t>commit</a:t>
            </a:r>
            <a:r>
              <a:rPr lang="it-IT" sz="2000" dirty="0"/>
              <a:t> catturano la cronologia delle tue modifiche, così gli altri contributori possono capire cosa hai fatto e perché.</a:t>
            </a:r>
          </a:p>
        </p:txBody>
      </p:sp>
    </p:spTree>
    <p:extLst>
      <p:ext uri="{BB962C8B-B14F-4D97-AF65-F5344CB8AC3E}">
        <p14:creationId xmlns:p14="http://schemas.microsoft.com/office/powerpoint/2010/main" val="23982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rmAutofit/>
          </a:bodyPr>
          <a:lstStyle/>
          <a:p>
            <a:r>
              <a:rPr lang="it-IT" b="1" dirty="0"/>
              <a:t>Come </a:t>
            </a:r>
            <a:r>
              <a:rPr lang="it-IT" b="1" dirty="0" smtClean="0"/>
              <a:t>modificare un file dal </a:t>
            </a:r>
            <a:r>
              <a:rPr lang="it-IT" b="1" dirty="0"/>
              <a:t>Browser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000" dirty="0"/>
              <a:t>Fare clic sul file README.md</a:t>
            </a:r>
            <a:r>
              <a:rPr lang="it-IT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Fai clic sull'icona a forma di matita nell'angolo in alto a destra della visualizzazione del file per modificarla</a:t>
            </a:r>
            <a:r>
              <a:rPr lang="it-IT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Nell'editor, </a:t>
            </a:r>
            <a:r>
              <a:rPr lang="it-IT" sz="2000" dirty="0" smtClean="0"/>
              <a:t>scrivi o fai qualche modifica.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Scrivi un messaggio di </a:t>
            </a:r>
            <a:r>
              <a:rPr lang="it-IT" sz="2000" dirty="0" err="1"/>
              <a:t>commit</a:t>
            </a:r>
            <a:r>
              <a:rPr lang="it-IT" sz="2000" dirty="0"/>
              <a:t> che descriva le tue modifiche</a:t>
            </a:r>
            <a:r>
              <a:rPr lang="it-IT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Fai clic sul pulsante Cambia modifiche</a:t>
            </a:r>
            <a:r>
              <a:rPr lang="it-IT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endParaRPr lang="it-IT" sz="2000" dirty="0" smtClean="0"/>
          </a:p>
          <a:p>
            <a:pPr marL="0" indent="0">
              <a:buNone/>
            </a:pPr>
            <a:endParaRPr lang="it-IT" sz="2000" dirty="0" smtClean="0"/>
          </a:p>
        </p:txBody>
      </p:sp>
    </p:spTree>
    <p:extLst>
      <p:ext uri="{BB962C8B-B14F-4D97-AF65-F5344CB8AC3E}">
        <p14:creationId xmlns:p14="http://schemas.microsoft.com/office/powerpoint/2010/main" val="8793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1143000"/>
          </a:xfrm>
        </p:spPr>
        <p:txBody>
          <a:bodyPr>
            <a:normAutofit/>
          </a:bodyPr>
          <a:lstStyle/>
          <a:p>
            <a:r>
              <a:rPr lang="it-IT" b="1" dirty="0"/>
              <a:t>Come modificare un file dal Browser</a:t>
            </a:r>
          </a:p>
        </p:txBody>
      </p:sp>
      <p:sp>
        <p:nvSpPr>
          <p:cNvPr id="4" name="Ovale 3"/>
          <p:cNvSpPr/>
          <p:nvPr/>
        </p:nvSpPr>
        <p:spPr>
          <a:xfrm>
            <a:off x="1907704" y="4077072"/>
            <a:ext cx="64807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556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1143000"/>
          </a:xfrm>
        </p:spPr>
        <p:txBody>
          <a:bodyPr>
            <a:normAutofit/>
          </a:bodyPr>
          <a:lstStyle/>
          <a:p>
            <a:r>
              <a:rPr lang="it-IT" b="1" dirty="0"/>
              <a:t>Come modificare un file dal Browser</a:t>
            </a:r>
          </a:p>
        </p:txBody>
      </p:sp>
      <p:sp>
        <p:nvSpPr>
          <p:cNvPr id="4" name="Ovale 3"/>
          <p:cNvSpPr/>
          <p:nvPr/>
        </p:nvSpPr>
        <p:spPr>
          <a:xfrm>
            <a:off x="6588224" y="3501008"/>
            <a:ext cx="64807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533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Da dove nasce </a:t>
            </a:r>
            <a:r>
              <a:rPr lang="it-IT" b="1" dirty="0" err="1" smtClean="0"/>
              <a:t>GitHub</a:t>
            </a:r>
            <a:r>
              <a:rPr lang="it-IT" b="1" dirty="0" smtClean="0"/>
              <a:t>…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 smtClean="0"/>
              <a:t>Nel 2005 Linus </a:t>
            </a:r>
            <a:r>
              <a:rPr lang="it-IT" sz="2000" dirty="0" err="1" smtClean="0"/>
              <a:t>Torvalds</a:t>
            </a:r>
            <a:r>
              <a:rPr lang="it-IT" sz="2000" dirty="0" smtClean="0"/>
              <a:t> creò </a:t>
            </a:r>
            <a:r>
              <a:rPr lang="it-IT" sz="2000" b="1" dirty="0" err="1" smtClean="0"/>
              <a:t>Git</a:t>
            </a:r>
            <a:r>
              <a:rPr lang="it-IT" sz="2000" dirty="0" smtClean="0"/>
              <a:t>  ,che nello slang americano significa ‘’</a:t>
            </a:r>
            <a:r>
              <a:rPr lang="it-IT" sz="2000" i="1" dirty="0" smtClean="0"/>
              <a:t>idiota</a:t>
            </a:r>
            <a:r>
              <a:rPr lang="it-IT" sz="2000" dirty="0" smtClean="0"/>
              <a:t>’’</a:t>
            </a:r>
          </a:p>
          <a:p>
            <a:r>
              <a:rPr lang="it-IT" sz="2000" dirty="0" err="1" smtClean="0"/>
              <a:t>Git</a:t>
            </a:r>
            <a:r>
              <a:rPr lang="it-IT" sz="2000" dirty="0" smtClean="0"/>
              <a:t> è un </a:t>
            </a:r>
            <a:r>
              <a:rPr lang="it-IT" sz="2000" b="1" dirty="0" smtClean="0"/>
              <a:t>Software di Controllo </a:t>
            </a:r>
            <a:r>
              <a:rPr lang="it-IT" sz="2000" b="1" dirty="0"/>
              <a:t>V</a:t>
            </a:r>
            <a:r>
              <a:rPr lang="it-IT" sz="2000" b="1" dirty="0" smtClean="0"/>
              <a:t>ersione </a:t>
            </a:r>
            <a:r>
              <a:rPr lang="it-IT" sz="2000" b="1" dirty="0"/>
              <a:t>D</a:t>
            </a:r>
            <a:r>
              <a:rPr lang="it-IT" sz="2000" b="1" dirty="0" smtClean="0"/>
              <a:t>istribuito </a:t>
            </a:r>
            <a:r>
              <a:rPr lang="it-IT" sz="2000" dirty="0" smtClean="0"/>
              <a:t>e nacque per essere un semplice strumento per facilitare lo sviluppo del </a:t>
            </a:r>
            <a:r>
              <a:rPr lang="it-IT" sz="2000" dirty="0" err="1" smtClean="0"/>
              <a:t>kernel</a:t>
            </a:r>
            <a:r>
              <a:rPr lang="it-IT" sz="2000" dirty="0" smtClean="0"/>
              <a:t> Linux ed è diventato uno degli strumenti di controllo versione più diffusi.</a:t>
            </a:r>
          </a:p>
          <a:p>
            <a:r>
              <a:rPr lang="it-IT" sz="2000" dirty="0" smtClean="0"/>
              <a:t>Lo sviluppo di </a:t>
            </a:r>
            <a:r>
              <a:rPr lang="it-IT" sz="2000" dirty="0" err="1" smtClean="0"/>
              <a:t>Git</a:t>
            </a:r>
            <a:r>
              <a:rPr lang="it-IT" sz="2000" dirty="0" smtClean="0"/>
              <a:t> è iniziato dopo che molti sviluppatori del </a:t>
            </a:r>
            <a:r>
              <a:rPr lang="it-IT" sz="2000" dirty="0" err="1" smtClean="0"/>
              <a:t>kernel</a:t>
            </a:r>
            <a:r>
              <a:rPr lang="it-IT" sz="2000" dirty="0" smtClean="0"/>
              <a:t> di Linux sono stati costretti ad </a:t>
            </a:r>
            <a:r>
              <a:rPr lang="it-IT" sz="2000" b="1" dirty="0" smtClean="0"/>
              <a:t>abbandonare l'accesso al codice sorgente </a:t>
            </a:r>
            <a:r>
              <a:rPr lang="it-IT" sz="2000" dirty="0" smtClean="0"/>
              <a:t>tramite il sistema proprietario </a:t>
            </a:r>
            <a:r>
              <a:rPr lang="it-IT" sz="2000" dirty="0" err="1" smtClean="0"/>
              <a:t>BitKeeper</a:t>
            </a:r>
            <a:r>
              <a:rPr lang="it-IT" sz="2000" dirty="0"/>
              <a:t> </a:t>
            </a:r>
            <a:r>
              <a:rPr lang="it-IT" sz="2000" dirty="0" smtClean="0"/>
              <a:t>poiché </a:t>
            </a:r>
            <a:r>
              <a:rPr lang="it-IT" sz="2000" dirty="0"/>
              <a:t>l</a:t>
            </a:r>
            <a:r>
              <a:rPr lang="it-IT" sz="2000" dirty="0" smtClean="0"/>
              <a:t>a possibilità di utilizzare </a:t>
            </a:r>
            <a:r>
              <a:rPr lang="it-IT" sz="2000" dirty="0" err="1" smtClean="0"/>
              <a:t>BitKeeper</a:t>
            </a:r>
            <a:r>
              <a:rPr lang="it-IT" sz="2000" dirty="0" smtClean="0"/>
              <a:t> gratuitamente era stata ritirata dal detentore dei diritti d'autore Larry </a:t>
            </a:r>
            <a:r>
              <a:rPr lang="it-IT" sz="2000" dirty="0" err="1" smtClean="0"/>
              <a:t>McVoy</a:t>
            </a:r>
            <a:r>
              <a:rPr lang="it-IT" sz="2000" dirty="0" smtClean="0"/>
              <a:t>.</a:t>
            </a:r>
          </a:p>
          <a:p>
            <a:r>
              <a:rPr lang="it-IT" sz="2000" b="1" dirty="0" err="1" smtClean="0"/>
              <a:t>Torvalds</a:t>
            </a:r>
            <a:r>
              <a:rPr lang="it-IT" sz="2000" dirty="0" smtClean="0"/>
              <a:t> voleva un sistema distribuito che potesse usare come </a:t>
            </a:r>
            <a:r>
              <a:rPr lang="it-IT" sz="2000" dirty="0" err="1" smtClean="0"/>
              <a:t>BitKeeper</a:t>
            </a:r>
            <a:r>
              <a:rPr lang="it-IT" sz="2000" dirty="0" smtClean="0"/>
              <a:t>, ma nessuno dei sistemi disponibili gratuitamente soddisfaceva i suoi bisogni, particolarmente </a:t>
            </a:r>
            <a:r>
              <a:rPr lang="it-IT" sz="2000" b="1" dirty="0" smtClean="0"/>
              <a:t>il suo bisogno di velocità</a:t>
            </a:r>
            <a:r>
              <a:rPr lang="it-IT" sz="2000" dirty="0" smtClean="0"/>
              <a:t>.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92093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1143000"/>
          </a:xfrm>
        </p:spPr>
        <p:txBody>
          <a:bodyPr>
            <a:normAutofit/>
          </a:bodyPr>
          <a:lstStyle/>
          <a:p>
            <a:r>
              <a:rPr lang="it-IT" b="1" dirty="0"/>
              <a:t>Come modificare un file dal Browser</a:t>
            </a:r>
          </a:p>
        </p:txBody>
      </p:sp>
      <p:sp>
        <p:nvSpPr>
          <p:cNvPr id="4" name="Ovale 3"/>
          <p:cNvSpPr/>
          <p:nvPr/>
        </p:nvSpPr>
        <p:spPr>
          <a:xfrm>
            <a:off x="6588224" y="3501008"/>
            <a:ext cx="64807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nettore 1 5"/>
          <p:cNvCxnSpPr/>
          <p:nvPr/>
        </p:nvCxnSpPr>
        <p:spPr>
          <a:xfrm>
            <a:off x="2123728" y="3861048"/>
            <a:ext cx="9361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7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1143000"/>
          </a:xfrm>
        </p:spPr>
        <p:txBody>
          <a:bodyPr>
            <a:normAutofit/>
          </a:bodyPr>
          <a:lstStyle/>
          <a:p>
            <a:r>
              <a:rPr lang="it-IT" b="1" dirty="0"/>
              <a:t>Come modificare un file dal Browser</a:t>
            </a:r>
          </a:p>
        </p:txBody>
      </p:sp>
      <p:sp>
        <p:nvSpPr>
          <p:cNvPr id="8" name="Freccia a destra 7"/>
          <p:cNvSpPr/>
          <p:nvPr/>
        </p:nvSpPr>
        <p:spPr>
          <a:xfrm rot="10800000">
            <a:off x="3539451" y="3717032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/>
          <p:cNvSpPr/>
          <p:nvPr/>
        </p:nvSpPr>
        <p:spPr>
          <a:xfrm rot="10800000">
            <a:off x="7164288" y="4149080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destra 9"/>
          <p:cNvSpPr/>
          <p:nvPr/>
        </p:nvSpPr>
        <p:spPr>
          <a:xfrm rot="10800000">
            <a:off x="3491881" y="4941167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310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rmAutofit/>
          </a:bodyPr>
          <a:lstStyle/>
          <a:p>
            <a:r>
              <a:rPr lang="it-IT" b="1" dirty="0"/>
              <a:t>Come </a:t>
            </a:r>
            <a:r>
              <a:rPr lang="it-IT" b="1" dirty="0" smtClean="0"/>
              <a:t>modificare un file dal </a:t>
            </a:r>
            <a:r>
              <a:rPr lang="it-IT" b="1" dirty="0"/>
              <a:t>Browser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Queste </a:t>
            </a:r>
            <a:r>
              <a:rPr lang="it-IT" sz="2000" b="1" dirty="0"/>
              <a:t>modifiche</a:t>
            </a:r>
            <a:r>
              <a:rPr lang="it-IT" sz="2000" dirty="0"/>
              <a:t> verranno apportate </a:t>
            </a:r>
            <a:r>
              <a:rPr lang="it-IT" sz="2000" b="1" dirty="0"/>
              <a:t>solo al file README</a:t>
            </a:r>
            <a:r>
              <a:rPr lang="it-IT" sz="2000" dirty="0"/>
              <a:t> </a:t>
            </a:r>
            <a:r>
              <a:rPr lang="it-IT" sz="2000" dirty="0" smtClean="0"/>
              <a:t>sulla </a:t>
            </a:r>
            <a:r>
              <a:rPr lang="it-IT" sz="2000" dirty="0" err="1" smtClean="0"/>
              <a:t>Branch</a:t>
            </a:r>
            <a:r>
              <a:rPr lang="it-IT" sz="2000" dirty="0" smtClean="0"/>
              <a:t> </a:t>
            </a:r>
            <a:r>
              <a:rPr lang="it-IT" sz="2000" dirty="0" smtClean="0"/>
              <a:t>‘‘</a:t>
            </a:r>
            <a:r>
              <a:rPr lang="it-IT" sz="2000" b="1" dirty="0" smtClean="0"/>
              <a:t>Modifica</a:t>
            </a:r>
            <a:r>
              <a:rPr lang="it-IT" sz="2000" dirty="0" smtClean="0"/>
              <a:t>’’.</a:t>
            </a:r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 smtClean="0"/>
              <a:t>Quindi </a:t>
            </a:r>
            <a:r>
              <a:rPr lang="it-IT" sz="2000" dirty="0"/>
              <a:t>ora questo ramo contiene </a:t>
            </a:r>
            <a:r>
              <a:rPr lang="it-IT" sz="2000" b="1" dirty="0"/>
              <a:t>contenuti diversi dal master</a:t>
            </a:r>
            <a:r>
              <a:rPr lang="it-IT" sz="2000" dirty="0"/>
              <a:t>.</a:t>
            </a:r>
          </a:p>
          <a:p>
            <a:pPr marL="0" indent="0">
              <a:buNone/>
            </a:pPr>
            <a:r>
              <a:rPr lang="it-IT" sz="2000" dirty="0"/>
              <a:t/>
            </a:r>
            <a:br>
              <a:rPr lang="it-IT" sz="2000" dirty="0"/>
            </a:br>
            <a:endParaRPr lang="it-IT" sz="2000" dirty="0"/>
          </a:p>
          <a:p>
            <a:pPr marL="457200" indent="-457200">
              <a:buFont typeface="+mj-lt"/>
              <a:buAutoNum type="arabicPeriod"/>
            </a:pPr>
            <a:endParaRPr lang="it-IT" sz="2000" dirty="0" smtClean="0"/>
          </a:p>
          <a:p>
            <a:pPr marL="0" indent="0">
              <a:buNone/>
            </a:pPr>
            <a:endParaRPr lang="it-IT" sz="2000" dirty="0" smtClean="0"/>
          </a:p>
        </p:txBody>
      </p:sp>
    </p:spTree>
    <p:extLst>
      <p:ext uri="{BB962C8B-B14F-4D97-AF65-F5344CB8AC3E}">
        <p14:creationId xmlns:p14="http://schemas.microsoft.com/office/powerpoint/2010/main" val="129164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38138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Come </a:t>
            </a:r>
            <a:r>
              <a:rPr lang="it-IT" b="1" dirty="0" smtClean="0"/>
              <a:t>creare una Pull </a:t>
            </a:r>
            <a:r>
              <a:rPr lang="it-IT" b="1" dirty="0" err="1" smtClean="0"/>
              <a:t>Request</a:t>
            </a:r>
            <a:r>
              <a:rPr lang="it-IT" b="1" dirty="0" smtClean="0"/>
              <a:t> dal </a:t>
            </a:r>
            <a:r>
              <a:rPr lang="it-IT" b="1" dirty="0"/>
              <a:t>Browser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z="2000" dirty="0"/>
              <a:t>Ora che hai delle modifiche in un ramo fuori dal master, puoi aprire una </a:t>
            </a:r>
            <a:r>
              <a:rPr lang="it-IT" sz="2000" dirty="0" smtClean="0"/>
              <a:t>Pull </a:t>
            </a:r>
            <a:r>
              <a:rPr lang="it-IT" sz="2000" dirty="0" err="1" smtClean="0"/>
              <a:t>Request</a:t>
            </a:r>
            <a:r>
              <a:rPr lang="it-IT" sz="2000" dirty="0" smtClean="0"/>
              <a:t>.</a:t>
            </a:r>
          </a:p>
          <a:p>
            <a:endParaRPr lang="it-IT" sz="2000" dirty="0" smtClean="0"/>
          </a:p>
          <a:p>
            <a:r>
              <a:rPr lang="it-IT" sz="2000" dirty="0" smtClean="0"/>
              <a:t>Pull </a:t>
            </a:r>
            <a:r>
              <a:rPr lang="it-IT" sz="2000" dirty="0" err="1"/>
              <a:t>Requests</a:t>
            </a:r>
            <a:r>
              <a:rPr lang="it-IT" sz="2000" dirty="0"/>
              <a:t> è il cuore della collaborazione su </a:t>
            </a:r>
            <a:r>
              <a:rPr lang="it-IT" sz="2000" dirty="0" err="1"/>
              <a:t>GitHub</a:t>
            </a:r>
            <a:r>
              <a:rPr lang="it-IT" sz="2000" dirty="0"/>
              <a:t>. </a:t>
            </a:r>
            <a:endParaRPr lang="it-IT" sz="2000" dirty="0" smtClean="0"/>
          </a:p>
          <a:p>
            <a:endParaRPr lang="it-IT" sz="2000" dirty="0" smtClean="0"/>
          </a:p>
          <a:p>
            <a:r>
              <a:rPr lang="it-IT" sz="2000" dirty="0" smtClean="0"/>
              <a:t>Quando </a:t>
            </a:r>
            <a:r>
              <a:rPr lang="it-IT" sz="2000" dirty="0"/>
              <a:t>apri una richiesta di pull, stai proponendo le tue modifiche e richiedi che qualcuno riveda e aggiunga il tuo contributo e uniscilo nel loro ramo</a:t>
            </a:r>
            <a:r>
              <a:rPr lang="it-IT" sz="2000" dirty="0" smtClean="0"/>
              <a:t>.</a:t>
            </a:r>
          </a:p>
          <a:p>
            <a:endParaRPr lang="it-IT" sz="2000" dirty="0" smtClean="0"/>
          </a:p>
          <a:p>
            <a:r>
              <a:rPr lang="it-IT" sz="2000" dirty="0" smtClean="0"/>
              <a:t>Le </a:t>
            </a:r>
            <a:r>
              <a:rPr lang="it-IT" sz="2000" dirty="0"/>
              <a:t>richieste di pull </a:t>
            </a:r>
            <a:r>
              <a:rPr lang="it-IT" sz="2000" dirty="0" smtClean="0"/>
              <a:t>mostrano le differenze</a:t>
            </a:r>
            <a:r>
              <a:rPr lang="it-IT" sz="2000" dirty="0"/>
              <a:t> </a:t>
            </a:r>
            <a:r>
              <a:rPr lang="it-IT" sz="2000" dirty="0" smtClean="0"/>
              <a:t> </a:t>
            </a:r>
            <a:r>
              <a:rPr lang="it-IT" sz="2000" dirty="0"/>
              <a:t>tra i contenuti di entrambi i rami. </a:t>
            </a:r>
            <a:endParaRPr lang="it-IT" sz="2000" dirty="0" smtClean="0"/>
          </a:p>
          <a:p>
            <a:endParaRPr lang="it-IT" sz="2000" dirty="0" smtClean="0"/>
          </a:p>
          <a:p>
            <a:r>
              <a:rPr lang="it-IT" sz="2000" dirty="0" smtClean="0"/>
              <a:t>Le </a:t>
            </a:r>
            <a:r>
              <a:rPr lang="it-IT" sz="2000" dirty="0"/>
              <a:t>modifiche, le aggiunte e le sottrazioni sono mostrate in verde e rosso. </a:t>
            </a:r>
            <a:endParaRPr lang="it-IT" sz="2000" dirty="0" smtClean="0"/>
          </a:p>
          <a:p>
            <a:pPr marL="0" indent="0">
              <a:buNone/>
            </a:pPr>
            <a:endParaRPr lang="it-IT" sz="2000" dirty="0" smtClean="0"/>
          </a:p>
        </p:txBody>
      </p:sp>
    </p:spTree>
    <p:extLst>
      <p:ext uri="{BB962C8B-B14F-4D97-AF65-F5344CB8AC3E}">
        <p14:creationId xmlns:p14="http://schemas.microsoft.com/office/powerpoint/2010/main" val="230240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38138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Come </a:t>
            </a:r>
            <a:r>
              <a:rPr lang="it-IT" b="1" dirty="0" smtClean="0"/>
              <a:t>creare una Pull </a:t>
            </a:r>
            <a:r>
              <a:rPr lang="it-IT" b="1" dirty="0" err="1" smtClean="0"/>
              <a:t>Request</a:t>
            </a:r>
            <a:r>
              <a:rPr lang="it-IT" b="1" dirty="0" smtClean="0"/>
              <a:t> dal </a:t>
            </a:r>
            <a:r>
              <a:rPr lang="it-IT" b="1" dirty="0"/>
              <a:t>Browser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Non appena esegui un </a:t>
            </a:r>
            <a:r>
              <a:rPr lang="it-IT" sz="2000" dirty="0" err="1"/>
              <a:t>commit</a:t>
            </a:r>
            <a:r>
              <a:rPr lang="it-IT" sz="2000" dirty="0"/>
              <a:t>, puoi aprire una pull </a:t>
            </a:r>
            <a:r>
              <a:rPr lang="it-IT" sz="2000" dirty="0" err="1"/>
              <a:t>request</a:t>
            </a:r>
            <a:r>
              <a:rPr lang="it-IT" sz="2000" dirty="0"/>
              <a:t> e avviare una discussione, anche prima che il codice sia finito</a:t>
            </a:r>
            <a:r>
              <a:rPr lang="it-IT" sz="2000" dirty="0" smtClean="0"/>
              <a:t>.</a:t>
            </a:r>
          </a:p>
          <a:p>
            <a:endParaRPr lang="it-IT" sz="2000" dirty="0" smtClean="0"/>
          </a:p>
          <a:p>
            <a:r>
              <a:rPr lang="it-IT" sz="2000" dirty="0" smtClean="0"/>
              <a:t>Usando </a:t>
            </a:r>
            <a:r>
              <a:rPr lang="it-IT" sz="2000" dirty="0"/>
              <a:t>il sistema @</a:t>
            </a:r>
            <a:r>
              <a:rPr lang="it-IT" sz="2000" dirty="0" err="1"/>
              <a:t>mention</a:t>
            </a:r>
            <a:r>
              <a:rPr lang="it-IT" sz="2000" dirty="0"/>
              <a:t> di </a:t>
            </a:r>
            <a:r>
              <a:rPr lang="it-IT" sz="2000" dirty="0" err="1"/>
              <a:t>GitHub</a:t>
            </a:r>
            <a:r>
              <a:rPr lang="it-IT" sz="2000" dirty="0"/>
              <a:t> nel tuo messaggio di richiesta di pull, puoi chiedere feedback a persone o team specifici</a:t>
            </a:r>
            <a:r>
              <a:rPr lang="it-IT" sz="2000" dirty="0" smtClean="0"/>
              <a:t>.</a:t>
            </a:r>
          </a:p>
          <a:p>
            <a:endParaRPr lang="it-IT" sz="2000" dirty="0"/>
          </a:p>
          <a:p>
            <a:r>
              <a:rPr lang="it-IT" sz="2000" dirty="0"/>
              <a:t>Puoi persino aprire le richieste di pull nel tuo </a:t>
            </a:r>
            <a:r>
              <a:rPr lang="it-IT" sz="2000" dirty="0" err="1"/>
              <a:t>repository</a:t>
            </a:r>
            <a:r>
              <a:rPr lang="it-IT" sz="2000" dirty="0"/>
              <a:t> e unirle tu stesso. </a:t>
            </a:r>
            <a:endParaRPr lang="it-IT" sz="2000" dirty="0" smtClean="0"/>
          </a:p>
          <a:p>
            <a:endParaRPr lang="it-IT" sz="2000" dirty="0"/>
          </a:p>
          <a:p>
            <a:r>
              <a:rPr lang="it-IT" sz="2000" dirty="0" smtClean="0"/>
              <a:t>È </a:t>
            </a:r>
            <a:r>
              <a:rPr lang="it-IT" sz="2000" dirty="0"/>
              <a:t>un ottimo modo per imparare </a:t>
            </a:r>
            <a:r>
              <a:rPr lang="it-IT" sz="2000" dirty="0" err="1"/>
              <a:t>GitHub</a:t>
            </a:r>
            <a:r>
              <a:rPr lang="it-IT" sz="2000" dirty="0"/>
              <a:t> Flow prima di lavorare su progetti più grandi.</a:t>
            </a:r>
            <a:br>
              <a:rPr lang="it-IT" sz="2000" dirty="0"/>
            </a:br>
            <a:endParaRPr lang="it-IT" sz="2000" dirty="0"/>
          </a:p>
          <a:p>
            <a:pPr marL="0" indent="0">
              <a:buNone/>
            </a:pPr>
            <a:endParaRPr lang="it-IT" sz="2000" dirty="0" smtClean="0"/>
          </a:p>
        </p:txBody>
      </p:sp>
    </p:spTree>
    <p:extLst>
      <p:ext uri="{BB962C8B-B14F-4D97-AF65-F5344CB8AC3E}">
        <p14:creationId xmlns:p14="http://schemas.microsoft.com/office/powerpoint/2010/main" val="23462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38138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Come </a:t>
            </a:r>
            <a:r>
              <a:rPr lang="it-IT" b="1" dirty="0" smtClean="0"/>
              <a:t>creare una Pull </a:t>
            </a:r>
            <a:r>
              <a:rPr lang="it-IT" b="1" dirty="0" err="1" smtClean="0"/>
              <a:t>Request</a:t>
            </a:r>
            <a:r>
              <a:rPr lang="it-IT" b="1" dirty="0" smtClean="0"/>
              <a:t> dal </a:t>
            </a:r>
            <a:r>
              <a:rPr lang="it-IT" b="1" dirty="0"/>
              <a:t>Browser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5400600"/>
          </a:xfrm>
        </p:spPr>
        <p:txBody>
          <a:bodyPr>
            <a:normAutofit fontScale="25000" lnSpcReduction="20000"/>
          </a:bodyPr>
          <a:lstStyle/>
          <a:p>
            <a:pPr marL="457200" indent="-457200">
              <a:buFont typeface="+mj-lt"/>
              <a:buAutoNum type="arabicPeriod"/>
            </a:pPr>
            <a:endParaRPr lang="it-IT" sz="2000" dirty="0" smtClean="0"/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  <a:p>
            <a:pPr marL="457200" indent="-457200">
              <a:buFont typeface="+mj-lt"/>
              <a:buAutoNum type="arabicPeriod"/>
            </a:pPr>
            <a:endParaRPr lang="it-IT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it-IT" sz="7200" dirty="0" smtClean="0"/>
              <a:t>Fare </a:t>
            </a:r>
            <a:r>
              <a:rPr lang="it-IT" sz="7200" dirty="0"/>
              <a:t>clic sulla scheda </a:t>
            </a:r>
            <a:r>
              <a:rPr lang="it-IT" sz="7200" dirty="0" smtClean="0"/>
              <a:t>Pull </a:t>
            </a:r>
            <a:r>
              <a:rPr lang="it-IT" sz="7200" dirty="0" err="1" smtClean="0"/>
              <a:t>Requested</a:t>
            </a:r>
            <a:r>
              <a:rPr lang="it-IT" sz="7200" dirty="0" smtClean="0"/>
              <a:t>, </a:t>
            </a:r>
            <a:r>
              <a:rPr lang="it-IT" sz="7200" dirty="0"/>
              <a:t>quindi dalla pagina Richiesta di pull, fare clic sul pulsante verde Nuova richiesta di pull</a:t>
            </a:r>
            <a:r>
              <a:rPr lang="it-IT" sz="72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it-IT" sz="7200" dirty="0" smtClean="0"/>
          </a:p>
          <a:p>
            <a:pPr marL="457200" indent="-457200">
              <a:buFont typeface="+mj-lt"/>
              <a:buAutoNum type="arabicPeriod"/>
            </a:pPr>
            <a:r>
              <a:rPr lang="it-IT" sz="7200" dirty="0"/>
              <a:t>Nella casella </a:t>
            </a:r>
            <a:r>
              <a:rPr lang="it-IT" sz="7200" dirty="0" err="1"/>
              <a:t>Comparing</a:t>
            </a:r>
            <a:r>
              <a:rPr lang="it-IT" sz="7200" dirty="0"/>
              <a:t> </a:t>
            </a:r>
            <a:r>
              <a:rPr lang="it-IT" sz="7200" dirty="0" err="1"/>
              <a:t>changes</a:t>
            </a:r>
            <a:r>
              <a:rPr lang="it-IT" sz="7200" dirty="0"/>
              <a:t>, seleziona il ramo che hai creato, </a:t>
            </a:r>
            <a:r>
              <a:rPr lang="it-IT" sz="7200" dirty="0" smtClean="0"/>
              <a:t>‘‘Modifica’’, e confrontalo </a:t>
            </a:r>
            <a:r>
              <a:rPr lang="it-IT" sz="7200" dirty="0"/>
              <a:t>con il master (l'originale</a:t>
            </a:r>
            <a:r>
              <a:rPr lang="it-IT" sz="7200" dirty="0" smtClean="0"/>
              <a:t>).</a:t>
            </a:r>
          </a:p>
          <a:p>
            <a:pPr marL="457200" indent="-457200">
              <a:buFont typeface="+mj-lt"/>
              <a:buAutoNum type="arabicPeriod"/>
            </a:pPr>
            <a:endParaRPr lang="it-IT" sz="7200" dirty="0" smtClean="0"/>
          </a:p>
          <a:p>
            <a:pPr marL="457200" indent="-457200">
              <a:buFont typeface="+mj-lt"/>
              <a:buAutoNum type="arabicPeriod"/>
            </a:pPr>
            <a:r>
              <a:rPr lang="it-IT" sz="7200" dirty="0"/>
              <a:t>Controlla le </a:t>
            </a:r>
            <a:r>
              <a:rPr lang="it-IT" sz="7200" dirty="0" smtClean="0"/>
              <a:t>modifiche al fondo della </a:t>
            </a:r>
            <a:r>
              <a:rPr lang="it-IT" sz="7200" dirty="0"/>
              <a:t>pagina </a:t>
            </a:r>
            <a:r>
              <a:rPr lang="it-IT" sz="7200" dirty="0" smtClean="0"/>
              <a:t>, </a:t>
            </a:r>
            <a:r>
              <a:rPr lang="it-IT" sz="7200" dirty="0"/>
              <a:t>assicurati che siano ciò che vuoi inviare</a:t>
            </a:r>
            <a:r>
              <a:rPr lang="it-IT" sz="72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it-IT" sz="7200" dirty="0" smtClean="0"/>
          </a:p>
          <a:p>
            <a:pPr marL="457200" indent="-457200">
              <a:buFont typeface="+mj-lt"/>
              <a:buAutoNum type="arabicPeriod"/>
            </a:pPr>
            <a:r>
              <a:rPr lang="it-IT" sz="7200" dirty="0" smtClean="0"/>
              <a:t>Quando </a:t>
            </a:r>
            <a:r>
              <a:rPr lang="it-IT" sz="7200" dirty="0"/>
              <a:t>sei soddisfatto del fatto che queste sono le modifiche che desideri inviare, fai clic sul pulsante verde Crea </a:t>
            </a:r>
            <a:r>
              <a:rPr lang="it-IT" sz="7200" dirty="0" smtClean="0"/>
              <a:t>Pull </a:t>
            </a:r>
            <a:r>
              <a:rPr lang="it-IT" sz="7200" dirty="0" err="1" smtClean="0"/>
              <a:t>Request</a:t>
            </a:r>
            <a:r>
              <a:rPr lang="it-IT" sz="72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it-IT" sz="7200" dirty="0"/>
          </a:p>
          <a:p>
            <a:pPr marL="457200" indent="-457200">
              <a:buFont typeface="+mj-lt"/>
              <a:buAutoNum type="arabicPeriod"/>
            </a:pPr>
            <a:r>
              <a:rPr lang="it-IT" sz="7200" dirty="0"/>
              <a:t>Dai alla tua </a:t>
            </a:r>
            <a:r>
              <a:rPr lang="it-IT" sz="7200" dirty="0" err="1" smtClean="0"/>
              <a:t>Request</a:t>
            </a:r>
            <a:r>
              <a:rPr lang="it-IT" sz="7200" dirty="0" smtClean="0"/>
              <a:t> Pull </a:t>
            </a:r>
            <a:r>
              <a:rPr lang="it-IT" sz="7200" dirty="0"/>
              <a:t>un titolo e scrivi una breve descrizione delle tue </a:t>
            </a:r>
            <a:r>
              <a:rPr lang="it-IT" sz="7200" dirty="0" smtClean="0"/>
              <a:t>modifiche</a:t>
            </a:r>
          </a:p>
          <a:p>
            <a:pPr marL="457200" indent="-457200">
              <a:buFont typeface="+mj-lt"/>
              <a:buAutoNum type="arabicPeriod"/>
            </a:pPr>
            <a:endParaRPr lang="it-IT" sz="7200" dirty="0"/>
          </a:p>
          <a:p>
            <a:pPr marL="457200" indent="-457200">
              <a:buFont typeface="+mj-lt"/>
              <a:buAutoNum type="arabicPeriod"/>
            </a:pPr>
            <a:r>
              <a:rPr lang="it-IT" sz="7200" dirty="0"/>
              <a:t>Quando hai finito con il tuo messaggio, fai clic su Crea richiesta </a:t>
            </a:r>
            <a:r>
              <a:rPr lang="it-IT" sz="7200" dirty="0" smtClean="0"/>
              <a:t>pull.</a:t>
            </a:r>
            <a:endParaRPr lang="it-IT" sz="7200" dirty="0"/>
          </a:p>
          <a:p>
            <a:pPr marL="457200" indent="-457200">
              <a:buFont typeface="+mj-lt"/>
              <a:buAutoNum type="arabicPeriod"/>
            </a:pPr>
            <a:endParaRPr lang="it-IT" sz="2000" dirty="0" smtClean="0"/>
          </a:p>
          <a:p>
            <a:pPr marL="457200" indent="-457200">
              <a:buFont typeface="+mj-lt"/>
              <a:buAutoNum type="arabicPeriod"/>
            </a:pPr>
            <a:endParaRPr lang="it-IT" sz="2000" dirty="0" smtClean="0"/>
          </a:p>
          <a:p>
            <a:pPr marL="0" indent="0">
              <a:buNone/>
            </a:pP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/>
              <a:t/>
            </a:r>
            <a:br>
              <a:rPr lang="it-IT" sz="2000" dirty="0"/>
            </a:br>
            <a:endParaRPr lang="it-IT" sz="2000" dirty="0" smtClean="0"/>
          </a:p>
        </p:txBody>
      </p:sp>
    </p:spTree>
    <p:extLst>
      <p:ext uri="{BB962C8B-B14F-4D97-AF65-F5344CB8AC3E}">
        <p14:creationId xmlns:p14="http://schemas.microsoft.com/office/powerpoint/2010/main" val="181511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38138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Come </a:t>
            </a:r>
            <a:r>
              <a:rPr lang="it-IT" b="1" dirty="0" smtClean="0"/>
              <a:t>creare una Pull </a:t>
            </a:r>
            <a:r>
              <a:rPr lang="it-IT" b="1" dirty="0" err="1" smtClean="0"/>
              <a:t>Request</a:t>
            </a:r>
            <a:r>
              <a:rPr lang="it-IT" b="1" dirty="0" smtClean="0"/>
              <a:t> dal </a:t>
            </a:r>
            <a:r>
              <a:rPr lang="it-IT" b="1" dirty="0"/>
              <a:t>Browser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e 4"/>
          <p:cNvSpPr/>
          <p:nvPr/>
        </p:nvSpPr>
        <p:spPr>
          <a:xfrm>
            <a:off x="2987824" y="2492896"/>
            <a:ext cx="64807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reccia a destra 5"/>
          <p:cNvSpPr/>
          <p:nvPr/>
        </p:nvSpPr>
        <p:spPr>
          <a:xfrm rot="10800000">
            <a:off x="7380312" y="3717032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652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38138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Come </a:t>
            </a:r>
            <a:r>
              <a:rPr lang="it-IT" b="1" dirty="0" smtClean="0"/>
              <a:t>creare una Pull </a:t>
            </a:r>
            <a:r>
              <a:rPr lang="it-IT" b="1" dirty="0" err="1" smtClean="0"/>
              <a:t>Request</a:t>
            </a:r>
            <a:r>
              <a:rPr lang="it-IT" b="1" dirty="0" smtClean="0"/>
              <a:t> dal </a:t>
            </a:r>
            <a:r>
              <a:rPr lang="it-IT" b="1" dirty="0"/>
              <a:t>Browser</a:t>
            </a:r>
          </a:p>
        </p:txBody>
      </p:sp>
      <p:sp>
        <p:nvSpPr>
          <p:cNvPr id="6" name="Freccia a destra 5"/>
          <p:cNvSpPr/>
          <p:nvPr/>
        </p:nvSpPr>
        <p:spPr>
          <a:xfrm rot="10800000">
            <a:off x="5868144" y="3356992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554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38138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Come </a:t>
            </a:r>
            <a:r>
              <a:rPr lang="it-IT" b="1" dirty="0" smtClean="0"/>
              <a:t>creare una Pull </a:t>
            </a:r>
            <a:r>
              <a:rPr lang="it-IT" b="1" dirty="0" err="1" smtClean="0"/>
              <a:t>Request</a:t>
            </a:r>
            <a:r>
              <a:rPr lang="it-IT" b="1" dirty="0" smtClean="0"/>
              <a:t> dal </a:t>
            </a:r>
            <a:r>
              <a:rPr lang="it-IT" b="1" dirty="0"/>
              <a:t>Browser</a:t>
            </a:r>
          </a:p>
        </p:txBody>
      </p:sp>
      <p:sp>
        <p:nvSpPr>
          <p:cNvPr id="6" name="Freccia a destra 5"/>
          <p:cNvSpPr/>
          <p:nvPr/>
        </p:nvSpPr>
        <p:spPr>
          <a:xfrm rot="10800000">
            <a:off x="7308304" y="4365104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72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38138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Come </a:t>
            </a:r>
            <a:r>
              <a:rPr lang="it-IT" b="1" dirty="0" smtClean="0"/>
              <a:t>creare una Pull </a:t>
            </a:r>
            <a:r>
              <a:rPr lang="it-IT" b="1" dirty="0" err="1" smtClean="0"/>
              <a:t>Request</a:t>
            </a:r>
            <a:r>
              <a:rPr lang="it-IT" b="1" dirty="0" smtClean="0"/>
              <a:t> dal </a:t>
            </a:r>
            <a:r>
              <a:rPr lang="it-IT" b="1" dirty="0"/>
              <a:t>Browser</a:t>
            </a:r>
          </a:p>
        </p:txBody>
      </p:sp>
      <p:sp>
        <p:nvSpPr>
          <p:cNvPr id="5" name="Ovale 4"/>
          <p:cNvSpPr/>
          <p:nvPr/>
        </p:nvSpPr>
        <p:spPr>
          <a:xfrm>
            <a:off x="1979712" y="3645024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005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Da dove nasce </a:t>
            </a:r>
            <a:r>
              <a:rPr lang="it-IT" b="1" dirty="0" err="1" smtClean="0"/>
              <a:t>GitHub</a:t>
            </a:r>
            <a:r>
              <a:rPr lang="it-IT" b="1" dirty="0" smtClean="0"/>
              <a:t>…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b="1" dirty="0" smtClean="0"/>
              <a:t>Caratteristiche di </a:t>
            </a:r>
            <a:r>
              <a:rPr lang="it-IT" b="1" dirty="0" err="1" smtClean="0"/>
              <a:t>Git</a:t>
            </a:r>
            <a:r>
              <a:rPr lang="it-IT" b="1" dirty="0" smtClean="0"/>
              <a:t> :</a:t>
            </a:r>
            <a:endParaRPr lang="it-IT" b="1" dirty="0"/>
          </a:p>
          <a:p>
            <a:pPr algn="just"/>
            <a:r>
              <a:rPr lang="it-IT" sz="2000" i="1" u="sng" dirty="0" smtClean="0"/>
              <a:t>Forte supporto allo sviluppo non lineare</a:t>
            </a:r>
            <a:r>
              <a:rPr lang="it-IT" sz="2200" i="1" dirty="0" smtClean="0"/>
              <a:t> </a:t>
            </a:r>
            <a:r>
              <a:rPr lang="it-IT" sz="2000" dirty="0"/>
              <a:t>:</a:t>
            </a:r>
            <a:r>
              <a:rPr lang="it-IT" sz="2000" dirty="0" smtClean="0"/>
              <a:t> </a:t>
            </a:r>
            <a:r>
              <a:rPr lang="it-IT" sz="2000" dirty="0" err="1" smtClean="0"/>
              <a:t>Git</a:t>
            </a:r>
            <a:r>
              <a:rPr lang="it-IT" sz="2000" dirty="0" smtClean="0"/>
              <a:t> supporta diramazione e fusione (branching and </a:t>
            </a:r>
            <a:r>
              <a:rPr lang="it-IT" sz="2000" dirty="0" err="1" smtClean="0"/>
              <a:t>merging</a:t>
            </a:r>
            <a:r>
              <a:rPr lang="it-IT" sz="2000" dirty="0" smtClean="0"/>
              <a:t>) rapide e comode, e comprende strumenti specifici per visualizzare e navigare una cronologia di sviluppo non lineare.</a:t>
            </a:r>
          </a:p>
          <a:p>
            <a:pPr algn="just"/>
            <a:r>
              <a:rPr lang="it-IT" sz="2000" i="1" u="sng" dirty="0"/>
              <a:t>Sviluppo </a:t>
            </a:r>
            <a:r>
              <a:rPr lang="it-IT" sz="2000" i="1" u="sng" dirty="0" smtClean="0"/>
              <a:t>distribuito</a:t>
            </a:r>
            <a:r>
              <a:rPr lang="it-IT" sz="2000" dirty="0" smtClean="0"/>
              <a:t> : </a:t>
            </a:r>
            <a:r>
              <a:rPr lang="it-IT" sz="2000" dirty="0" err="1" smtClean="0"/>
              <a:t>Git</a:t>
            </a:r>
            <a:r>
              <a:rPr lang="it-IT" sz="2000" dirty="0" smtClean="0"/>
              <a:t> dà a ogni sviluppatore una copia locale dell'intera cronologia di sviluppo e le modifiche vengono copiate da un tale </a:t>
            </a:r>
            <a:r>
              <a:rPr lang="it-IT" sz="2000" dirty="0" err="1" smtClean="0"/>
              <a:t>repository</a:t>
            </a:r>
            <a:r>
              <a:rPr lang="it-IT" sz="2000" dirty="0" smtClean="0"/>
              <a:t> a un altro. Queste modifiche vengono importate come diramazioni aggiuntive di sviluppo, e possono essere fuse allo stesso modo di una diramazione sviluppata localmente.</a:t>
            </a:r>
          </a:p>
          <a:p>
            <a:pPr algn="just"/>
            <a:r>
              <a:rPr lang="it-IT" sz="2000" i="1" u="sng" dirty="0" smtClean="0"/>
              <a:t>I </a:t>
            </a:r>
            <a:r>
              <a:rPr lang="it-IT" sz="2000" i="1" u="sng" dirty="0" err="1" smtClean="0"/>
              <a:t>repository</a:t>
            </a:r>
            <a:r>
              <a:rPr lang="it-IT" sz="2000" i="1" u="sng" dirty="0" smtClean="0"/>
              <a:t> possono essere pubblicati facilmente</a:t>
            </a:r>
            <a:r>
              <a:rPr lang="it-IT" sz="2000" dirty="0" smtClean="0"/>
              <a:t> : tramite HTTP, FTP, </a:t>
            </a:r>
            <a:r>
              <a:rPr lang="it-IT" sz="2000" dirty="0" err="1" smtClean="0"/>
              <a:t>ssh</a:t>
            </a:r>
            <a:r>
              <a:rPr lang="it-IT" sz="2000" dirty="0" smtClean="0"/>
              <a:t>, </a:t>
            </a:r>
            <a:r>
              <a:rPr lang="it-IT" sz="2000" dirty="0" err="1" smtClean="0"/>
              <a:t>rsync</a:t>
            </a:r>
            <a:r>
              <a:rPr lang="it-IT" sz="2000" dirty="0" smtClean="0"/>
              <a:t>. </a:t>
            </a:r>
            <a:r>
              <a:rPr lang="it-IT" sz="2000" dirty="0" err="1" smtClean="0"/>
              <a:t>Git</a:t>
            </a:r>
            <a:r>
              <a:rPr lang="it-IT" sz="2000" dirty="0" smtClean="0"/>
              <a:t> ha anche un'emulazione del server CVS, che consente di usare gli esistenti client CVS e </a:t>
            </a:r>
            <a:r>
              <a:rPr lang="it-IT" sz="2000" dirty="0" err="1" smtClean="0"/>
              <a:t>plugin</a:t>
            </a:r>
            <a:r>
              <a:rPr lang="it-IT" sz="2000" dirty="0" smtClean="0"/>
              <a:t> per IDE per accedere ai </a:t>
            </a:r>
            <a:r>
              <a:rPr lang="it-IT" sz="2000" dirty="0" err="1" smtClean="0"/>
              <a:t>repository</a:t>
            </a:r>
            <a:r>
              <a:rPr lang="it-IT" sz="2000" dirty="0" smtClean="0"/>
              <a:t> </a:t>
            </a:r>
            <a:r>
              <a:rPr lang="it-IT" sz="2000" dirty="0" err="1" smtClean="0"/>
              <a:t>Git</a:t>
            </a:r>
            <a:r>
              <a:rPr lang="it-IT" sz="2000" dirty="0" smtClean="0"/>
              <a:t>.</a:t>
            </a:r>
            <a:endParaRPr lang="it-IT" sz="2000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145952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38138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Come </a:t>
            </a:r>
            <a:r>
              <a:rPr lang="it-IT" b="1" dirty="0" smtClean="0"/>
              <a:t>creare una Pull </a:t>
            </a:r>
            <a:r>
              <a:rPr lang="it-IT" b="1" dirty="0" err="1" smtClean="0"/>
              <a:t>Request</a:t>
            </a:r>
            <a:r>
              <a:rPr lang="it-IT" b="1" dirty="0" smtClean="0"/>
              <a:t> dal </a:t>
            </a:r>
            <a:r>
              <a:rPr lang="it-IT" b="1" dirty="0"/>
              <a:t>Browser</a:t>
            </a:r>
          </a:p>
        </p:txBody>
      </p:sp>
      <p:sp>
        <p:nvSpPr>
          <p:cNvPr id="5" name="Ovale 4"/>
          <p:cNvSpPr/>
          <p:nvPr/>
        </p:nvSpPr>
        <p:spPr>
          <a:xfrm>
            <a:off x="5042258" y="5373216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986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38138"/>
          </a:xfrm>
        </p:spPr>
        <p:txBody>
          <a:bodyPr>
            <a:normAutofit/>
          </a:bodyPr>
          <a:lstStyle/>
          <a:p>
            <a:r>
              <a:rPr lang="it-IT" b="1" dirty="0"/>
              <a:t>Come </a:t>
            </a:r>
            <a:r>
              <a:rPr lang="it-IT" b="1" dirty="0" smtClean="0"/>
              <a:t>fare </a:t>
            </a:r>
            <a:r>
              <a:rPr lang="it-IT" b="1" dirty="0" smtClean="0"/>
              <a:t>una </a:t>
            </a:r>
            <a:r>
              <a:rPr lang="it-IT" b="1" dirty="0" smtClean="0"/>
              <a:t>Merge</a:t>
            </a:r>
            <a:r>
              <a:rPr lang="it-IT" b="1" dirty="0" smtClean="0"/>
              <a:t> </a:t>
            </a:r>
            <a:r>
              <a:rPr lang="it-IT" b="1" dirty="0" smtClean="0"/>
              <a:t>dal </a:t>
            </a:r>
            <a:r>
              <a:rPr lang="it-IT" b="1" dirty="0"/>
              <a:t>Browser</a:t>
            </a:r>
          </a:p>
        </p:txBody>
      </p:sp>
      <p:sp>
        <p:nvSpPr>
          <p:cNvPr id="5" name="Ovale 4"/>
          <p:cNvSpPr/>
          <p:nvPr/>
        </p:nvSpPr>
        <p:spPr>
          <a:xfrm>
            <a:off x="5042258" y="5373216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460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Glossario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b="1" dirty="0" err="1" smtClean="0"/>
              <a:t>Kernel</a:t>
            </a:r>
            <a:r>
              <a:rPr lang="it-IT" sz="1800" b="1" dirty="0" smtClean="0"/>
              <a:t> : </a:t>
            </a:r>
            <a:r>
              <a:rPr lang="it-IT" sz="1800" dirty="0" smtClean="0"/>
              <a:t>in </a:t>
            </a:r>
            <a:r>
              <a:rPr lang="it-IT" sz="1800" dirty="0"/>
              <a:t>informatica, il nucleo di un sistema operativo, che gestisce le funzioni di controllo fondamentali del computer</a:t>
            </a:r>
            <a:r>
              <a:rPr lang="it-IT" sz="1800" dirty="0" smtClean="0"/>
              <a:t>.</a:t>
            </a:r>
          </a:p>
          <a:p>
            <a:r>
              <a:rPr lang="it-IT" sz="1800" b="1" dirty="0"/>
              <a:t>C</a:t>
            </a:r>
            <a:r>
              <a:rPr lang="it-IT" sz="1800" b="1" dirty="0" smtClean="0"/>
              <a:t>ontrollo versione distribuito  (o DVCS da Distributed Version Control System) : </a:t>
            </a:r>
            <a:r>
              <a:rPr lang="it-IT" sz="1800" dirty="0" smtClean="0"/>
              <a:t>permette di tenere traccia delle modifiche e delle versioni apportate al codice sorgente del software, senza la necessità di dover utilizzare un server centrale.</a:t>
            </a:r>
          </a:p>
          <a:p>
            <a:r>
              <a:rPr lang="it-IT" sz="1800" b="1" dirty="0" err="1" smtClean="0"/>
              <a:t>Concurrent</a:t>
            </a:r>
            <a:r>
              <a:rPr lang="it-IT" sz="1800" b="1" dirty="0" smtClean="0"/>
              <a:t> </a:t>
            </a:r>
            <a:r>
              <a:rPr lang="it-IT" sz="1800" b="1" dirty="0" err="1" smtClean="0"/>
              <a:t>Versions</a:t>
            </a:r>
            <a:r>
              <a:rPr lang="it-IT" sz="1800" b="1" dirty="0" smtClean="0"/>
              <a:t> System (CVS)</a:t>
            </a:r>
            <a:r>
              <a:rPr lang="it-IT" sz="1800" dirty="0"/>
              <a:t> </a:t>
            </a:r>
            <a:r>
              <a:rPr lang="it-IT" sz="1800" dirty="0" smtClean="0"/>
              <a:t> :  è un sistema software che implementa un sistema di controllo versione.</a:t>
            </a:r>
          </a:p>
          <a:p>
            <a:r>
              <a:rPr lang="it-IT" sz="1800" b="1" dirty="0" smtClean="0"/>
              <a:t>Ordine </a:t>
            </a:r>
            <a:r>
              <a:rPr lang="it-IT" sz="1800" b="1" dirty="0"/>
              <a:t>di </a:t>
            </a:r>
            <a:r>
              <a:rPr lang="it-IT" sz="1800" b="1" dirty="0" smtClean="0"/>
              <a:t>grandezza </a:t>
            </a:r>
            <a:r>
              <a:rPr lang="it-IT" sz="1800" dirty="0" smtClean="0"/>
              <a:t>:</a:t>
            </a:r>
            <a:r>
              <a:rPr lang="it-IT" sz="1800" b="1" dirty="0" smtClean="0"/>
              <a:t> </a:t>
            </a:r>
            <a:r>
              <a:rPr lang="it-IT" sz="1800" dirty="0" smtClean="0"/>
              <a:t>è </a:t>
            </a:r>
            <a:r>
              <a:rPr lang="it-IT" sz="1800" dirty="0"/>
              <a:t>la classe di scala o grandezza di una quantità, dove ogni classe contiene valori aventi un rapporto fisso rispetto a quelli della classe precedente. I rapporti usati più frequentemente sono 1000, 10, 2, 1024 o </a:t>
            </a:r>
            <a:r>
              <a:rPr lang="it-IT" sz="1800" i="1" dirty="0" smtClean="0"/>
              <a:t>e</a:t>
            </a:r>
            <a:r>
              <a:rPr lang="it-IT" sz="1800" dirty="0" smtClean="0"/>
              <a:t>;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95634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Da dove nasce </a:t>
            </a:r>
            <a:r>
              <a:rPr lang="it-IT" b="1" dirty="0" err="1" smtClean="0"/>
              <a:t>GitHub</a:t>
            </a:r>
            <a:r>
              <a:rPr lang="it-IT" b="1" dirty="0" smtClean="0"/>
              <a:t>…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b="1" dirty="0" smtClean="0"/>
              <a:t>Caratteristiche di </a:t>
            </a:r>
            <a:r>
              <a:rPr lang="it-IT" b="1" dirty="0" err="1" smtClean="0"/>
              <a:t>Git</a:t>
            </a:r>
            <a:r>
              <a:rPr lang="it-IT" b="1" dirty="0" smtClean="0"/>
              <a:t> :</a:t>
            </a:r>
          </a:p>
          <a:p>
            <a:pPr algn="just"/>
            <a:r>
              <a:rPr lang="it-IT" sz="2000" i="1" u="sng" dirty="0"/>
              <a:t>Gestione efficiente di grandi </a:t>
            </a:r>
            <a:r>
              <a:rPr lang="it-IT" sz="2000" i="1" u="sng" dirty="0" smtClean="0"/>
              <a:t>progetti</a:t>
            </a:r>
            <a:r>
              <a:rPr lang="it-IT" sz="2000" dirty="0"/>
              <a:t> </a:t>
            </a:r>
            <a:r>
              <a:rPr lang="it-IT" sz="2000" dirty="0" smtClean="0"/>
              <a:t>: </a:t>
            </a:r>
            <a:r>
              <a:rPr lang="it-IT" sz="2000" dirty="0" err="1"/>
              <a:t>Git</a:t>
            </a:r>
            <a:r>
              <a:rPr lang="it-IT" sz="2000" dirty="0"/>
              <a:t> è molto veloce e scalabile. È tipicamente un ordine di grandezza più veloce degli altri sistemi di controllo versione, e due ordini di grandezza più veloce per alcune </a:t>
            </a:r>
            <a:r>
              <a:rPr lang="it-IT" sz="2000" dirty="0" smtClean="0"/>
              <a:t>operazioni.</a:t>
            </a:r>
          </a:p>
          <a:p>
            <a:pPr algn="just"/>
            <a:r>
              <a:rPr lang="it-IT" sz="2000" i="1" u="sng" dirty="0"/>
              <a:t>Autenticazione crittografica della </a:t>
            </a:r>
            <a:r>
              <a:rPr lang="it-IT" sz="2000" i="1" u="sng" dirty="0" smtClean="0"/>
              <a:t>cronologia</a:t>
            </a:r>
            <a:r>
              <a:rPr lang="it-IT" sz="2000" dirty="0"/>
              <a:t> </a:t>
            </a:r>
            <a:r>
              <a:rPr lang="it-IT" sz="2000" dirty="0" smtClean="0"/>
              <a:t>: </a:t>
            </a:r>
            <a:r>
              <a:rPr lang="it-IT" sz="2000" dirty="0"/>
              <a:t>La cronologia di </a:t>
            </a:r>
            <a:r>
              <a:rPr lang="it-IT" sz="2000" dirty="0" err="1"/>
              <a:t>Git</a:t>
            </a:r>
            <a:r>
              <a:rPr lang="it-IT" sz="2000" dirty="0"/>
              <a:t> viene memorizzata in modo tale che il nome di una revisione particolare (secondo la terminologia </a:t>
            </a:r>
            <a:r>
              <a:rPr lang="it-IT" sz="2000" dirty="0" err="1"/>
              <a:t>Git</a:t>
            </a:r>
            <a:r>
              <a:rPr lang="it-IT" sz="2000" dirty="0"/>
              <a:t>, una "</a:t>
            </a:r>
            <a:r>
              <a:rPr lang="it-IT" sz="2000" dirty="0" err="1"/>
              <a:t>commit</a:t>
            </a:r>
            <a:r>
              <a:rPr lang="it-IT" sz="2000" dirty="0"/>
              <a:t>") dipende dalla completa cronologia di sviluppo che conduce a tale </a:t>
            </a:r>
            <a:r>
              <a:rPr lang="it-IT" sz="2000" dirty="0" err="1"/>
              <a:t>commit</a:t>
            </a:r>
            <a:r>
              <a:rPr lang="it-IT" sz="2000" dirty="0"/>
              <a:t>. Una volta che è stata pubblicata, non è più possibile cambiare le vecchie versioni senza che ciò venga notato. </a:t>
            </a:r>
            <a:endParaRPr lang="it-IT" sz="2000" dirty="0" smtClean="0"/>
          </a:p>
          <a:p>
            <a:pPr marL="0" indent="0" algn="just">
              <a:buNone/>
            </a:pPr>
            <a:endParaRPr lang="it-IT" sz="2000" dirty="0"/>
          </a:p>
          <a:p>
            <a:pPr marL="0" indent="0" algn="just">
              <a:buNone/>
            </a:pPr>
            <a:endParaRPr lang="it-IT" b="1" dirty="0"/>
          </a:p>
          <a:p>
            <a:pPr algn="just"/>
            <a:endParaRPr lang="it-IT" sz="2000" dirty="0" smtClean="0"/>
          </a:p>
        </p:txBody>
      </p:sp>
    </p:spTree>
    <p:extLst>
      <p:ext uri="{BB962C8B-B14F-4D97-AF65-F5344CB8AC3E}">
        <p14:creationId xmlns:p14="http://schemas.microsoft.com/office/powerpoint/2010/main" val="111501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it-IT" b="1" dirty="0" smtClean="0"/>
              <a:t>Da dove nasce </a:t>
            </a:r>
            <a:r>
              <a:rPr lang="it-IT" b="1" dirty="0" err="1" smtClean="0"/>
              <a:t>GitHub</a:t>
            </a:r>
            <a:r>
              <a:rPr lang="it-IT" b="1" dirty="0" smtClean="0"/>
              <a:t>…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200" b="1" dirty="0" err="1" smtClean="0"/>
              <a:t>GitHub</a:t>
            </a:r>
            <a:r>
              <a:rPr lang="it-IT" sz="2200" b="1" dirty="0" smtClean="0"/>
              <a:t> </a:t>
            </a:r>
            <a:r>
              <a:rPr lang="it-IT" sz="2200" dirty="0" smtClean="0"/>
              <a:t>(nato nel 2008) </a:t>
            </a:r>
            <a:r>
              <a:rPr lang="it-IT" sz="2200" dirty="0"/>
              <a:t>è un </a:t>
            </a:r>
            <a:r>
              <a:rPr lang="it-IT" sz="2200" b="1" dirty="0"/>
              <a:t>servizio di hosting</a:t>
            </a:r>
            <a:r>
              <a:rPr lang="it-IT" sz="2200" dirty="0"/>
              <a:t> per progetti software. </a:t>
            </a:r>
            <a:endParaRPr lang="it-IT" sz="2200" dirty="0" smtClean="0"/>
          </a:p>
          <a:p>
            <a:pPr marL="0" indent="0" algn="just">
              <a:buNone/>
            </a:pPr>
            <a:endParaRPr lang="it-IT" sz="2000" dirty="0" smtClean="0"/>
          </a:p>
          <a:p>
            <a:pPr marL="0" indent="0" algn="just">
              <a:buNone/>
            </a:pPr>
            <a:r>
              <a:rPr lang="it-IT" sz="2000" dirty="0" smtClean="0"/>
              <a:t>Il </a:t>
            </a:r>
            <a:r>
              <a:rPr lang="it-IT" sz="2000" dirty="0"/>
              <a:t>nome "</a:t>
            </a:r>
            <a:r>
              <a:rPr lang="it-IT" sz="2000" dirty="0" err="1"/>
              <a:t>GitHub</a:t>
            </a:r>
            <a:r>
              <a:rPr lang="it-IT" sz="2000" dirty="0"/>
              <a:t>" deriva dal fatto che </a:t>
            </a:r>
            <a:r>
              <a:rPr lang="it-IT" sz="2000" dirty="0" err="1"/>
              <a:t>GitHub</a:t>
            </a:r>
            <a:r>
              <a:rPr lang="it-IT" sz="2000" dirty="0"/>
              <a:t> è una </a:t>
            </a:r>
            <a:r>
              <a:rPr lang="it-IT" sz="2000" b="1" dirty="0"/>
              <a:t>implementazione</a:t>
            </a:r>
            <a:r>
              <a:rPr lang="it-IT" sz="2000" dirty="0"/>
              <a:t> dello strumento di controllo versione distribuito </a:t>
            </a:r>
            <a:r>
              <a:rPr lang="it-IT" sz="2000" b="1" dirty="0" err="1"/>
              <a:t>Git</a:t>
            </a:r>
            <a:r>
              <a:rPr lang="it-IT" sz="2000" dirty="0"/>
              <a:t>.</a:t>
            </a:r>
          </a:p>
          <a:p>
            <a:pPr marL="0" indent="0" algn="just">
              <a:buNone/>
            </a:pPr>
            <a:endParaRPr lang="it-IT" sz="2000" dirty="0"/>
          </a:p>
          <a:p>
            <a:pPr marL="0" indent="0" algn="just">
              <a:buNone/>
            </a:pPr>
            <a:r>
              <a:rPr lang="it-IT" sz="2000" dirty="0"/>
              <a:t>Il sito è principalmente utilizzato dagli sviluppatori, che caricano il codice sorgente dei loro programmi e lo rendono scaricabile dagli utenti</a:t>
            </a:r>
            <a:r>
              <a:rPr lang="it-IT" sz="2000" dirty="0" smtClean="0"/>
              <a:t>.</a:t>
            </a:r>
          </a:p>
          <a:p>
            <a:pPr marL="0" indent="0" algn="just">
              <a:buNone/>
            </a:pPr>
            <a:endParaRPr lang="it-IT" sz="2000" dirty="0" smtClean="0"/>
          </a:p>
          <a:p>
            <a:pPr marL="0" indent="0" algn="just">
              <a:buNone/>
            </a:pPr>
            <a:r>
              <a:rPr lang="it-IT" sz="2000" dirty="0" smtClean="0"/>
              <a:t>Questi </a:t>
            </a:r>
            <a:r>
              <a:rPr lang="it-IT" sz="2000" dirty="0"/>
              <a:t>ultimi possono interagire con lo sviluppatore tramite un sistema di </a:t>
            </a:r>
            <a:r>
              <a:rPr lang="it-IT" sz="2000" dirty="0" err="1"/>
              <a:t>issue</a:t>
            </a:r>
            <a:r>
              <a:rPr lang="it-IT" sz="2000" dirty="0"/>
              <a:t> </a:t>
            </a:r>
            <a:r>
              <a:rPr lang="it-IT" sz="2000" dirty="0" err="1"/>
              <a:t>tracking</a:t>
            </a:r>
            <a:r>
              <a:rPr lang="it-IT" sz="2000" dirty="0"/>
              <a:t>, pull </a:t>
            </a:r>
            <a:r>
              <a:rPr lang="it-IT" sz="2000" dirty="0" err="1"/>
              <a:t>request</a:t>
            </a:r>
            <a:r>
              <a:rPr lang="it-IT" sz="2000" dirty="0"/>
              <a:t> e commenti che permette di migliorare il codice della </a:t>
            </a:r>
            <a:r>
              <a:rPr lang="it-IT" sz="2000" dirty="0" err="1"/>
              <a:t>repository</a:t>
            </a:r>
            <a:r>
              <a:rPr lang="it-IT" sz="2000" dirty="0"/>
              <a:t> risolvendo bug o aggiungendo funzionalità. </a:t>
            </a:r>
            <a:endParaRPr lang="it-IT" sz="2000" dirty="0" smtClean="0"/>
          </a:p>
          <a:p>
            <a:pPr marL="0" indent="0" algn="just">
              <a:buNone/>
            </a:pPr>
            <a:endParaRPr lang="it-IT" sz="2000" dirty="0" smtClean="0"/>
          </a:p>
          <a:p>
            <a:pPr marL="0" indent="0" algn="just">
              <a:buNone/>
            </a:pPr>
            <a:r>
              <a:rPr lang="it-IT" sz="2000" dirty="0" smtClean="0"/>
              <a:t>Inoltre </a:t>
            </a:r>
            <a:r>
              <a:rPr lang="it-IT" sz="2000" dirty="0" err="1"/>
              <a:t>Github</a:t>
            </a:r>
            <a:r>
              <a:rPr lang="it-IT" sz="2000" dirty="0"/>
              <a:t> elabora dettagliate pagine che riassumono come gli sviluppatori lavorano sulle varie versioni dei </a:t>
            </a:r>
            <a:r>
              <a:rPr lang="it-IT" sz="2000" dirty="0" err="1"/>
              <a:t>repository</a:t>
            </a:r>
            <a:r>
              <a:rPr lang="it-IT" sz="2000" dirty="0"/>
              <a:t>.</a:t>
            </a:r>
          </a:p>
          <a:p>
            <a:pPr marL="0" indent="0" algn="just">
              <a:buNone/>
            </a:pPr>
            <a:endParaRPr lang="it-IT" b="1" dirty="0"/>
          </a:p>
          <a:p>
            <a:pPr algn="just"/>
            <a:endParaRPr lang="it-IT" sz="2000" dirty="0" smtClean="0"/>
          </a:p>
        </p:txBody>
      </p:sp>
    </p:spTree>
    <p:extLst>
      <p:ext uri="{BB962C8B-B14F-4D97-AF65-F5344CB8AC3E}">
        <p14:creationId xmlns:p14="http://schemas.microsoft.com/office/powerpoint/2010/main" val="224796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Che cosa è una </a:t>
            </a:r>
            <a:r>
              <a:rPr lang="it-IT" b="1" dirty="0" err="1" smtClean="0"/>
              <a:t>Repository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z="2000" dirty="0" smtClean="0"/>
              <a:t>Una </a:t>
            </a:r>
            <a:r>
              <a:rPr lang="it-IT" sz="2000" dirty="0" err="1"/>
              <a:t>repository</a:t>
            </a:r>
            <a:r>
              <a:rPr lang="it-IT" sz="2000" dirty="0"/>
              <a:t> viene solitamente </a:t>
            </a:r>
            <a:r>
              <a:rPr lang="it-IT" sz="2000" dirty="0" smtClean="0"/>
              <a:t>utilizzata </a:t>
            </a:r>
            <a:r>
              <a:rPr lang="it-IT" sz="2000" dirty="0"/>
              <a:t>per organizzare un singolo progetto. </a:t>
            </a:r>
            <a:endParaRPr lang="it-IT" sz="2000" dirty="0" smtClean="0"/>
          </a:p>
          <a:p>
            <a:endParaRPr lang="it-IT" sz="2000" dirty="0" smtClean="0"/>
          </a:p>
          <a:p>
            <a:r>
              <a:rPr lang="it-IT" sz="2000" dirty="0" smtClean="0"/>
              <a:t>Le </a:t>
            </a:r>
            <a:r>
              <a:rPr lang="it-IT" sz="2000" dirty="0" err="1"/>
              <a:t>repository</a:t>
            </a:r>
            <a:r>
              <a:rPr lang="it-IT" sz="2000" dirty="0"/>
              <a:t> possono contenere cartelle e file, immagini, video, fogli di calcolo e set di dati: tutto ciò di cui ha bisogno il tuo progetto. </a:t>
            </a:r>
            <a:endParaRPr lang="it-IT" sz="2000" dirty="0" smtClean="0"/>
          </a:p>
          <a:p>
            <a:endParaRPr lang="it-IT" sz="2000" dirty="0" smtClean="0"/>
          </a:p>
          <a:p>
            <a:r>
              <a:rPr lang="it-IT" sz="2000" dirty="0" smtClean="0"/>
              <a:t>Si consiglia </a:t>
            </a:r>
            <a:r>
              <a:rPr lang="it-IT" sz="2000" dirty="0"/>
              <a:t>di includere un README o un file con informazioni sul tuo progetto. </a:t>
            </a:r>
            <a:r>
              <a:rPr lang="it-IT" sz="2000" dirty="0" err="1"/>
              <a:t>GitHub</a:t>
            </a:r>
            <a:r>
              <a:rPr lang="it-IT" sz="2000" dirty="0"/>
              <a:t> ti consente di aggiungerne uno nello stesso momento in cui crei il tuo nuovo </a:t>
            </a:r>
            <a:r>
              <a:rPr lang="it-IT" sz="2000" dirty="0" err="1"/>
              <a:t>repository</a:t>
            </a:r>
            <a:r>
              <a:rPr lang="it-IT" sz="2000" dirty="0"/>
              <a:t>. </a:t>
            </a:r>
            <a:endParaRPr lang="it-IT" sz="2000" dirty="0" smtClean="0"/>
          </a:p>
          <a:p>
            <a:endParaRPr lang="it-IT" sz="2000" dirty="0" smtClean="0"/>
          </a:p>
          <a:p>
            <a:r>
              <a:rPr lang="it-IT" sz="2000" dirty="0" smtClean="0"/>
              <a:t>Offre </a:t>
            </a:r>
            <a:r>
              <a:rPr lang="it-IT" sz="2000" dirty="0"/>
              <a:t>anche altre opzioni comuni come un file di licenza. </a:t>
            </a:r>
            <a:endParaRPr lang="it-IT" sz="2000" dirty="0" smtClean="0"/>
          </a:p>
          <a:p>
            <a:endParaRPr lang="it-IT" sz="2000" dirty="0" smtClean="0"/>
          </a:p>
          <a:p>
            <a:r>
              <a:rPr lang="it-IT" sz="2000" dirty="0" smtClean="0"/>
              <a:t>Il </a:t>
            </a:r>
            <a:r>
              <a:rPr lang="it-IT" sz="2000" dirty="0"/>
              <a:t>tuo </a:t>
            </a:r>
            <a:r>
              <a:rPr lang="it-IT" sz="2000" dirty="0" err="1"/>
              <a:t>repository</a:t>
            </a:r>
            <a:r>
              <a:rPr lang="it-IT" sz="2000" dirty="0"/>
              <a:t> </a:t>
            </a:r>
            <a:r>
              <a:rPr lang="it-IT" sz="2000" dirty="0" smtClean="0"/>
              <a:t> </a:t>
            </a:r>
            <a:r>
              <a:rPr lang="it-IT" sz="2000" dirty="0"/>
              <a:t>può essere un luogo in cui archiviare idee, risorse o anche condividere e discutere le cose con gli altri.</a:t>
            </a:r>
          </a:p>
        </p:txBody>
      </p:sp>
    </p:spTree>
    <p:extLst>
      <p:ext uri="{BB962C8B-B14F-4D97-AF65-F5344CB8AC3E}">
        <p14:creationId xmlns:p14="http://schemas.microsoft.com/office/powerpoint/2010/main" val="34290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 smtClean="0"/>
              <a:t>Come creare una </a:t>
            </a:r>
            <a:r>
              <a:rPr lang="it-IT" b="1" dirty="0" err="1"/>
              <a:t>R</a:t>
            </a:r>
            <a:r>
              <a:rPr lang="it-IT" b="1" dirty="0" err="1" smtClean="0"/>
              <a:t>epository</a:t>
            </a:r>
            <a:r>
              <a:rPr lang="it-IT" b="1" dirty="0" smtClean="0"/>
              <a:t> dal Browser</a:t>
            </a:r>
            <a:endParaRPr lang="it-IT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e 3"/>
          <p:cNvSpPr/>
          <p:nvPr/>
        </p:nvSpPr>
        <p:spPr>
          <a:xfrm>
            <a:off x="6948264" y="3356992"/>
            <a:ext cx="64807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990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 smtClean="0"/>
              <a:t>Come creare una </a:t>
            </a:r>
            <a:r>
              <a:rPr lang="it-IT" b="1" dirty="0" err="1"/>
              <a:t>R</a:t>
            </a:r>
            <a:r>
              <a:rPr lang="it-IT" b="1" dirty="0" err="1" smtClean="0"/>
              <a:t>epository</a:t>
            </a:r>
            <a:r>
              <a:rPr lang="it-IT" b="1" dirty="0" smtClean="0"/>
              <a:t> dal Browser</a:t>
            </a:r>
            <a:endParaRPr lang="it-IT" b="1" dirty="0"/>
          </a:p>
        </p:txBody>
      </p:sp>
      <p:sp>
        <p:nvSpPr>
          <p:cNvPr id="4" name="Ovale 3"/>
          <p:cNvSpPr/>
          <p:nvPr/>
        </p:nvSpPr>
        <p:spPr>
          <a:xfrm>
            <a:off x="6948264" y="3356992"/>
            <a:ext cx="64807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ccia a destra 5"/>
          <p:cNvSpPr/>
          <p:nvPr/>
        </p:nvSpPr>
        <p:spPr>
          <a:xfrm rot="10800000">
            <a:off x="4932040" y="3228608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/>
          <p:cNvSpPr/>
          <p:nvPr/>
        </p:nvSpPr>
        <p:spPr>
          <a:xfrm rot="10800000">
            <a:off x="5084440" y="4293095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destra 9"/>
          <p:cNvSpPr/>
          <p:nvPr/>
        </p:nvSpPr>
        <p:spPr>
          <a:xfrm rot="10800000">
            <a:off x="3563889" y="5373216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a destra 10"/>
          <p:cNvSpPr/>
          <p:nvPr/>
        </p:nvSpPr>
        <p:spPr>
          <a:xfrm rot="10800000">
            <a:off x="4211961" y="4725143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143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Che cosa è una </a:t>
            </a:r>
            <a:r>
              <a:rPr lang="it-IT" b="1" dirty="0" err="1" smtClean="0"/>
              <a:t>Branch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2000" dirty="0"/>
              <a:t>Branching è il modo di lavorare su diverse versioni di un </a:t>
            </a:r>
            <a:r>
              <a:rPr lang="it-IT" sz="2000" dirty="0" err="1"/>
              <a:t>repository</a:t>
            </a:r>
            <a:r>
              <a:rPr lang="it-IT" sz="2000" dirty="0"/>
              <a:t> contemporaneamente. </a:t>
            </a:r>
            <a:endParaRPr lang="it-IT" sz="2000" dirty="0" smtClean="0"/>
          </a:p>
          <a:p>
            <a:endParaRPr lang="it-IT" sz="2000" dirty="0" smtClean="0"/>
          </a:p>
          <a:p>
            <a:r>
              <a:rPr lang="it-IT" sz="2000" dirty="0" smtClean="0"/>
              <a:t>Di </a:t>
            </a:r>
            <a:r>
              <a:rPr lang="it-IT" sz="2000" dirty="0"/>
              <a:t>default il tuo </a:t>
            </a:r>
            <a:r>
              <a:rPr lang="it-IT" sz="2000" dirty="0" err="1"/>
              <a:t>repository</a:t>
            </a:r>
            <a:r>
              <a:rPr lang="it-IT" sz="2000" dirty="0"/>
              <a:t> ha un ramo chiamato master che è considerato il ramo definitivo. </a:t>
            </a:r>
            <a:endParaRPr lang="it-IT" sz="2000" dirty="0" smtClean="0"/>
          </a:p>
          <a:p>
            <a:endParaRPr lang="it-IT" sz="2000" dirty="0" smtClean="0"/>
          </a:p>
          <a:p>
            <a:r>
              <a:rPr lang="it-IT" sz="2000" dirty="0" smtClean="0"/>
              <a:t>Usiamo </a:t>
            </a:r>
            <a:r>
              <a:rPr lang="it-IT" sz="2000" dirty="0"/>
              <a:t>i </a:t>
            </a:r>
            <a:r>
              <a:rPr lang="it-IT" sz="2000" dirty="0" err="1"/>
              <a:t>branch</a:t>
            </a:r>
            <a:r>
              <a:rPr lang="it-IT" sz="2000" dirty="0"/>
              <a:t> per sperimentare e apportare modifiche prima di affidarli al master. </a:t>
            </a:r>
            <a:endParaRPr lang="it-IT" sz="2000" dirty="0" smtClean="0"/>
          </a:p>
          <a:p>
            <a:endParaRPr lang="it-IT" sz="2000" dirty="0" smtClean="0"/>
          </a:p>
          <a:p>
            <a:r>
              <a:rPr lang="it-IT" sz="2000" dirty="0" smtClean="0"/>
              <a:t>Quando </a:t>
            </a:r>
            <a:r>
              <a:rPr lang="it-IT" sz="2000" dirty="0"/>
              <a:t>crei un ramo fuori dal ramo principale, stai creando una copia, o istantanea, del master come era in quel momento. </a:t>
            </a:r>
            <a:endParaRPr lang="it-IT" sz="2000" dirty="0" smtClean="0"/>
          </a:p>
          <a:p>
            <a:endParaRPr lang="it-IT" sz="2000" dirty="0" smtClean="0"/>
          </a:p>
          <a:p>
            <a:r>
              <a:rPr lang="it-IT" sz="2000" dirty="0" smtClean="0"/>
              <a:t>Se </a:t>
            </a:r>
            <a:r>
              <a:rPr lang="it-IT" sz="2000" dirty="0"/>
              <a:t>qualcun altro ha apportato modifiche al ramo principale mentre stavi lavorando sul tuo ramo, è possibile inserire tali aggiornamenti.</a:t>
            </a:r>
          </a:p>
        </p:txBody>
      </p:sp>
    </p:spTree>
    <p:extLst>
      <p:ext uri="{BB962C8B-B14F-4D97-AF65-F5344CB8AC3E}">
        <p14:creationId xmlns:p14="http://schemas.microsoft.com/office/powerpoint/2010/main" val="289551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1583</Words>
  <Application>Microsoft Office PowerPoint</Application>
  <PresentationFormat>Presentazione su schermo (4:3)</PresentationFormat>
  <Paragraphs>157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3" baseType="lpstr">
      <vt:lpstr>Tema di Office</vt:lpstr>
      <vt:lpstr>Primi passi su GitHub</vt:lpstr>
      <vt:lpstr>Da dove nasce GitHub…</vt:lpstr>
      <vt:lpstr>Da dove nasce GitHub…</vt:lpstr>
      <vt:lpstr>Da dove nasce GitHub…</vt:lpstr>
      <vt:lpstr>Da dove nasce GitHub…</vt:lpstr>
      <vt:lpstr>Che cosa è una Repository</vt:lpstr>
      <vt:lpstr>Come creare una Repository dal Browser</vt:lpstr>
      <vt:lpstr>Come creare una Repository dal Browser</vt:lpstr>
      <vt:lpstr>Che cosa è una Branch</vt:lpstr>
      <vt:lpstr>Che cosa è una Branch</vt:lpstr>
      <vt:lpstr>Che cosa è una Branch</vt:lpstr>
      <vt:lpstr>Come creare una Branch dal Browser</vt:lpstr>
      <vt:lpstr>Come creare una Branch dal Browser</vt:lpstr>
      <vt:lpstr>Come creare una Branch da Browser</vt:lpstr>
      <vt:lpstr>Come creare una Branch dal Browser</vt:lpstr>
      <vt:lpstr>Come modificare un file dal Browser</vt:lpstr>
      <vt:lpstr>Come modificare un file dal Browser</vt:lpstr>
      <vt:lpstr>Come modificare un file dal Browser</vt:lpstr>
      <vt:lpstr>Come modificare un file dal Browser</vt:lpstr>
      <vt:lpstr>Come modificare un file dal Browser</vt:lpstr>
      <vt:lpstr>Come modificare un file dal Browser</vt:lpstr>
      <vt:lpstr>Come modificare un file dal Browser</vt:lpstr>
      <vt:lpstr>Come creare una Pull Request dal Browser</vt:lpstr>
      <vt:lpstr>Come creare una Pull Request dal Browser</vt:lpstr>
      <vt:lpstr>Come creare una Pull Request dal Browser</vt:lpstr>
      <vt:lpstr>Come creare una Pull Request dal Browser</vt:lpstr>
      <vt:lpstr>Come creare una Pull Request dal Browser</vt:lpstr>
      <vt:lpstr>Come creare una Pull Request dal Browser</vt:lpstr>
      <vt:lpstr>Come creare una Pull Request dal Browser</vt:lpstr>
      <vt:lpstr>Come creare una Pull Request dal Browser</vt:lpstr>
      <vt:lpstr>Come fare una Merge dal Browser</vt:lpstr>
      <vt:lpstr>Glossario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Primi passi su GitHub</dc:title>
  <dc:creator>Matteo Ballocco</dc:creator>
  <cp:lastModifiedBy>Matteo Ballocco</cp:lastModifiedBy>
  <cp:revision>28</cp:revision>
  <dcterms:created xsi:type="dcterms:W3CDTF">2018-02-01T13:16:20Z</dcterms:created>
  <dcterms:modified xsi:type="dcterms:W3CDTF">2018-02-03T18:01:48Z</dcterms:modified>
</cp:coreProperties>
</file>