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" pitchFamily="2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A938D4-E112-404D-9B7A-8FDDC6EEBE48}">
  <a:tblStyle styleId="{7CA938D4-E112-404D-9B7A-8FDDC6EEB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293" autoAdjust="0"/>
  </p:normalViewPr>
  <p:slideViewPr>
    <p:cSldViewPr snapToGrid="0">
      <p:cViewPr varScale="1">
        <p:scale>
          <a:sx n="96" d="100"/>
          <a:sy n="96" d="100"/>
        </p:scale>
        <p:origin x="70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49f7f023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49f7f023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9f7f023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49f7f023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49f7f023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49f7f023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49f7f023b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49f7f023b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49f7f023b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49f7f023b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49f7f023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49f7f023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49f7f023b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49f7f023b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49f7f023b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49f7f023b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vs-23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github.com/ngk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rutuja027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Prioritization for Sales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60950" y="3192541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Packt Epic Team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572000" y="1912509"/>
            <a:ext cx="4137575" cy="8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Helvetica" pitchFamily="2" charset="0"/>
              </a:rPr>
              <a:t>The Problem</a:t>
            </a:r>
            <a:endParaRPr sz="3800" dirty="0">
              <a:latin typeface="Helvetica" pitchFamily="2" charset="0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937475" y="1494900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94025"/>
            <a:ext cx="695850" cy="6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475" y="3401700"/>
            <a:ext cx="880500" cy="8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900" y="4206000"/>
            <a:ext cx="880500" cy="8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500" y="31500"/>
            <a:ext cx="880500" cy="8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8763" y="77663"/>
            <a:ext cx="788175" cy="7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0776" y="1746325"/>
            <a:ext cx="695850" cy="6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792450" y="2822100"/>
            <a:ext cx="240600" cy="54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92450" y="988200"/>
            <a:ext cx="240600" cy="54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 rot="5400000">
            <a:off x="2171450" y="300875"/>
            <a:ext cx="240600" cy="54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3392563" y="988188"/>
            <a:ext cx="240600" cy="54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 rot="10800000">
            <a:off x="3392550" y="2822088"/>
            <a:ext cx="240600" cy="54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98962" y="1577652"/>
            <a:ext cx="1185587" cy="118561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4644497" y="2720122"/>
            <a:ext cx="40452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From the thousands of customers visiting our website everyday, the sales team needs to reach out and make as many conversions as possible.</a:t>
            </a:r>
            <a:endParaRPr sz="1500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20075" y="3646425"/>
            <a:ext cx="1185600" cy="11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5900" y="1692112"/>
            <a:ext cx="1057100" cy="92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4672865" y="1959224"/>
            <a:ext cx="4045200" cy="8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 dirty="0">
                <a:latin typeface="Helvetica" pitchFamily="2" charset="0"/>
              </a:rPr>
              <a:t>Expected Solution</a:t>
            </a:r>
            <a:endParaRPr sz="3750" dirty="0">
              <a:latin typeface="Helvetica" pitchFamily="2" charset="0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937475" y="1494900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716303" y="2823602"/>
            <a:ext cx="4001762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Optimize the prediction model </a:t>
            </a:r>
            <a:r>
              <a:rPr lang="en-IN" sz="1500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and return a list of top 250 customers in order of their conversion probabilities.</a:t>
            </a:r>
            <a:endParaRPr sz="1500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E49B04-96B6-42D2-A91C-31674518D06F}"/>
              </a:ext>
            </a:extLst>
          </p:cNvPr>
          <p:cNvGrpSpPr/>
          <p:nvPr/>
        </p:nvGrpSpPr>
        <p:grpSpPr>
          <a:xfrm>
            <a:off x="152400" y="31500"/>
            <a:ext cx="4138037" cy="5055000"/>
            <a:chOff x="152400" y="31500"/>
            <a:chExt cx="4138037" cy="5055000"/>
          </a:xfrm>
        </p:grpSpPr>
        <p:pic>
          <p:nvPicPr>
            <p:cNvPr id="96" name="Google Shape;9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3494025"/>
              <a:ext cx="695850" cy="695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7475" y="3401700"/>
              <a:ext cx="880500" cy="88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5900" y="4206000"/>
              <a:ext cx="880500" cy="88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69025" y="1530425"/>
              <a:ext cx="1333075" cy="1333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72500" y="31500"/>
              <a:ext cx="880500" cy="88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114948" y="58887"/>
              <a:ext cx="788175" cy="788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180776" y="1746325"/>
              <a:ext cx="695850" cy="695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735263" y="3519300"/>
              <a:ext cx="1555174" cy="155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5"/>
            <p:cNvSpPr/>
            <p:nvPr/>
          </p:nvSpPr>
          <p:spPr>
            <a:xfrm>
              <a:off x="792450" y="2822100"/>
              <a:ext cx="240600" cy="54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92450" y="988200"/>
              <a:ext cx="240600" cy="54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5400000">
              <a:off x="2171450" y="300875"/>
              <a:ext cx="240600" cy="54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10800000">
              <a:off x="3392563" y="988188"/>
              <a:ext cx="240600" cy="54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10800000">
              <a:off x="3392550" y="2822088"/>
              <a:ext cx="240600" cy="54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9" name="Google Shape;109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698962" y="1577652"/>
              <a:ext cx="1185587" cy="1185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5"/>
            <p:cNvSpPr txBox="1"/>
            <p:nvPr/>
          </p:nvSpPr>
          <p:spPr>
            <a:xfrm>
              <a:off x="372375" y="2203275"/>
              <a:ext cx="50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578461" y="314536"/>
            <a:ext cx="2769869" cy="851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 dirty="0">
                <a:latin typeface="Helvetica" pitchFamily="2" charset="0"/>
              </a:rPr>
              <a:t>The data</a:t>
            </a:r>
            <a:endParaRPr sz="3850" dirty="0">
              <a:latin typeface="Helvetica" pitchFamily="2" charset="0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937475" y="1494900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962" y="1577652"/>
            <a:ext cx="1185587" cy="118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4664599" y="1060991"/>
            <a:ext cx="43935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The data provided to create and evaluate ML models.</a:t>
            </a:r>
            <a:endParaRPr sz="1500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25" y="2800750"/>
            <a:ext cx="1011950" cy="10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9025" y="2843632"/>
            <a:ext cx="926175" cy="9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9025" y="304950"/>
            <a:ext cx="926175" cy="9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550" y="249800"/>
            <a:ext cx="1036497" cy="10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8950" y="3812700"/>
            <a:ext cx="1185600" cy="1185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16"/>
          <p:cNvGraphicFramePr/>
          <p:nvPr>
            <p:extLst>
              <p:ext uri="{D42A27DB-BD31-4B8C-83A1-F6EECF244321}">
                <p14:modId xmlns:p14="http://schemas.microsoft.com/office/powerpoint/2010/main" val="1303821348"/>
              </p:ext>
            </p:extLst>
          </p:nvPr>
        </p:nvGraphicFramePr>
        <p:xfrm>
          <a:off x="4962768" y="1476459"/>
          <a:ext cx="3584213" cy="2963021"/>
        </p:xfrm>
        <a:graphic>
          <a:graphicData uri="http://schemas.openxmlformats.org/drawingml/2006/table">
            <a:tbl>
              <a:tblPr>
                <a:tableStyleId>{7CA938D4-E112-404D-9B7A-8FDDC6EEBE48}</a:tableStyleId>
              </a:tblPr>
              <a:tblGrid>
                <a:gridCol w="135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05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accent4"/>
                          </a:solidFill>
                        </a:rPr>
                        <a:t>Dataset</a:t>
                      </a:r>
                      <a:endParaRPr sz="15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accent4"/>
                          </a:solidFill>
                        </a:rPr>
                        <a:t>Shape</a:t>
                      </a:r>
                      <a:endParaRPr sz="15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 dirty="0">
                          <a:solidFill>
                            <a:schemeClr val="accent4"/>
                          </a:solidFill>
                        </a:rPr>
                        <a:t>Beacons</a:t>
                      </a:r>
                      <a:endParaRPr sz="155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accent4"/>
                          </a:solidFill>
                        </a:rPr>
                        <a:t>6970265 rows X 4 cols</a:t>
                      </a:r>
                      <a:endParaRPr sz="150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 dirty="0">
                          <a:solidFill>
                            <a:schemeClr val="accent4"/>
                          </a:solidFill>
                        </a:rPr>
                        <a:t>Sessions</a:t>
                      </a:r>
                      <a:endParaRPr sz="155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accent4"/>
                          </a:solidFill>
                        </a:rPr>
                        <a:t>9095602 rows X 10 cols</a:t>
                      </a:r>
                      <a:endParaRPr sz="150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 dirty="0">
                          <a:solidFill>
                            <a:schemeClr val="accent4"/>
                          </a:solidFill>
                        </a:rPr>
                        <a:t>Customers</a:t>
                      </a:r>
                      <a:endParaRPr sz="155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accent4"/>
                          </a:solidFill>
                        </a:rPr>
                        <a:t>2295101 rows X 5 cols</a:t>
                      </a:r>
                      <a:endParaRPr sz="150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 dirty="0">
                          <a:solidFill>
                            <a:schemeClr val="accent4"/>
                          </a:solidFill>
                        </a:rPr>
                        <a:t>Transactions</a:t>
                      </a:r>
                      <a:endParaRPr sz="155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accent4"/>
                          </a:solidFill>
                        </a:rPr>
                        <a:t>3304478 rows X 5 cols</a:t>
                      </a:r>
                      <a:endParaRPr sz="150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9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 dirty="0">
                          <a:solidFill>
                            <a:schemeClr val="accent4"/>
                          </a:solidFill>
                        </a:rPr>
                        <a:t>Products</a:t>
                      </a:r>
                      <a:endParaRPr sz="155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accent4"/>
                          </a:solidFill>
                        </a:rPr>
                        <a:t>4179025 rows X 4 cols</a:t>
                      </a:r>
                      <a:endParaRPr sz="150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4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710900" y="1730188"/>
            <a:ext cx="4045200" cy="8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937475" y="1494900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962" y="1577652"/>
            <a:ext cx="1185587" cy="118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4710900" y="2610700"/>
            <a:ext cx="439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Explore, prepare, build, evaluate.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7" descr="Data analysis free icon" title="Data analysis free ic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63" y="3414575"/>
            <a:ext cx="1185600" cy="11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4212" y="196663"/>
            <a:ext cx="1185600" cy="11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7875" y="3348249"/>
            <a:ext cx="1318275" cy="13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200" y="229975"/>
            <a:ext cx="1118975" cy="11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800375" y="1898050"/>
            <a:ext cx="240600" cy="958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9;p17">
            <a:extLst>
              <a:ext uri="{FF2B5EF4-FFF2-40B4-BE49-F238E27FC236}">
                <a16:creationId xmlns:a16="http://schemas.microsoft.com/office/drawing/2014/main" id="{7FF3E87C-0805-4D69-ADA9-EC48BA5B4438}"/>
              </a:ext>
            </a:extLst>
          </p:cNvPr>
          <p:cNvSpPr/>
          <p:nvPr/>
        </p:nvSpPr>
        <p:spPr>
          <a:xfrm rot="10800000">
            <a:off x="3390136" y="1795251"/>
            <a:ext cx="240600" cy="958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9;p17">
            <a:extLst>
              <a:ext uri="{FF2B5EF4-FFF2-40B4-BE49-F238E27FC236}">
                <a16:creationId xmlns:a16="http://schemas.microsoft.com/office/drawing/2014/main" id="{83D6A074-97C4-4A88-8257-FF7411867C73}"/>
              </a:ext>
            </a:extLst>
          </p:cNvPr>
          <p:cNvSpPr/>
          <p:nvPr/>
        </p:nvSpPr>
        <p:spPr>
          <a:xfrm rot="5400000">
            <a:off x="2124721" y="325754"/>
            <a:ext cx="240600" cy="958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4710825" y="1879838"/>
            <a:ext cx="4045200" cy="8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937475" y="1494900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750500" y="2863450"/>
            <a:ext cx="439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Top 5 models </a:t>
            </a: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obtained while training.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7" name="Google Shape;147;p18"/>
          <p:cNvGraphicFramePr/>
          <p:nvPr>
            <p:extLst>
              <p:ext uri="{D42A27DB-BD31-4B8C-83A1-F6EECF244321}">
                <p14:modId xmlns:p14="http://schemas.microsoft.com/office/powerpoint/2010/main" val="1310152207"/>
              </p:ext>
            </p:extLst>
          </p:nvPr>
        </p:nvGraphicFramePr>
        <p:xfrm>
          <a:off x="298174" y="1316935"/>
          <a:ext cx="3929269" cy="2509650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2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accent4"/>
                          </a:solidFill>
                        </a:rPr>
                        <a:t>Model</a:t>
                      </a:r>
                      <a:endParaRPr sz="15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accent4"/>
                          </a:solidFill>
                        </a:rPr>
                        <a:t>BAC</a:t>
                      </a:r>
                      <a:endParaRPr sz="15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accent4"/>
                          </a:solidFill>
                        </a:rPr>
                        <a:t>REC</a:t>
                      </a:r>
                      <a:endParaRPr sz="15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SGD1 fs1 std scaled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0.979</a:t>
                      </a:r>
                      <a:endParaRPr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0.927</a:t>
                      </a:r>
                      <a:endParaRPr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SGD1 fs3 std scaled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0.976</a:t>
                      </a:r>
                      <a:endParaRPr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0.978</a:t>
                      </a:r>
                      <a:endParaRPr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SGD1 fs4 std scaled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0.967</a:t>
                      </a:r>
                      <a:endParaRPr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0.955</a:t>
                      </a:r>
                      <a:endParaRPr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SGD2 fs3 std scaled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0.956</a:t>
                      </a:r>
                      <a:endParaRPr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0.930</a:t>
                      </a:r>
                      <a:endParaRPr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SGD2 fs4 std scaled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0.956</a:t>
                      </a:r>
                      <a:endParaRPr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0.930</a:t>
                      </a:r>
                      <a:endParaRPr dirty="0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4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4710900" y="1730200"/>
            <a:ext cx="4211100" cy="8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 Level Architecture</a:t>
            </a:r>
            <a:endParaRPr dirty="0"/>
          </a:p>
        </p:txBody>
      </p:sp>
      <p:sp>
        <p:nvSpPr>
          <p:cNvPr id="153" name="Google Shape;153;p19"/>
          <p:cNvSpPr txBox="1"/>
          <p:nvPr/>
        </p:nvSpPr>
        <p:spPr>
          <a:xfrm>
            <a:off x="937475" y="1494900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710900" y="2610700"/>
            <a:ext cx="439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parts </a:t>
            </a: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that build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our solution.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0295"/>
            <a:ext cx="4572000" cy="323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4598258" y="1710310"/>
            <a:ext cx="4045200" cy="8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 dirty="0">
                <a:latin typeface="Helvetica" pitchFamily="2" charset="0"/>
              </a:rPr>
              <a:t>Challenges</a:t>
            </a:r>
            <a:endParaRPr sz="3850" dirty="0">
              <a:latin typeface="Helvetica" pitchFamily="2" charset="0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937475" y="1494900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4624762" y="2451676"/>
            <a:ext cx="43935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Novice experience and unforeseen events.</a:t>
            </a:r>
            <a:endParaRPr sz="1500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pic>
        <p:nvPicPr>
          <p:cNvPr id="5" name="Google Shape;169;p21">
            <a:extLst>
              <a:ext uri="{FF2B5EF4-FFF2-40B4-BE49-F238E27FC236}">
                <a16:creationId xmlns:a16="http://schemas.microsoft.com/office/drawing/2014/main" id="{5EC03AB5-EE8B-427F-90F3-FEC7BE003E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962" y="1577652"/>
            <a:ext cx="1185587" cy="118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11415F-5332-4CE6-BAE7-6BDF470DC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74" y="120099"/>
            <a:ext cx="1132232" cy="11322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B2D5AC-8F81-4583-9292-B53373235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549" y="3438949"/>
            <a:ext cx="1570383" cy="15703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4710900" y="1730188"/>
            <a:ext cx="4045200" cy="8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latin typeface="Helvetica" pitchFamily="2" charset="0"/>
              </a:rPr>
              <a:t>Thank you!</a:t>
            </a:r>
            <a:endParaRPr sz="3900" dirty="0">
              <a:latin typeface="Helvetica" pitchFamily="2" charset="0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937475" y="1494900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962" y="1577652"/>
            <a:ext cx="1185587" cy="118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4710900" y="2610700"/>
            <a:ext cx="43935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Questions &amp; Discussion</a:t>
            </a:r>
            <a:endParaRPr sz="1500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00" y="3105225"/>
            <a:ext cx="1584525" cy="15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0196" y="90354"/>
            <a:ext cx="1368300" cy="13683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4710900" y="3172750"/>
            <a:ext cx="42984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Owner :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Rutuja Yerunkar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Lead / Instructor : </a:t>
            </a:r>
            <a:r>
              <a:rPr lang="en" sz="1300" u="sng">
                <a:solidFill>
                  <a:schemeClr val="hlink"/>
                </a:solidFill>
                <a:hlinkClick r:id="rId7"/>
              </a:rPr>
              <a:t>Neeraj Garg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Scientist / Web App Developer: </a:t>
            </a:r>
            <a:r>
              <a:rPr lang="en" sz="1300" u="sng">
                <a:solidFill>
                  <a:schemeClr val="hlink"/>
                </a:solidFill>
                <a:hlinkClick r:id="rId8"/>
              </a:rPr>
              <a:t>Rishav Sharma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195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Roboto</vt:lpstr>
      <vt:lpstr>Helvetica</vt:lpstr>
      <vt:lpstr>Arial</vt:lpstr>
      <vt:lpstr>Material</vt:lpstr>
      <vt:lpstr>Customer Prioritization for Sales</vt:lpstr>
      <vt:lpstr>The Problem</vt:lpstr>
      <vt:lpstr>Expected Solution</vt:lpstr>
      <vt:lpstr>The data</vt:lpstr>
      <vt:lpstr>Development process</vt:lpstr>
      <vt:lpstr>Model Evaluation</vt:lpstr>
      <vt:lpstr>High Level Architecture</vt:lpstr>
      <vt:lpstr>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Prioritization for Sales</dc:title>
  <cp:lastModifiedBy>Rishav Sharma</cp:lastModifiedBy>
  <cp:revision>8</cp:revision>
  <dcterms:modified xsi:type="dcterms:W3CDTF">2021-09-28T08:03:10Z</dcterms:modified>
</cp:coreProperties>
</file>