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68" r:id="rId3"/>
    <p:sldId id="260" r:id="rId4"/>
    <p:sldId id="257" r:id="rId5"/>
    <p:sldId id="258" r:id="rId6"/>
    <p:sldId id="281" r:id="rId7"/>
    <p:sldId id="283" r:id="rId8"/>
    <p:sldId id="284" r:id="rId9"/>
    <p:sldId id="285" r:id="rId10"/>
    <p:sldId id="286" r:id="rId11"/>
    <p:sldId id="287" r:id="rId12"/>
    <p:sldId id="288" r:id="rId13"/>
    <p:sldId id="289" r:id="rId14"/>
    <p:sldId id="290" r:id="rId15"/>
    <p:sldId id="291" r:id="rId16"/>
    <p:sldId id="292" r:id="rId17"/>
    <p:sldId id="280" r:id="rId18"/>
    <p:sldId id="294" r:id="rId19"/>
    <p:sldId id="29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Exo 2"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Roboto Condensed Light" panose="02000000000000000000" pitchFamily="2" charset="0"/>
      <p:regular r:id="rId38"/>
      <p:bold r:id="rId39"/>
      <p:italic r:id="rId40"/>
      <p:boldItalic r:id="rId41"/>
    </p:embeddedFont>
    <p:embeddedFont>
      <p:font typeface="Squada On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0F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911B1C-3A7A-441A-86FE-C5798F14A0EF}">
  <a:tblStyle styleId="{AE911B1C-3A7A-441A-86FE-C5798F14A0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8888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115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13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2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40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47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25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78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08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242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797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812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Columns">
  <p:cSld name="CUSTOM_25">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0" name="Google Shape;70;p1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1" name="Google Shape;71;p1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2" name="Google Shape;72;p1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3" name="Google Shape;73;p1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4" name="Google Shape;74;p1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5" name="Google Shape;75;p1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6" name="Google Shape;76;p1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7" name="Google Shape;77;p1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8" name="Google Shape;78;p1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9" name="Google Shape;79;p1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0" name="Google Shape;80;p1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1" name="Google Shape;81;p1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25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4" name="Google Shape;84;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 name="Google Shape;85;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6" name="Google Shape;86;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subTitle" idx="1"/>
          </p:nvPr>
        </p:nvSpPr>
        <p:spPr>
          <a:xfrm>
            <a:off x="3842821" y="2905841"/>
            <a:ext cx="4352100" cy="162791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400" dirty="0"/>
              <a:t>TEAM MEMBERS</a:t>
            </a:r>
          </a:p>
          <a:p>
            <a:pPr marL="0" lvl="0" indent="0" rtl="0">
              <a:spcBef>
                <a:spcPts val="0"/>
              </a:spcBef>
              <a:spcAft>
                <a:spcPts val="0"/>
              </a:spcAft>
              <a:buNone/>
            </a:pPr>
            <a:endParaRPr lang="en" sz="1400" dirty="0"/>
          </a:p>
          <a:p>
            <a:pPr marL="0" indent="0"/>
            <a:r>
              <a:rPr lang="en-US" sz="1400" dirty="0">
                <a:latin typeface="Calibri"/>
                <a:ea typeface="Calibri"/>
                <a:cs typeface="Calibri"/>
                <a:sym typeface="Calibri"/>
              </a:rPr>
              <a:t>MR. SOURABH MANJREKAR</a:t>
            </a:r>
            <a:endParaRPr lang="en" sz="1400" dirty="0"/>
          </a:p>
          <a:p>
            <a:pPr marL="0" lvl="0" indent="0" rtl="0">
              <a:spcBef>
                <a:spcPts val="1000"/>
              </a:spcBef>
              <a:spcAft>
                <a:spcPts val="0"/>
              </a:spcAft>
              <a:buSzPct val="80000"/>
              <a:buNone/>
            </a:pPr>
            <a:r>
              <a:rPr lang="en-US" sz="1400" dirty="0">
                <a:latin typeface="Calibri"/>
                <a:ea typeface="Calibri"/>
                <a:cs typeface="Calibri"/>
                <a:sym typeface="Calibri"/>
              </a:rPr>
              <a:t>MS. NEHA SAVAKHANDE</a:t>
            </a:r>
          </a:p>
          <a:p>
            <a:pPr marL="0" lvl="0" indent="0" rtl="0">
              <a:spcBef>
                <a:spcPts val="1000"/>
              </a:spcBef>
              <a:spcAft>
                <a:spcPts val="0"/>
              </a:spcAft>
              <a:buSzPct val="80000"/>
              <a:buNone/>
            </a:pPr>
            <a:r>
              <a:rPr lang="en-US" sz="1400" dirty="0">
                <a:latin typeface="Calibri"/>
                <a:ea typeface="Calibri"/>
                <a:cs typeface="Calibri"/>
                <a:sym typeface="Calibri"/>
              </a:rPr>
              <a:t>MR. ZAHOOR ANSARI</a:t>
            </a:r>
            <a:endParaRPr lang="en-US" sz="2400" dirty="0"/>
          </a:p>
          <a:p>
            <a:pPr marL="0" lvl="0" indent="0" algn="r" rtl="0">
              <a:spcBef>
                <a:spcPts val="0"/>
              </a:spcBef>
              <a:spcAft>
                <a:spcPts val="0"/>
              </a:spcAft>
              <a:buNone/>
            </a:pPr>
            <a:endParaRPr lang="en" sz="1400" dirty="0"/>
          </a:p>
        </p:txBody>
      </p:sp>
      <p:sp>
        <p:nvSpPr>
          <p:cNvPr id="141" name="Google Shape;141;p30"/>
          <p:cNvSpPr txBox="1">
            <a:spLocks noGrp="1"/>
          </p:cNvSpPr>
          <p:nvPr>
            <p:ph type="ctrTitle"/>
          </p:nvPr>
        </p:nvSpPr>
        <p:spPr>
          <a:xfrm>
            <a:off x="1020726" y="1306483"/>
            <a:ext cx="7174195" cy="97747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latin typeface="Calibri"/>
                <a:ea typeface="Calibri"/>
                <a:cs typeface="Calibri"/>
                <a:sym typeface="Calibri"/>
              </a:rPr>
              <a:t>Best Gadget Finder</a:t>
            </a:r>
            <a:endParaRPr sz="6000" dirty="0">
              <a:solidFill>
                <a:srgbClr val="434343"/>
              </a:solidFill>
            </a:endParaRPr>
          </a:p>
        </p:txBody>
      </p:sp>
      <p:cxnSp>
        <p:nvCxnSpPr>
          <p:cNvPr id="142" name="Google Shape;142;p30"/>
          <p:cNvCxnSpPr/>
          <p:nvPr/>
        </p:nvCxnSpPr>
        <p:spPr>
          <a:xfrm>
            <a:off x="6219106" y="2760365"/>
            <a:ext cx="2924893"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4916AC08-86E4-4D23-8CE6-6B809EFF2C00}"/>
              </a:ext>
            </a:extLst>
          </p:cNvPr>
          <p:cNvSpPr txBox="1"/>
          <p:nvPr/>
        </p:nvSpPr>
        <p:spPr>
          <a:xfrm>
            <a:off x="2549032" y="2283959"/>
            <a:ext cx="5645889" cy="523220"/>
          </a:xfrm>
          <a:prstGeom prst="rect">
            <a:avLst/>
          </a:prstGeom>
          <a:noFill/>
        </p:spPr>
        <p:txBody>
          <a:bodyPr wrap="square" rtlCol="0">
            <a:spAutoFit/>
          </a:bodyPr>
          <a:lstStyle/>
          <a:p>
            <a:pPr marL="0" lvl="0" indent="0" algn="ctr" rtl="0">
              <a:spcBef>
                <a:spcPts val="1000"/>
              </a:spcBef>
              <a:spcAft>
                <a:spcPts val="0"/>
              </a:spcAft>
              <a:buSzPct val="80000"/>
              <a:buNone/>
            </a:pPr>
            <a:r>
              <a:rPr lang="en-US" sz="1400" dirty="0">
                <a:latin typeface="Calibri"/>
                <a:ea typeface="Calibri"/>
                <a:cs typeface="Calibri"/>
                <a:sym typeface="Calibri"/>
              </a:rPr>
              <a:t>UNDER THE GUIDANCE OF PROF. ANUJ SAINI WITH </a:t>
            </a:r>
            <a:r>
              <a:rPr lang="en-US" sz="1400" b="1" dirty="0">
                <a:latin typeface="Calibri"/>
                <a:ea typeface="Calibri"/>
                <a:cs typeface="Calibri"/>
                <a:sym typeface="Calibri"/>
              </a:rPr>
              <a:t>PACKT</a:t>
            </a:r>
            <a:r>
              <a:rPr lang="en-US" sz="1400" dirty="0">
                <a:latin typeface="Calibri"/>
                <a:ea typeface="Calibri"/>
                <a:cs typeface="Calibri"/>
                <a:sym typeface="Calibri"/>
              </a:rPr>
              <a:t> AND </a:t>
            </a:r>
            <a:r>
              <a:rPr lang="en-US" sz="1400" b="1" dirty="0">
                <a:latin typeface="Calibri"/>
                <a:ea typeface="Calibri"/>
                <a:cs typeface="Calibri"/>
                <a:sym typeface="Calibri"/>
              </a:rPr>
              <a:t>TEAMEPIC</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Data mapping</a:t>
            </a:r>
            <a:endParaRPr lang="en-IN" dirty="0"/>
          </a:p>
        </p:txBody>
      </p:sp>
      <p:sp>
        <p:nvSpPr>
          <p:cNvPr id="3" name="TextBox 2"/>
          <p:cNvSpPr txBox="1"/>
          <p:nvPr/>
        </p:nvSpPr>
        <p:spPr>
          <a:xfrm>
            <a:off x="248295" y="505616"/>
            <a:ext cx="8725584" cy="4667945"/>
          </a:xfrm>
          <a:prstGeom prst="rect">
            <a:avLst/>
          </a:prstGeom>
          <a:noFill/>
        </p:spPr>
        <p:txBody>
          <a:bodyPr wrap="square" rtlCol="0">
            <a:spAutoFit/>
          </a:bodyPr>
          <a:lstStyle/>
          <a:p>
            <a:pPr marL="0" lvl="0" indent="0" algn="l" rtl="0">
              <a:spcBef>
                <a:spcPts val="0"/>
              </a:spcBef>
              <a:spcAft>
                <a:spcPts val="0"/>
              </a:spcAft>
              <a:buSzPct val="80000"/>
              <a:buNone/>
            </a:pPr>
            <a:endParaRPr lang="en-US" sz="1000" dirty="0">
              <a:latin typeface="Calibri"/>
              <a:ea typeface="Calibri"/>
              <a:cs typeface="Calibri"/>
              <a:sym typeface="Calibri"/>
            </a:endParaRPr>
          </a:p>
          <a:p>
            <a:pPr marL="0" lvl="0" indent="0" algn="l" rtl="0">
              <a:spcBef>
                <a:spcPts val="1000"/>
              </a:spcBef>
              <a:spcAft>
                <a:spcPts val="0"/>
              </a:spcAft>
              <a:buSzPct val="36073"/>
              <a:buNone/>
            </a:pPr>
            <a:r>
              <a:rPr lang="en-US" sz="1600" dirty="0"/>
              <a:t>With the data matching algorithm, we ran the algorithm against all the dataset with respect to others. This enabled us to check for matching names and map the data from other sources to create a master dataset file.</a:t>
            </a:r>
          </a:p>
          <a:p>
            <a:pPr marL="0" lvl="0" indent="0" algn="l" rtl="0">
              <a:spcBef>
                <a:spcPts val="1000"/>
              </a:spcBef>
              <a:spcAft>
                <a:spcPts val="0"/>
              </a:spcAft>
              <a:buSzPct val="36073"/>
              <a:buNone/>
            </a:pPr>
            <a:r>
              <a:rPr lang="en-US" sz="1600" dirty="0"/>
              <a:t>Following was the column set for the master dataset:</a:t>
            </a:r>
            <a:endParaRPr lang="en-US" sz="1000" dirty="0">
              <a:latin typeface="Calibri"/>
              <a:ea typeface="Calibri"/>
              <a:cs typeface="Calibri"/>
              <a:sym typeface="Calibri"/>
            </a:endParaRPr>
          </a:p>
          <a:p>
            <a:pPr marL="0" lvl="0" indent="0" algn="l" rtl="0">
              <a:spcBef>
                <a:spcPts val="1000"/>
              </a:spcBef>
              <a:spcAft>
                <a:spcPts val="0"/>
              </a:spcAft>
              <a:buSzPct val="46573"/>
              <a:buNone/>
            </a:pPr>
            <a:r>
              <a:rPr lang="en-US" dirty="0">
                <a:latin typeface="Calibri"/>
                <a:ea typeface="Calibri"/>
                <a:cs typeface="Calibri"/>
                <a:sym typeface="Calibri"/>
              </a:rPr>
              <a:t>[ 'Cleaned_Name', 'New_Name', 'Amazon_Name', '</a:t>
            </a:r>
            <a:r>
              <a:rPr lang="en-US" dirty="0" err="1">
                <a:latin typeface="Calibri"/>
                <a:ea typeface="Calibri"/>
                <a:cs typeface="Calibri"/>
                <a:sym typeface="Calibri"/>
              </a:rPr>
              <a:t>Flipkart_Name</a:t>
            </a:r>
            <a:r>
              <a:rPr lang="en-US" dirty="0">
                <a:latin typeface="Calibri"/>
                <a:ea typeface="Calibri"/>
                <a:cs typeface="Calibri"/>
                <a:sym typeface="Calibri"/>
              </a:rPr>
              <a:t>',</a:t>
            </a:r>
          </a:p>
          <a:p>
            <a:pPr marL="0" lvl="0" indent="0" algn="l" rtl="0">
              <a:spcBef>
                <a:spcPts val="1000"/>
              </a:spcBef>
              <a:spcAft>
                <a:spcPts val="0"/>
              </a:spcAft>
              <a:buSzPct val="46573"/>
              <a:buNone/>
            </a:pPr>
            <a:r>
              <a:rPr lang="en-US" dirty="0">
                <a:latin typeface="Calibri"/>
                <a:ea typeface="Calibri"/>
                <a:cs typeface="Calibri"/>
                <a:sym typeface="Calibri"/>
              </a:rPr>
              <a:t>       'Snapdeal_Name', 'Amazon_SalesPrice', '</a:t>
            </a:r>
            <a:r>
              <a:rPr lang="en-US" dirty="0" err="1">
                <a:latin typeface="Calibri"/>
                <a:ea typeface="Calibri"/>
                <a:cs typeface="Calibri"/>
                <a:sym typeface="Calibri"/>
              </a:rPr>
              <a:t>Flipkart_SalesPrice</a:t>
            </a:r>
            <a:r>
              <a:rPr lang="en-US" dirty="0">
                <a:latin typeface="Calibri"/>
                <a:ea typeface="Calibri"/>
                <a:cs typeface="Calibri"/>
                <a:sym typeface="Calibri"/>
              </a:rPr>
              <a:t>',</a:t>
            </a:r>
          </a:p>
          <a:p>
            <a:pPr marL="0" lvl="0" indent="0" algn="l" rtl="0">
              <a:spcBef>
                <a:spcPts val="1000"/>
              </a:spcBef>
              <a:spcAft>
                <a:spcPts val="0"/>
              </a:spcAft>
              <a:buSzPct val="46573"/>
              <a:buNone/>
            </a:pPr>
            <a:r>
              <a:rPr lang="en-US" dirty="0">
                <a:latin typeface="Calibri"/>
                <a:ea typeface="Calibri"/>
                <a:cs typeface="Calibri"/>
                <a:sym typeface="Calibri"/>
              </a:rPr>
              <a:t>       'Snapdeal_SalesPrice', 'Amazon_OriginalPrice', '</a:t>
            </a:r>
            <a:r>
              <a:rPr lang="en-US" dirty="0" err="1">
                <a:latin typeface="Calibri"/>
                <a:ea typeface="Calibri"/>
                <a:cs typeface="Calibri"/>
                <a:sym typeface="Calibri"/>
              </a:rPr>
              <a:t>Flipkart_OriginalPrice</a:t>
            </a:r>
            <a:r>
              <a:rPr lang="en-US" dirty="0">
                <a:latin typeface="Calibri"/>
                <a:ea typeface="Calibri"/>
                <a:cs typeface="Calibri"/>
                <a:sym typeface="Calibri"/>
              </a:rPr>
              <a:t>',</a:t>
            </a:r>
          </a:p>
          <a:p>
            <a:pPr marL="0" lvl="0" indent="0" algn="l" rtl="0">
              <a:spcBef>
                <a:spcPts val="1000"/>
              </a:spcBef>
              <a:spcAft>
                <a:spcPts val="0"/>
              </a:spcAft>
              <a:buSzPct val="46573"/>
              <a:buNone/>
            </a:pPr>
            <a:r>
              <a:rPr lang="en-US" dirty="0">
                <a:latin typeface="Calibri"/>
                <a:ea typeface="Calibri"/>
                <a:cs typeface="Calibri"/>
                <a:sym typeface="Calibri"/>
              </a:rPr>
              <a:t>       '</a:t>
            </a:r>
            <a:r>
              <a:rPr lang="en-US" dirty="0" err="1">
                <a:latin typeface="Calibri"/>
                <a:ea typeface="Calibri"/>
                <a:cs typeface="Calibri"/>
                <a:sym typeface="Calibri"/>
              </a:rPr>
              <a:t>Snapdeal_OriginalPrice</a:t>
            </a:r>
            <a:r>
              <a:rPr lang="en-US" dirty="0">
                <a:latin typeface="Calibri"/>
                <a:ea typeface="Calibri"/>
                <a:cs typeface="Calibri"/>
                <a:sym typeface="Calibri"/>
              </a:rPr>
              <a:t>', '</a:t>
            </a:r>
            <a:r>
              <a:rPr lang="en-US" dirty="0" err="1">
                <a:latin typeface="Calibri"/>
                <a:ea typeface="Calibri"/>
                <a:cs typeface="Calibri"/>
                <a:sym typeface="Calibri"/>
              </a:rPr>
              <a:t>Amazon_Rating</a:t>
            </a:r>
            <a:r>
              <a:rPr lang="en-US" dirty="0">
                <a:latin typeface="Calibri"/>
                <a:ea typeface="Calibri"/>
                <a:cs typeface="Calibri"/>
                <a:sym typeface="Calibri"/>
              </a:rPr>
              <a:t>', '</a:t>
            </a:r>
            <a:r>
              <a:rPr lang="en-US" dirty="0" err="1">
                <a:latin typeface="Calibri"/>
                <a:ea typeface="Calibri"/>
                <a:cs typeface="Calibri"/>
                <a:sym typeface="Calibri"/>
              </a:rPr>
              <a:t>Flipkart_Rating</a:t>
            </a:r>
            <a:r>
              <a:rPr lang="en-US" dirty="0">
                <a:latin typeface="Calibri"/>
                <a:ea typeface="Calibri"/>
                <a:cs typeface="Calibri"/>
                <a:sym typeface="Calibri"/>
              </a:rPr>
              <a:t>',</a:t>
            </a:r>
          </a:p>
          <a:p>
            <a:pPr marL="0" lvl="0" indent="0" algn="l" rtl="0">
              <a:spcBef>
                <a:spcPts val="1000"/>
              </a:spcBef>
              <a:spcAft>
                <a:spcPts val="0"/>
              </a:spcAft>
              <a:buSzPct val="46573"/>
              <a:buNone/>
            </a:pPr>
            <a:r>
              <a:rPr lang="en-US" dirty="0">
                <a:latin typeface="Calibri"/>
                <a:ea typeface="Calibri"/>
                <a:cs typeface="Calibri"/>
                <a:sym typeface="Calibri"/>
              </a:rPr>
              <a:t>       '</a:t>
            </a:r>
            <a:r>
              <a:rPr lang="en-US" dirty="0" err="1">
                <a:latin typeface="Calibri"/>
                <a:ea typeface="Calibri"/>
                <a:cs typeface="Calibri"/>
                <a:sym typeface="Calibri"/>
              </a:rPr>
              <a:t>Snapdeal_Rating</a:t>
            </a:r>
            <a:r>
              <a:rPr lang="en-US" dirty="0">
                <a:latin typeface="Calibri"/>
                <a:ea typeface="Calibri"/>
                <a:cs typeface="Calibri"/>
                <a:sym typeface="Calibri"/>
              </a:rPr>
              <a:t>', '</a:t>
            </a:r>
            <a:r>
              <a:rPr lang="en-US" dirty="0" err="1">
                <a:latin typeface="Calibri"/>
                <a:ea typeface="Calibri"/>
                <a:cs typeface="Calibri"/>
                <a:sym typeface="Calibri"/>
              </a:rPr>
              <a:t>Amazon_ProductLink</a:t>
            </a:r>
            <a:r>
              <a:rPr lang="en-US" dirty="0">
                <a:latin typeface="Calibri"/>
                <a:ea typeface="Calibri"/>
                <a:cs typeface="Calibri"/>
                <a:sym typeface="Calibri"/>
              </a:rPr>
              <a:t>', '</a:t>
            </a:r>
            <a:r>
              <a:rPr lang="en-US" dirty="0" err="1">
                <a:latin typeface="Calibri"/>
                <a:ea typeface="Calibri"/>
                <a:cs typeface="Calibri"/>
                <a:sym typeface="Calibri"/>
              </a:rPr>
              <a:t>Flipkart_ProductLink</a:t>
            </a:r>
            <a:r>
              <a:rPr lang="en-US" dirty="0">
                <a:latin typeface="Calibri"/>
                <a:ea typeface="Calibri"/>
                <a:cs typeface="Calibri"/>
                <a:sym typeface="Calibri"/>
              </a:rPr>
              <a:t>',</a:t>
            </a:r>
          </a:p>
          <a:p>
            <a:pPr marL="0" lvl="0" indent="0" algn="l" rtl="0">
              <a:spcBef>
                <a:spcPts val="1000"/>
              </a:spcBef>
              <a:spcAft>
                <a:spcPts val="0"/>
              </a:spcAft>
              <a:buSzPct val="46573"/>
              <a:buNone/>
            </a:pPr>
            <a:r>
              <a:rPr lang="en-US" dirty="0">
                <a:latin typeface="Calibri"/>
                <a:ea typeface="Calibri"/>
                <a:cs typeface="Calibri"/>
                <a:sym typeface="Calibri"/>
              </a:rPr>
              <a:t>       '</a:t>
            </a:r>
            <a:r>
              <a:rPr lang="en-US" dirty="0" err="1">
                <a:latin typeface="Calibri"/>
                <a:ea typeface="Calibri"/>
                <a:cs typeface="Calibri"/>
                <a:sym typeface="Calibri"/>
              </a:rPr>
              <a:t>Snapdeal_ProductLink</a:t>
            </a:r>
            <a:r>
              <a:rPr lang="en-US" dirty="0">
                <a:latin typeface="Calibri"/>
                <a:ea typeface="Calibri"/>
                <a:cs typeface="Calibri"/>
                <a:sym typeface="Calibri"/>
              </a:rPr>
              <a:t>', '</a:t>
            </a:r>
            <a:r>
              <a:rPr lang="en-US" dirty="0" err="1">
                <a:latin typeface="Calibri"/>
                <a:ea typeface="Calibri"/>
                <a:cs typeface="Calibri"/>
                <a:sym typeface="Calibri"/>
              </a:rPr>
              <a:t>Amazon_ImageLink</a:t>
            </a:r>
            <a:r>
              <a:rPr lang="en-US" dirty="0">
                <a:latin typeface="Calibri"/>
                <a:ea typeface="Calibri"/>
                <a:cs typeface="Calibri"/>
                <a:sym typeface="Calibri"/>
              </a:rPr>
              <a:t>', '</a:t>
            </a:r>
            <a:r>
              <a:rPr lang="en-US" dirty="0" err="1">
                <a:latin typeface="Calibri"/>
                <a:ea typeface="Calibri"/>
                <a:cs typeface="Calibri"/>
                <a:sym typeface="Calibri"/>
              </a:rPr>
              <a:t>Flipkart_ImageLink</a:t>
            </a:r>
            <a:r>
              <a:rPr lang="en-US" dirty="0">
                <a:latin typeface="Calibri"/>
                <a:ea typeface="Calibri"/>
                <a:cs typeface="Calibri"/>
                <a:sym typeface="Calibri"/>
              </a:rPr>
              <a:t>',</a:t>
            </a:r>
          </a:p>
          <a:p>
            <a:pPr marL="0" lvl="0" indent="0" algn="l" rtl="0">
              <a:spcBef>
                <a:spcPts val="1000"/>
              </a:spcBef>
              <a:spcAft>
                <a:spcPts val="0"/>
              </a:spcAft>
              <a:buSzPct val="46573"/>
              <a:buNone/>
            </a:pPr>
            <a:r>
              <a:rPr lang="en-US" dirty="0">
                <a:latin typeface="Calibri"/>
                <a:ea typeface="Calibri"/>
                <a:cs typeface="Calibri"/>
                <a:sym typeface="Calibri"/>
              </a:rPr>
              <a:t>       '</a:t>
            </a:r>
            <a:r>
              <a:rPr lang="en-US" dirty="0" err="1">
                <a:latin typeface="Calibri"/>
                <a:ea typeface="Calibri"/>
                <a:cs typeface="Calibri"/>
                <a:sym typeface="Calibri"/>
              </a:rPr>
              <a:t>Snapdeal_ImageLink</a:t>
            </a:r>
            <a:r>
              <a:rPr lang="en-US" dirty="0">
                <a:latin typeface="Calibri"/>
                <a:ea typeface="Calibri"/>
                <a:cs typeface="Calibri"/>
                <a:sym typeface="Calibri"/>
              </a:rPr>
              <a:t>']</a:t>
            </a:r>
          </a:p>
          <a:p>
            <a:pPr marL="0" lvl="0" indent="0" algn="l" rtl="0">
              <a:spcBef>
                <a:spcPts val="1000"/>
              </a:spcBef>
              <a:spcAft>
                <a:spcPts val="0"/>
              </a:spcAft>
              <a:buSzPct val="80000"/>
              <a:buNone/>
            </a:pPr>
            <a:r>
              <a:rPr lang="en-US" sz="2400" dirty="0"/>
              <a:t> </a:t>
            </a:r>
          </a:p>
          <a:p>
            <a:pPr marL="285750" indent="-285750">
              <a:buFont typeface="Wingdings" panose="05000000000000000000" pitchFamily="2" charset="2"/>
              <a:buChar char="§"/>
            </a:pPr>
            <a:endParaRPr lang="en-GB" sz="1200" dirty="0"/>
          </a:p>
        </p:txBody>
      </p:sp>
    </p:spTree>
    <p:extLst>
      <p:ext uri="{BB962C8B-B14F-4D97-AF65-F5344CB8AC3E}">
        <p14:creationId xmlns:p14="http://schemas.microsoft.com/office/powerpoint/2010/main" val="373327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Elastic Search</a:t>
            </a:r>
            <a:endParaRPr lang="en-IN" dirty="0"/>
          </a:p>
        </p:txBody>
      </p:sp>
      <p:sp>
        <p:nvSpPr>
          <p:cNvPr id="3" name="TextBox 2"/>
          <p:cNvSpPr txBox="1"/>
          <p:nvPr/>
        </p:nvSpPr>
        <p:spPr>
          <a:xfrm>
            <a:off x="209208" y="1156466"/>
            <a:ext cx="8725584" cy="3108543"/>
          </a:xfrm>
          <a:prstGeom prst="rect">
            <a:avLst/>
          </a:prstGeom>
          <a:noFill/>
        </p:spPr>
        <p:txBody>
          <a:bodyPr wrap="square" rtlCol="0">
            <a:spAutoFit/>
          </a:bodyPr>
          <a:lstStyle/>
          <a:p>
            <a:pPr marL="171450" lvl="0" indent="-171450" algn="l" rtl="0">
              <a:spcBef>
                <a:spcPts val="0"/>
              </a:spcBef>
              <a:spcAft>
                <a:spcPts val="0"/>
              </a:spcAft>
              <a:buSzPct val="80000"/>
              <a:buFont typeface="Wingdings" panose="05000000000000000000" pitchFamily="2" charset="2"/>
              <a:buChar char="§"/>
            </a:pPr>
            <a:endParaRPr lang="en-US" sz="1000" dirty="0">
              <a:latin typeface="Calibri" panose="020F0502020204030204" pitchFamily="34" charset="0"/>
              <a:ea typeface="Calibri"/>
              <a:cs typeface="Calibri" panose="020F0502020204030204" pitchFamily="34" charset="0"/>
              <a:sym typeface="Calibri"/>
            </a:endParaRPr>
          </a:p>
          <a:p>
            <a:pPr marL="342900" lvl="0" indent="-355600" algn="l" rtl="0">
              <a:spcBef>
                <a:spcPts val="1000"/>
              </a:spcBef>
              <a:spcAft>
                <a:spcPts val="0"/>
              </a:spcAft>
              <a:buSzPts val="1800"/>
              <a:buFont typeface="Wingdings" panose="05000000000000000000" pitchFamily="2" charset="2"/>
              <a:buChar char="§"/>
            </a:pPr>
            <a:r>
              <a:rPr lang="en-US" sz="1600" dirty="0">
                <a:latin typeface="Calibri" panose="020F0502020204030204" pitchFamily="34" charset="0"/>
                <a:cs typeface="Calibri" panose="020F0502020204030204" pitchFamily="34" charset="0"/>
              </a:rPr>
              <a:t>Elasticsearch is a NoSQL database, which performs full text search </a:t>
            </a:r>
          </a:p>
          <a:p>
            <a:pPr marL="342900" lvl="0" indent="-355600" algn="l" rtl="0">
              <a:spcBef>
                <a:spcPts val="1000"/>
              </a:spcBef>
              <a:spcAft>
                <a:spcPts val="0"/>
              </a:spcAft>
              <a:buSzPts val="1800"/>
              <a:buFont typeface="Wingdings" panose="05000000000000000000" pitchFamily="2" charset="2"/>
              <a:buChar char="§"/>
            </a:pPr>
            <a:r>
              <a:rPr lang="en-US" sz="1600" dirty="0">
                <a:latin typeface="Calibri" panose="020F0502020204030204" pitchFamily="34" charset="0"/>
                <a:cs typeface="Calibri" panose="020F0502020204030204" pitchFamily="34" charset="0"/>
              </a:rPr>
              <a:t>Elasticsearch is scalable for production environment and can handle millions of entries, and still give results within few seconds</a:t>
            </a:r>
          </a:p>
          <a:p>
            <a:pPr marL="342900" lvl="0" indent="-355600" algn="l" rtl="0">
              <a:spcBef>
                <a:spcPts val="1000"/>
              </a:spcBef>
              <a:spcAft>
                <a:spcPts val="0"/>
              </a:spcAft>
              <a:buSzPts val="1800"/>
              <a:buFont typeface="Wingdings" panose="05000000000000000000" pitchFamily="2" charset="2"/>
              <a:buChar char="§"/>
            </a:pPr>
            <a:r>
              <a:rPr lang="en-US" sz="1600" dirty="0">
                <a:latin typeface="Calibri" panose="020F0502020204030204" pitchFamily="34" charset="0"/>
                <a:cs typeface="Calibri" panose="020F0502020204030204" pitchFamily="34" charset="0"/>
              </a:rPr>
              <a:t>We installed the Elasticsearch service and then using the Elasticsearch client in Python, we indexed the master data file and got the data loaded in the database</a:t>
            </a:r>
          </a:p>
          <a:p>
            <a:pPr marL="342900" lvl="0" indent="-355600" algn="l" rtl="0">
              <a:spcBef>
                <a:spcPts val="1000"/>
              </a:spcBef>
              <a:spcAft>
                <a:spcPts val="0"/>
              </a:spcAft>
              <a:buSzPts val="1800"/>
              <a:buFont typeface="Wingdings" panose="05000000000000000000" pitchFamily="2" charset="2"/>
              <a:buChar char="§"/>
            </a:pPr>
            <a:r>
              <a:rPr lang="en-US" sz="1600" dirty="0">
                <a:latin typeface="Calibri" panose="020F0502020204030204" pitchFamily="34" charset="0"/>
                <a:cs typeface="Calibri" panose="020F0502020204030204" pitchFamily="34" charset="0"/>
              </a:rPr>
              <a:t>We were able to query the data and created a match query </a:t>
            </a:r>
          </a:p>
          <a:p>
            <a:pPr marL="342900" marR="0" lvl="0" indent="-355600" algn="l" rtl="0">
              <a:lnSpc>
                <a:spcPct val="100000"/>
              </a:lnSpc>
              <a:spcBef>
                <a:spcPts val="1000"/>
              </a:spcBef>
              <a:spcAft>
                <a:spcPts val="0"/>
              </a:spcAft>
              <a:buSzPts val="1800"/>
              <a:buFont typeface="Wingdings" panose="05000000000000000000" pitchFamily="2" charset="2"/>
              <a:buChar char="§"/>
            </a:pPr>
            <a:r>
              <a:rPr lang="en-US" sz="1600" dirty="0">
                <a:latin typeface="Calibri" panose="020F0502020204030204" pitchFamily="34" charset="0"/>
                <a:cs typeface="Calibri" panose="020F0502020204030204" pitchFamily="34" charset="0"/>
              </a:rPr>
              <a:t>We can make more refined search by using the mapping file in Elasticsearch</a:t>
            </a:r>
          </a:p>
          <a:p>
            <a:pPr marL="0" lvl="0" indent="0" algn="l" rtl="0">
              <a:spcBef>
                <a:spcPts val="1000"/>
              </a:spcBef>
              <a:spcAft>
                <a:spcPts val="0"/>
              </a:spcAft>
              <a:buSzPct val="80000"/>
              <a:buNone/>
            </a:pPr>
            <a:r>
              <a:rPr lang="en-US" sz="2400" dirty="0"/>
              <a:t> </a:t>
            </a:r>
          </a:p>
        </p:txBody>
      </p:sp>
    </p:spTree>
    <p:extLst>
      <p:ext uri="{BB962C8B-B14F-4D97-AF65-F5344CB8AC3E}">
        <p14:creationId xmlns:p14="http://schemas.microsoft.com/office/powerpoint/2010/main" val="374640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Data testing</a:t>
            </a:r>
            <a:endParaRPr lang="en-IN" dirty="0"/>
          </a:p>
        </p:txBody>
      </p:sp>
      <p:sp>
        <p:nvSpPr>
          <p:cNvPr id="3" name="TextBox 2"/>
          <p:cNvSpPr txBox="1"/>
          <p:nvPr/>
        </p:nvSpPr>
        <p:spPr>
          <a:xfrm>
            <a:off x="124147" y="896458"/>
            <a:ext cx="8725584" cy="866904"/>
          </a:xfrm>
          <a:prstGeom prst="rect">
            <a:avLst/>
          </a:prstGeom>
          <a:noFill/>
        </p:spPr>
        <p:txBody>
          <a:bodyPr wrap="square" rtlCol="0">
            <a:spAutoFit/>
          </a:bodyPr>
          <a:lstStyle/>
          <a:p>
            <a:pPr marL="171450" lvl="0" indent="-171450" algn="l" rtl="0">
              <a:spcBef>
                <a:spcPts val="0"/>
              </a:spcBef>
              <a:spcAft>
                <a:spcPts val="0"/>
              </a:spcAft>
              <a:buSzPct val="80000"/>
              <a:buFont typeface="Wingdings" panose="05000000000000000000" pitchFamily="2" charset="2"/>
              <a:buChar char="§"/>
            </a:pPr>
            <a:endParaRPr lang="en-US" sz="1000" dirty="0">
              <a:latin typeface="Calibri" panose="020F0502020204030204" pitchFamily="34" charset="0"/>
              <a:ea typeface="Calibri"/>
              <a:cs typeface="Calibri" panose="020F0502020204030204" pitchFamily="34" charset="0"/>
              <a:sym typeface="Calibri"/>
            </a:endParaRPr>
          </a:p>
          <a:p>
            <a:pPr marL="342900" lvl="0" indent="-342900" algn="l" rtl="0">
              <a:spcBef>
                <a:spcPts val="0"/>
              </a:spcBef>
              <a:spcAft>
                <a:spcPts val="0"/>
              </a:spcAft>
              <a:buSzPts val="1760"/>
              <a:buFont typeface="Arial"/>
              <a:buChar char="•"/>
            </a:pPr>
            <a:r>
              <a:rPr lang="en-US" sz="1600" dirty="0">
                <a:latin typeface="Calibri"/>
                <a:ea typeface="Calibri"/>
                <a:cs typeface="Calibri"/>
                <a:sym typeface="Calibri"/>
              </a:rPr>
              <a:t>Input given to a program during test execution. </a:t>
            </a:r>
          </a:p>
          <a:p>
            <a:pPr marL="342900" lvl="0" indent="-342900" algn="l" rtl="0">
              <a:spcBef>
                <a:spcPts val="1000"/>
              </a:spcBef>
              <a:spcAft>
                <a:spcPts val="0"/>
              </a:spcAft>
              <a:buSzPts val="1760"/>
              <a:buFont typeface="Arial"/>
              <a:buChar char="•"/>
            </a:pPr>
            <a:r>
              <a:rPr lang="en-US" sz="1600" dirty="0">
                <a:latin typeface="Calibri"/>
                <a:ea typeface="Calibri"/>
                <a:cs typeface="Calibri"/>
                <a:sym typeface="Calibri"/>
              </a:rPr>
              <a:t>Represents data that affects or affected by software execution while testing. </a:t>
            </a:r>
          </a:p>
        </p:txBody>
      </p:sp>
      <p:pic>
        <p:nvPicPr>
          <p:cNvPr id="5" name="Google Shape;225;p13">
            <a:extLst>
              <a:ext uri="{FF2B5EF4-FFF2-40B4-BE49-F238E27FC236}">
                <a16:creationId xmlns:a16="http://schemas.microsoft.com/office/drawing/2014/main" id="{D2F3528F-F086-4E36-8806-90BDA60A6005}"/>
              </a:ext>
            </a:extLst>
          </p:cNvPr>
          <p:cNvPicPr preferRelativeResize="0"/>
          <p:nvPr/>
        </p:nvPicPr>
        <p:blipFill rotWithShape="1">
          <a:blip r:embed="rId3">
            <a:alphaModFix/>
          </a:blip>
          <a:srcRect/>
          <a:stretch/>
        </p:blipFill>
        <p:spPr>
          <a:xfrm>
            <a:off x="124147" y="2022046"/>
            <a:ext cx="4011918" cy="2716186"/>
          </a:xfrm>
          <a:prstGeom prst="rect">
            <a:avLst/>
          </a:prstGeom>
          <a:noFill/>
          <a:ln>
            <a:noFill/>
          </a:ln>
        </p:spPr>
      </p:pic>
      <p:pic>
        <p:nvPicPr>
          <p:cNvPr id="6" name="Google Shape;226;p13">
            <a:extLst>
              <a:ext uri="{FF2B5EF4-FFF2-40B4-BE49-F238E27FC236}">
                <a16:creationId xmlns:a16="http://schemas.microsoft.com/office/drawing/2014/main" id="{AB3E91B4-E25A-4522-8D18-0448E6E1179B}"/>
              </a:ext>
            </a:extLst>
          </p:cNvPr>
          <p:cNvPicPr preferRelativeResize="0"/>
          <p:nvPr/>
        </p:nvPicPr>
        <p:blipFill rotWithShape="1">
          <a:blip r:embed="rId4">
            <a:alphaModFix/>
          </a:blip>
          <a:srcRect/>
          <a:stretch/>
        </p:blipFill>
        <p:spPr>
          <a:xfrm>
            <a:off x="4250850" y="2022046"/>
            <a:ext cx="4554954" cy="2716187"/>
          </a:xfrm>
          <a:prstGeom prst="rect">
            <a:avLst/>
          </a:prstGeom>
          <a:noFill/>
          <a:ln>
            <a:noFill/>
          </a:ln>
        </p:spPr>
      </p:pic>
    </p:spTree>
    <p:extLst>
      <p:ext uri="{BB962C8B-B14F-4D97-AF65-F5344CB8AC3E}">
        <p14:creationId xmlns:p14="http://schemas.microsoft.com/office/powerpoint/2010/main" val="26623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dirty="0"/>
              <a:t>UI Development</a:t>
            </a:r>
            <a:endParaRPr lang="en-IN" dirty="0"/>
          </a:p>
        </p:txBody>
      </p:sp>
      <p:sp>
        <p:nvSpPr>
          <p:cNvPr id="3" name="TextBox 2"/>
          <p:cNvSpPr txBox="1"/>
          <p:nvPr/>
        </p:nvSpPr>
        <p:spPr>
          <a:xfrm>
            <a:off x="209208" y="1329910"/>
            <a:ext cx="8725584" cy="3298339"/>
          </a:xfrm>
          <a:prstGeom prst="rect">
            <a:avLst/>
          </a:prstGeom>
          <a:noFill/>
        </p:spPr>
        <p:txBody>
          <a:bodyPr wrap="square" rtlCol="0">
            <a:spAutoFit/>
          </a:bodyPr>
          <a:lstStyle/>
          <a:p>
            <a:pPr marL="480060" lvl="0" indent="-342900">
              <a:spcBef>
                <a:spcPts val="1000"/>
              </a:spcBef>
              <a:buSzPts val="1440"/>
              <a:buFont typeface="Wingdings" panose="05000000000000000000" pitchFamily="2" charset="2"/>
              <a:buChar char="§"/>
            </a:pPr>
            <a:r>
              <a:rPr lang="en-US" sz="2000" dirty="0">
                <a:latin typeface="Calibri" panose="020F0502020204030204" pitchFamily="34" charset="0"/>
                <a:cs typeface="Calibri" panose="020F0502020204030204" pitchFamily="34" charset="0"/>
              </a:rPr>
              <a:t>We have created a wireframe design using the software </a:t>
            </a:r>
            <a:r>
              <a:rPr lang="en-US" sz="2000" dirty="0" err="1">
                <a:latin typeface="Calibri" panose="020F0502020204030204" pitchFamily="34" charset="0"/>
                <a:cs typeface="Calibri" panose="020F0502020204030204" pitchFamily="34" charset="0"/>
              </a:rPr>
              <a:t>Figma</a:t>
            </a:r>
            <a:endParaRPr lang="en-US" sz="2000" dirty="0">
              <a:latin typeface="Calibri" panose="020F0502020204030204" pitchFamily="34" charset="0"/>
              <a:cs typeface="Calibri" panose="020F0502020204030204" pitchFamily="34" charset="0"/>
            </a:endParaRPr>
          </a:p>
          <a:p>
            <a:pPr marL="480060" lvl="0" indent="-342900" algn="l" rtl="0">
              <a:spcBef>
                <a:spcPts val="1000"/>
              </a:spcBef>
              <a:spcAft>
                <a:spcPts val="0"/>
              </a:spcAft>
              <a:buSzPts val="1440"/>
              <a:buFont typeface="Wingdings" panose="05000000000000000000" pitchFamily="2" charset="2"/>
              <a:buChar char="§"/>
            </a:pPr>
            <a:r>
              <a:rPr lang="en-US" sz="2000" dirty="0">
                <a:latin typeface="Calibri" panose="020F0502020204030204" pitchFamily="34" charset="0"/>
                <a:cs typeface="Calibri" panose="020F0502020204030204" pitchFamily="34" charset="0"/>
              </a:rPr>
              <a:t>In frontend we have created a website with the help of html, CSS and bootstrap framework.</a:t>
            </a:r>
          </a:p>
          <a:p>
            <a:pPr marL="480060" lvl="0" indent="-342900" algn="l" rtl="0">
              <a:spcBef>
                <a:spcPts val="0"/>
              </a:spcBef>
              <a:spcAft>
                <a:spcPts val="0"/>
              </a:spcAft>
              <a:buSzPts val="1440"/>
              <a:buFont typeface="Wingdings" panose="05000000000000000000" pitchFamily="2" charset="2"/>
              <a:buChar char="§"/>
            </a:pPr>
            <a:r>
              <a:rPr lang="en-US" sz="2000" dirty="0">
                <a:latin typeface="Calibri" panose="020F0502020204030204" pitchFamily="34" charset="0"/>
                <a:cs typeface="Calibri" panose="020F0502020204030204" pitchFamily="34" charset="0"/>
              </a:rPr>
              <a:t>Bootstrap is a powerful toolkit - a collection of HTML, CSS, and JavaScript tools for creating and building web pages and web applications.</a:t>
            </a:r>
          </a:p>
          <a:p>
            <a:pPr marL="480060" lvl="0" indent="-342900" algn="l" rtl="0">
              <a:spcBef>
                <a:spcPts val="0"/>
              </a:spcBef>
              <a:spcAft>
                <a:spcPts val="0"/>
              </a:spcAft>
              <a:buSzPts val="1440"/>
              <a:buFont typeface="Wingdings" panose="05000000000000000000" pitchFamily="2" charset="2"/>
              <a:buChar char="§"/>
            </a:pPr>
            <a:r>
              <a:rPr lang="en-US" sz="2000" dirty="0">
                <a:latin typeface="Calibri" panose="020F0502020204030204" pitchFamily="34" charset="0"/>
                <a:cs typeface="Calibri" panose="020F0502020204030204" pitchFamily="34" charset="0"/>
              </a:rPr>
              <a:t>As a final result we can see a website with three sources Amazon Flipkart and Snapdeal.</a:t>
            </a:r>
          </a:p>
          <a:p>
            <a:pPr marL="480060" lvl="0" indent="-342900" algn="l" rtl="0">
              <a:spcBef>
                <a:spcPts val="0"/>
              </a:spcBef>
              <a:spcAft>
                <a:spcPts val="0"/>
              </a:spcAft>
              <a:buSzPts val="1440"/>
              <a:buFont typeface="Wingdings" panose="05000000000000000000" pitchFamily="2" charset="2"/>
              <a:buChar char="§"/>
            </a:pPr>
            <a:r>
              <a:rPr lang="en-US" sz="2000" dirty="0">
                <a:latin typeface="Calibri" panose="020F0502020204030204" pitchFamily="34" charset="0"/>
                <a:cs typeface="Calibri" panose="020F0502020204030204" pitchFamily="34" charset="0"/>
              </a:rPr>
              <a:t>There is a button provided like buy now, by clicking on it user will automatically get redirected to the product link and can buy the desired product.</a:t>
            </a:r>
          </a:p>
        </p:txBody>
      </p:sp>
    </p:spTree>
    <p:extLst>
      <p:ext uri="{BB962C8B-B14F-4D97-AF65-F5344CB8AC3E}">
        <p14:creationId xmlns:p14="http://schemas.microsoft.com/office/powerpoint/2010/main" val="418218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Deployment</a:t>
            </a:r>
            <a:endParaRPr lang="en-IN" dirty="0"/>
          </a:p>
        </p:txBody>
      </p:sp>
      <p:sp>
        <p:nvSpPr>
          <p:cNvPr id="3" name="TextBox 2"/>
          <p:cNvSpPr txBox="1"/>
          <p:nvPr/>
        </p:nvSpPr>
        <p:spPr>
          <a:xfrm>
            <a:off x="209208" y="921346"/>
            <a:ext cx="8725584" cy="3539430"/>
          </a:xfrm>
          <a:prstGeom prst="rect">
            <a:avLst/>
          </a:prstGeom>
          <a:noFill/>
        </p:spPr>
        <p:txBody>
          <a:bodyPr wrap="square" rtlCol="0">
            <a:spAutoFit/>
          </a:bodyPr>
          <a:lstStyle/>
          <a:p>
            <a:pPr marL="422910" lvl="0" indent="-285750" algn="l" rtl="0">
              <a:spcBef>
                <a:spcPts val="0"/>
              </a:spcBef>
              <a:spcAft>
                <a:spcPts val="0"/>
              </a:spcAft>
              <a:buSzPts val="1440"/>
              <a:buFont typeface="Arial" panose="020B0604020202020204" pitchFamily="34" charset="0"/>
              <a:buChar char="•"/>
            </a:pPr>
            <a:r>
              <a:rPr lang="en-US" sz="1600" dirty="0">
                <a:latin typeface="Calibri" panose="020F0502020204030204" pitchFamily="34" charset="0"/>
                <a:cs typeface="Calibri" panose="020F0502020204030204" pitchFamily="34" charset="0"/>
              </a:rPr>
              <a:t>After building the API and Flask and using the Flask container to serve the HTML page for our search and results section</a:t>
            </a:r>
          </a:p>
          <a:p>
            <a:pPr marL="457200" lvl="0" algn="l" rtl="0">
              <a:spcBef>
                <a:spcPts val="0"/>
              </a:spcBef>
              <a:spcAft>
                <a:spcPts val="0"/>
              </a:spcAft>
            </a:pPr>
            <a:endParaRPr lang="en-US" sz="16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600" dirty="0">
                <a:latin typeface="Calibri" panose="020F0502020204030204" pitchFamily="34" charset="0"/>
                <a:cs typeface="Calibri" panose="020F0502020204030204" pitchFamily="34" charset="0"/>
              </a:rPr>
              <a:t>We had to connect it to the Elasticsearch database and query the database</a:t>
            </a:r>
          </a:p>
          <a:p>
            <a:pPr marL="742950" lvl="0" indent="-285750" algn="l" rtl="0">
              <a:spcBef>
                <a:spcPts val="0"/>
              </a:spcBef>
              <a:spcAft>
                <a:spcPts val="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600" dirty="0">
                <a:latin typeface="Calibri" panose="020F0502020204030204" pitchFamily="34" charset="0"/>
                <a:cs typeface="Calibri" panose="020F0502020204030204" pitchFamily="34" charset="0"/>
              </a:rPr>
              <a:t>In backend we have used flask API which is used for managing http requests.</a:t>
            </a:r>
          </a:p>
          <a:p>
            <a:pPr marL="742950" lvl="0" indent="-285750" algn="l" rtl="0">
              <a:spcBef>
                <a:spcPts val="0"/>
              </a:spcBef>
              <a:spcAft>
                <a:spcPts val="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600" dirty="0">
                <a:latin typeface="Calibri" panose="020F0502020204030204" pitchFamily="34" charset="0"/>
                <a:cs typeface="Calibri" panose="020F0502020204030204" pitchFamily="34" charset="0"/>
              </a:rPr>
              <a:t>We used fetch API function to get the data. And used this data to create a frontend.</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600" dirty="0">
                <a:latin typeface="Calibri" panose="020F0502020204030204" pitchFamily="34" charset="0"/>
                <a:cs typeface="Calibri" panose="020F0502020204030204" pitchFamily="34" charset="0"/>
              </a:rPr>
              <a:t>We returned the data in a JSON format, which was then used by flask to display the information on the webpage. It was hosted on the local host.</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600" dirty="0">
                <a:latin typeface="Calibri" panose="020F0502020204030204" pitchFamily="34" charset="0"/>
                <a:cs typeface="Calibri" panose="020F0502020204030204" pitchFamily="34" charset="0"/>
              </a:rPr>
              <a:t>We added 20 results, relevant to the keyword. We can update and change this feature as the need arises.</a:t>
            </a:r>
          </a:p>
        </p:txBody>
      </p:sp>
    </p:spTree>
    <p:extLst>
      <p:ext uri="{BB962C8B-B14F-4D97-AF65-F5344CB8AC3E}">
        <p14:creationId xmlns:p14="http://schemas.microsoft.com/office/powerpoint/2010/main" val="123133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45A0FE-0280-42B9-80CD-AAF9CBFE1178}"/>
              </a:ext>
            </a:extLst>
          </p:cNvPr>
          <p:cNvPicPr>
            <a:picLocks noChangeAspect="1"/>
          </p:cNvPicPr>
          <p:nvPr/>
        </p:nvPicPr>
        <p:blipFill>
          <a:blip r:embed="rId2"/>
          <a:stretch>
            <a:fillRect/>
          </a:stretch>
        </p:blipFill>
        <p:spPr>
          <a:xfrm>
            <a:off x="0" y="0"/>
            <a:ext cx="9144000" cy="5140990"/>
          </a:xfrm>
          <a:prstGeom prst="rect">
            <a:avLst/>
          </a:prstGeom>
        </p:spPr>
      </p:pic>
    </p:spTree>
    <p:extLst>
      <p:ext uri="{BB962C8B-B14F-4D97-AF65-F5344CB8AC3E}">
        <p14:creationId xmlns:p14="http://schemas.microsoft.com/office/powerpoint/2010/main" val="97998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44" name="Google Shape;190;p34"/>
          <p:cNvCxnSpPr/>
          <p:nvPr/>
        </p:nvCxnSpPr>
        <p:spPr>
          <a:xfrm>
            <a:off x="0" y="673204"/>
            <a:ext cx="5382491" cy="0"/>
          </a:xfrm>
          <a:prstGeom prst="straightConnector1">
            <a:avLst/>
          </a:prstGeom>
          <a:noFill/>
          <a:ln w="9525" cap="flat" cmpd="sng">
            <a:solidFill>
              <a:schemeClr val="dk1"/>
            </a:solidFill>
            <a:prstDash val="solid"/>
            <a:round/>
            <a:headEnd type="none" w="med" len="med"/>
            <a:tailEnd type="none" w="med" len="med"/>
          </a:ln>
        </p:spPr>
      </p:cxnSp>
      <p:sp>
        <p:nvSpPr>
          <p:cNvPr id="45" name="Google Shape;187;p34"/>
          <p:cNvSpPr txBox="1">
            <a:spLocks noGrp="1"/>
          </p:cNvSpPr>
          <p:nvPr>
            <p:ph type="ctrTitle"/>
          </p:nvPr>
        </p:nvSpPr>
        <p:spPr>
          <a:xfrm>
            <a:off x="1261565" y="10633"/>
            <a:ext cx="6620870" cy="6329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Calibri"/>
                <a:ea typeface="Calibri"/>
                <a:cs typeface="Calibri"/>
                <a:sym typeface="Calibri"/>
              </a:rPr>
              <a:t>Technology stack</a:t>
            </a:r>
            <a:endParaRPr sz="2800" dirty="0"/>
          </a:p>
        </p:txBody>
      </p:sp>
      <p:pic>
        <p:nvPicPr>
          <p:cNvPr id="7" name="Google Shape;245;p15">
            <a:extLst>
              <a:ext uri="{FF2B5EF4-FFF2-40B4-BE49-F238E27FC236}">
                <a16:creationId xmlns:a16="http://schemas.microsoft.com/office/drawing/2014/main" id="{BFA96895-7259-46D2-9398-7CF15F9C3776}"/>
              </a:ext>
            </a:extLst>
          </p:cNvPr>
          <p:cNvPicPr preferRelativeResize="0">
            <a:picLocks noGrp="1"/>
          </p:cNvPicPr>
          <p:nvPr>
            <p:ph type="body" idx="1"/>
          </p:nvPr>
        </p:nvPicPr>
        <p:blipFill rotWithShape="1">
          <a:blip r:embed="rId3">
            <a:alphaModFix/>
          </a:blip>
          <a:srcRect/>
          <a:stretch/>
        </p:blipFill>
        <p:spPr>
          <a:xfrm>
            <a:off x="230687" y="702805"/>
            <a:ext cx="1490758" cy="1499617"/>
          </a:xfrm>
          <a:prstGeom prst="rect">
            <a:avLst/>
          </a:prstGeom>
          <a:noFill/>
          <a:ln>
            <a:noFill/>
          </a:ln>
        </p:spPr>
      </p:pic>
      <p:pic>
        <p:nvPicPr>
          <p:cNvPr id="8" name="Google Shape;246;p15">
            <a:extLst>
              <a:ext uri="{FF2B5EF4-FFF2-40B4-BE49-F238E27FC236}">
                <a16:creationId xmlns:a16="http://schemas.microsoft.com/office/drawing/2014/main" id="{9E9E9E27-C56F-4F1D-A916-3DF900B4CB1E}"/>
              </a:ext>
            </a:extLst>
          </p:cNvPr>
          <p:cNvPicPr preferRelativeResize="0"/>
          <p:nvPr/>
        </p:nvPicPr>
        <p:blipFill rotWithShape="1">
          <a:blip r:embed="rId4">
            <a:alphaModFix/>
          </a:blip>
          <a:srcRect/>
          <a:stretch/>
        </p:blipFill>
        <p:spPr>
          <a:xfrm>
            <a:off x="2089595" y="843068"/>
            <a:ext cx="2482405" cy="1499617"/>
          </a:xfrm>
          <a:prstGeom prst="rect">
            <a:avLst/>
          </a:prstGeom>
          <a:noFill/>
          <a:ln>
            <a:noFill/>
          </a:ln>
        </p:spPr>
      </p:pic>
      <p:pic>
        <p:nvPicPr>
          <p:cNvPr id="9" name="Google Shape;247;p15">
            <a:extLst>
              <a:ext uri="{FF2B5EF4-FFF2-40B4-BE49-F238E27FC236}">
                <a16:creationId xmlns:a16="http://schemas.microsoft.com/office/drawing/2014/main" id="{9AC079AD-F305-4439-B5A2-D49649BB99B5}"/>
              </a:ext>
            </a:extLst>
          </p:cNvPr>
          <p:cNvPicPr preferRelativeResize="0"/>
          <p:nvPr/>
        </p:nvPicPr>
        <p:blipFill rotWithShape="1">
          <a:blip r:embed="rId5">
            <a:alphaModFix/>
          </a:blip>
          <a:srcRect/>
          <a:stretch/>
        </p:blipFill>
        <p:spPr>
          <a:xfrm>
            <a:off x="6009799" y="843068"/>
            <a:ext cx="2089212" cy="1499617"/>
          </a:xfrm>
          <a:prstGeom prst="rect">
            <a:avLst/>
          </a:prstGeom>
          <a:noFill/>
          <a:ln>
            <a:noFill/>
          </a:ln>
        </p:spPr>
      </p:pic>
      <p:pic>
        <p:nvPicPr>
          <p:cNvPr id="10" name="Google Shape;248;p15">
            <a:extLst>
              <a:ext uri="{FF2B5EF4-FFF2-40B4-BE49-F238E27FC236}">
                <a16:creationId xmlns:a16="http://schemas.microsoft.com/office/drawing/2014/main" id="{0E461C5E-7115-48B0-9767-7E17028436B1}"/>
              </a:ext>
            </a:extLst>
          </p:cNvPr>
          <p:cNvPicPr preferRelativeResize="0"/>
          <p:nvPr/>
        </p:nvPicPr>
        <p:blipFill rotWithShape="1">
          <a:blip r:embed="rId6">
            <a:alphaModFix/>
          </a:blip>
          <a:srcRect/>
          <a:stretch/>
        </p:blipFill>
        <p:spPr>
          <a:xfrm>
            <a:off x="741278" y="3075135"/>
            <a:ext cx="2193798" cy="1225297"/>
          </a:xfrm>
          <a:prstGeom prst="rect">
            <a:avLst/>
          </a:prstGeom>
          <a:noFill/>
          <a:ln>
            <a:noFill/>
          </a:ln>
        </p:spPr>
      </p:pic>
      <p:pic>
        <p:nvPicPr>
          <p:cNvPr id="11" name="Google Shape;249;p15">
            <a:extLst>
              <a:ext uri="{FF2B5EF4-FFF2-40B4-BE49-F238E27FC236}">
                <a16:creationId xmlns:a16="http://schemas.microsoft.com/office/drawing/2014/main" id="{D05FD407-25E5-43CC-9B4F-2D67DB789E73}"/>
              </a:ext>
            </a:extLst>
          </p:cNvPr>
          <p:cNvPicPr preferRelativeResize="0"/>
          <p:nvPr/>
        </p:nvPicPr>
        <p:blipFill rotWithShape="1">
          <a:blip r:embed="rId7">
            <a:alphaModFix/>
          </a:blip>
          <a:srcRect/>
          <a:stretch/>
        </p:blipFill>
        <p:spPr>
          <a:xfrm>
            <a:off x="6086797" y="3075134"/>
            <a:ext cx="2148078" cy="1225297"/>
          </a:xfrm>
          <a:prstGeom prst="rect">
            <a:avLst/>
          </a:prstGeom>
          <a:noFill/>
          <a:ln>
            <a:noFill/>
          </a:ln>
        </p:spPr>
      </p:pic>
      <p:pic>
        <p:nvPicPr>
          <p:cNvPr id="12" name="Google Shape;250;p15">
            <a:extLst>
              <a:ext uri="{FF2B5EF4-FFF2-40B4-BE49-F238E27FC236}">
                <a16:creationId xmlns:a16="http://schemas.microsoft.com/office/drawing/2014/main" id="{E581EA21-947D-448C-9865-3FF1E6E6E347}"/>
              </a:ext>
            </a:extLst>
          </p:cNvPr>
          <p:cNvPicPr preferRelativeResize="0"/>
          <p:nvPr/>
        </p:nvPicPr>
        <p:blipFill rotWithShape="1">
          <a:blip r:embed="rId8">
            <a:alphaModFix/>
          </a:blip>
          <a:srcRect/>
          <a:stretch/>
        </p:blipFill>
        <p:spPr>
          <a:xfrm>
            <a:off x="3575729" y="2980517"/>
            <a:ext cx="1570004" cy="1614108"/>
          </a:xfrm>
          <a:prstGeom prst="rect">
            <a:avLst/>
          </a:prstGeom>
          <a:noFill/>
          <a:ln>
            <a:noFill/>
          </a:ln>
        </p:spPr>
      </p:pic>
    </p:spTree>
    <p:extLst>
      <p:ext uri="{BB962C8B-B14F-4D97-AF65-F5344CB8AC3E}">
        <p14:creationId xmlns:p14="http://schemas.microsoft.com/office/powerpoint/2010/main" val="56674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4"/>
          <p:cNvSpPr txBox="1"/>
          <p:nvPr/>
        </p:nvSpPr>
        <p:spPr>
          <a:xfrm>
            <a:off x="707779" y="274119"/>
            <a:ext cx="8255465" cy="4135581"/>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sz="2000" dirty="0">
              <a:solidFill>
                <a:schemeClr val="dk1"/>
              </a:solidFill>
              <a:latin typeface="Roboto Condensed Light"/>
              <a:ea typeface="Roboto Condensed Light"/>
              <a:cs typeface="Roboto Condensed Light"/>
              <a:sym typeface="Roboto Condensed Light"/>
            </a:endParaRPr>
          </a:p>
          <a:p>
            <a:pPr marL="0" lvl="0" indent="0" algn="l" rtl="0">
              <a:spcBef>
                <a:spcPts val="300"/>
              </a:spcBef>
              <a:spcAft>
                <a:spcPts val="0"/>
              </a:spcAft>
              <a:buNone/>
            </a:pPr>
            <a:endParaRPr sz="2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r>
              <a:rPr lang="en-US" sz="2800" dirty="0">
                <a:latin typeface="Calibri"/>
                <a:ea typeface="Calibri"/>
                <a:cs typeface="Calibri"/>
                <a:sym typeface="Calibri"/>
              </a:rPr>
              <a:t>Conclusion</a:t>
            </a:r>
          </a:p>
          <a:p>
            <a:pPr marL="0" lvl="0" indent="0" algn="l" rtl="0">
              <a:lnSpc>
                <a:spcPct val="115000"/>
              </a:lnSpc>
              <a:spcBef>
                <a:spcPts val="0"/>
              </a:spcBef>
              <a:spcAft>
                <a:spcPts val="0"/>
              </a:spcAft>
              <a:buNone/>
            </a:pPr>
            <a:endParaRPr lang="en-US" sz="2000" dirty="0">
              <a:latin typeface="Calibri"/>
              <a:ea typeface="Calibri"/>
              <a:cs typeface="Calibri"/>
              <a:sym typeface="Calibri"/>
            </a:endParaRPr>
          </a:p>
          <a:p>
            <a:pPr marL="173482" lvl="0" indent="-171450" algn="l" rtl="0">
              <a:lnSpc>
                <a:spcPct val="80000"/>
              </a:lnSpc>
              <a:spcBef>
                <a:spcPts val="0"/>
              </a:spcBef>
              <a:spcAft>
                <a:spcPts val="0"/>
              </a:spcAft>
              <a:buSzPts val="1596"/>
              <a:buFont typeface="Arial" panose="020B0604020202020204" pitchFamily="34" charset="0"/>
              <a:buChar char="•"/>
            </a:pPr>
            <a:r>
              <a:rPr lang="en-US" sz="1600" dirty="0">
                <a:latin typeface="Calibri"/>
                <a:ea typeface="Calibri"/>
                <a:cs typeface="Calibri"/>
                <a:sym typeface="Calibri"/>
              </a:rPr>
              <a:t>We collected data from online sources and we could pinpoint data that needs to be extracted. This technique can be used to extract any type of data from the internet.</a:t>
            </a:r>
          </a:p>
          <a:p>
            <a:pPr marL="173482" lvl="0" indent="-171450" algn="l" rtl="0">
              <a:lnSpc>
                <a:spcPct val="80000"/>
              </a:lnSpc>
              <a:spcBef>
                <a:spcPts val="1000"/>
              </a:spcBef>
              <a:spcAft>
                <a:spcPts val="0"/>
              </a:spcAft>
              <a:buSzPts val="1596"/>
              <a:buFont typeface="Arial" panose="020B0604020202020204" pitchFamily="34" charset="0"/>
              <a:buChar char="•"/>
            </a:pPr>
            <a:r>
              <a:rPr lang="en-US" sz="1600" dirty="0">
                <a:latin typeface="Calibri"/>
                <a:ea typeface="Calibri"/>
                <a:cs typeface="Calibri"/>
                <a:sym typeface="Calibri"/>
              </a:rPr>
              <a:t>We were able to store the data in a csv file to consume later which can be used to create data files.</a:t>
            </a:r>
          </a:p>
          <a:p>
            <a:pPr marL="173482" lvl="0" indent="-171450" algn="l" rtl="0">
              <a:lnSpc>
                <a:spcPct val="80000"/>
              </a:lnSpc>
              <a:spcBef>
                <a:spcPts val="1000"/>
              </a:spcBef>
              <a:spcAft>
                <a:spcPts val="0"/>
              </a:spcAft>
              <a:buSzPts val="1596"/>
              <a:buFont typeface="Arial" panose="020B0604020202020204" pitchFamily="34" charset="0"/>
              <a:buChar char="•"/>
            </a:pPr>
            <a:r>
              <a:rPr lang="en-US" sz="1600" dirty="0">
                <a:latin typeface="Calibri"/>
                <a:ea typeface="Calibri"/>
                <a:cs typeface="Calibri"/>
                <a:sym typeface="Calibri"/>
              </a:rPr>
              <a:t>We had to perform lot of data cleanup and data mapping which helps us in building and maintain datasets.</a:t>
            </a:r>
          </a:p>
          <a:p>
            <a:pPr marL="173482" lvl="0" indent="-171450" algn="l" rtl="0">
              <a:lnSpc>
                <a:spcPct val="80000"/>
              </a:lnSpc>
              <a:spcBef>
                <a:spcPts val="1000"/>
              </a:spcBef>
              <a:spcAft>
                <a:spcPts val="0"/>
              </a:spcAft>
              <a:buSzPts val="1596"/>
              <a:buFont typeface="Arial" panose="020B0604020202020204" pitchFamily="34" charset="0"/>
              <a:buChar char="•"/>
            </a:pPr>
            <a:r>
              <a:rPr lang="en-US" sz="1600" dirty="0">
                <a:latin typeface="Calibri"/>
                <a:ea typeface="Calibri"/>
                <a:cs typeface="Calibri"/>
                <a:sym typeface="Calibri"/>
              </a:rPr>
              <a:t>We extracted synonyms and relevant data that are more articulate. </a:t>
            </a:r>
          </a:p>
          <a:p>
            <a:pPr marL="173482" lvl="0" indent="-171450" algn="l" rtl="0">
              <a:lnSpc>
                <a:spcPct val="80000"/>
              </a:lnSpc>
              <a:spcBef>
                <a:spcPts val="1000"/>
              </a:spcBef>
              <a:spcAft>
                <a:spcPts val="0"/>
              </a:spcAft>
              <a:buSzPts val="1596"/>
              <a:buFont typeface="Arial" panose="020B0604020202020204" pitchFamily="34" charset="0"/>
              <a:buChar char="•"/>
            </a:pPr>
            <a:r>
              <a:rPr lang="en-US" sz="1600" dirty="0">
                <a:latin typeface="Calibri"/>
                <a:ea typeface="Calibri"/>
                <a:cs typeface="Calibri"/>
                <a:sym typeface="Calibri"/>
              </a:rPr>
              <a:t>We used Elasticsearch to search, get the data indexed, and then query the data as per our needs.</a:t>
            </a:r>
          </a:p>
          <a:p>
            <a:pPr marL="173482" lvl="0" indent="-171450" algn="l" rtl="0">
              <a:lnSpc>
                <a:spcPct val="80000"/>
              </a:lnSpc>
              <a:spcBef>
                <a:spcPts val="1000"/>
              </a:spcBef>
              <a:spcAft>
                <a:spcPts val="0"/>
              </a:spcAft>
              <a:buSzPts val="1596"/>
              <a:buFont typeface="Arial" panose="020B0604020202020204" pitchFamily="34" charset="0"/>
              <a:buChar char="•"/>
            </a:pPr>
            <a:r>
              <a:rPr lang="en-US" sz="1600" dirty="0">
                <a:latin typeface="Calibri"/>
                <a:ea typeface="Calibri"/>
                <a:cs typeface="Calibri"/>
                <a:sym typeface="Calibri"/>
              </a:rPr>
              <a:t>We built an API to communicate with the no </a:t>
            </a:r>
            <a:r>
              <a:rPr lang="en-US" sz="1600" dirty="0" err="1">
                <a:latin typeface="Calibri"/>
                <a:ea typeface="Calibri"/>
                <a:cs typeface="Calibri"/>
                <a:sym typeface="Calibri"/>
              </a:rPr>
              <a:t>sql</a:t>
            </a:r>
            <a:r>
              <a:rPr lang="en-US" sz="1600" dirty="0">
                <a:latin typeface="Calibri"/>
                <a:ea typeface="Calibri"/>
                <a:cs typeface="Calibri"/>
                <a:sym typeface="Calibri"/>
              </a:rPr>
              <a:t> database.</a:t>
            </a:r>
          </a:p>
          <a:p>
            <a:pPr marL="173482" lvl="0" indent="-171450" algn="l" rtl="0">
              <a:lnSpc>
                <a:spcPct val="80000"/>
              </a:lnSpc>
              <a:spcBef>
                <a:spcPts val="1000"/>
              </a:spcBef>
              <a:spcAft>
                <a:spcPts val="0"/>
              </a:spcAft>
              <a:buSzPts val="1596"/>
              <a:buFont typeface="Arial" panose="020B0604020202020204" pitchFamily="34" charset="0"/>
              <a:buChar char="•"/>
            </a:pPr>
            <a:r>
              <a:rPr lang="en-US" sz="1600" dirty="0">
                <a:latin typeface="Calibri"/>
                <a:ea typeface="Calibri"/>
                <a:cs typeface="Calibri"/>
                <a:sym typeface="Calibri"/>
              </a:rPr>
              <a:t>We were able to test the data with Postman and check if we were able to get the data from the database.</a:t>
            </a:r>
          </a:p>
          <a:p>
            <a:pPr marL="171450" lvl="0" indent="-171450" algn="l" rtl="0">
              <a:lnSpc>
                <a:spcPct val="80000"/>
              </a:lnSpc>
              <a:spcBef>
                <a:spcPts val="1000"/>
              </a:spcBef>
              <a:spcAft>
                <a:spcPts val="0"/>
              </a:spcAft>
              <a:buSzPts val="1970"/>
              <a:buFont typeface="Arial" panose="020B0604020202020204" pitchFamily="34" charset="0"/>
              <a:buChar char="•"/>
            </a:pPr>
            <a:r>
              <a:rPr lang="en-US" sz="1600" dirty="0">
                <a:latin typeface="Calibri"/>
                <a:ea typeface="Calibri"/>
                <a:cs typeface="Calibri"/>
                <a:sym typeface="Calibri"/>
              </a:rPr>
              <a:t>We built a web container, which served HTML through Flask and displayed the data from all the three websites. It has got the prices and then takes the user to the buying page of the site.</a:t>
            </a:r>
            <a:endParaRPr lang="en-US" dirty="0"/>
          </a:p>
          <a:p>
            <a:pPr marL="0" lvl="0" indent="0" algn="l" rtl="0">
              <a:lnSpc>
                <a:spcPct val="115000"/>
              </a:lnSpc>
              <a:spcBef>
                <a:spcPts val="300"/>
              </a:spcBef>
              <a:spcAft>
                <a:spcPts val="0"/>
              </a:spcAft>
              <a:buNone/>
            </a:pPr>
            <a:endParaRPr sz="1600" dirty="0">
              <a:solidFill>
                <a:schemeClr val="dk1"/>
              </a:solidFill>
              <a:latin typeface="Roboto Condensed Light"/>
              <a:ea typeface="Roboto Condensed Light"/>
              <a:cs typeface="Roboto Condensed Light"/>
              <a:sym typeface="Roboto Condensed Light"/>
            </a:endParaRPr>
          </a:p>
        </p:txBody>
      </p:sp>
      <p:cxnSp>
        <p:nvCxnSpPr>
          <p:cNvPr id="623" name="Google Shape;623;p54"/>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4"/>
          <p:cNvSpPr txBox="1"/>
          <p:nvPr/>
        </p:nvSpPr>
        <p:spPr>
          <a:xfrm>
            <a:off x="588400" y="274119"/>
            <a:ext cx="8255465" cy="4135581"/>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sz="2000" dirty="0">
              <a:solidFill>
                <a:schemeClr val="dk1"/>
              </a:solidFill>
              <a:latin typeface="Roboto Condensed Light"/>
              <a:ea typeface="Roboto Condensed Light"/>
              <a:cs typeface="Roboto Condensed Light"/>
              <a:sym typeface="Roboto Condensed Light"/>
            </a:endParaRPr>
          </a:p>
          <a:p>
            <a:pPr marL="0" lvl="0" indent="0" algn="l" rtl="0">
              <a:spcBef>
                <a:spcPts val="300"/>
              </a:spcBef>
              <a:spcAft>
                <a:spcPts val="0"/>
              </a:spcAft>
              <a:buNone/>
            </a:pPr>
            <a:endParaRPr sz="2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r>
              <a:rPr lang="en-US" sz="2800" dirty="0">
                <a:latin typeface="Calibri"/>
                <a:ea typeface="Calibri"/>
                <a:cs typeface="Calibri"/>
                <a:sym typeface="Calibri"/>
              </a:rPr>
              <a:t>Future scope</a:t>
            </a:r>
          </a:p>
          <a:p>
            <a:pPr marL="0" lvl="0" indent="0" algn="l" rtl="0">
              <a:lnSpc>
                <a:spcPct val="115000"/>
              </a:lnSpc>
              <a:spcBef>
                <a:spcPts val="0"/>
              </a:spcBef>
              <a:spcAft>
                <a:spcPts val="0"/>
              </a:spcAft>
              <a:buNone/>
            </a:pPr>
            <a:endParaRPr lang="en-US" sz="2800" dirty="0">
              <a:latin typeface="Calibri"/>
              <a:ea typeface="Calibri"/>
              <a:cs typeface="Calibri"/>
              <a:sym typeface="Calibri"/>
            </a:endParaRPr>
          </a:p>
          <a:p>
            <a:pPr marL="422910" lvl="0" indent="-285750" algn="l" rtl="0">
              <a:spcBef>
                <a:spcPts val="0"/>
              </a:spcBef>
              <a:spcAft>
                <a:spcPts val="0"/>
              </a:spcAft>
              <a:buSzPts val="1440"/>
              <a:buFont typeface="Arial" panose="020B0604020202020204" pitchFamily="34" charset="0"/>
              <a:buChar char="•"/>
            </a:pPr>
            <a:r>
              <a:rPr lang="en-US" sz="1800" dirty="0">
                <a:latin typeface="Calibri" panose="020F0502020204030204" pitchFamily="34" charset="0"/>
                <a:cs typeface="Calibri" panose="020F0502020204030204" pitchFamily="34" charset="0"/>
              </a:rPr>
              <a:t>We can get data from various coupon websites, and add that data to factor the price. This helps potential buyers to get more offer and take informed decisions.</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800" dirty="0">
                <a:latin typeface="Calibri" panose="020F0502020204030204" pitchFamily="34" charset="0"/>
                <a:cs typeface="Calibri" panose="020F0502020204030204" pitchFamily="34" charset="0"/>
              </a:rPr>
              <a:t>We can scrape data from multiple websites and compare similar products so that there are various options for the end user. </a:t>
            </a:r>
          </a:p>
          <a:p>
            <a:pPr marL="742950" lvl="0" indent="-285750" algn="l" rtl="0">
              <a:spcBef>
                <a:spcPts val="0"/>
              </a:spcBef>
              <a:spcAft>
                <a:spcPts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800" dirty="0">
                <a:latin typeface="Calibri" panose="020F0502020204030204" pitchFamily="34" charset="0"/>
                <a:cs typeface="Calibri" panose="020F0502020204030204" pitchFamily="34" charset="0"/>
              </a:rPr>
              <a:t>We can add more products other than mobile phones, and we can compare prices for different products.</a:t>
            </a:r>
          </a:p>
          <a:p>
            <a:pPr marL="742950" lvl="0" indent="-285750" algn="l" rtl="0">
              <a:spcBef>
                <a:spcPts val="0"/>
              </a:spcBef>
              <a:spcAft>
                <a:spcPts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22910" lvl="0" indent="-285750" algn="l" rtl="0">
              <a:spcBef>
                <a:spcPts val="0"/>
              </a:spcBef>
              <a:spcAft>
                <a:spcPts val="0"/>
              </a:spcAft>
              <a:buSzPts val="1440"/>
              <a:buFont typeface="Arial" panose="020B0604020202020204" pitchFamily="34" charset="0"/>
              <a:buChar char="•"/>
            </a:pPr>
            <a:r>
              <a:rPr lang="en-US" sz="1800" dirty="0">
                <a:latin typeface="Calibri" panose="020F0502020204030204" pitchFamily="34" charset="0"/>
                <a:cs typeface="Calibri" panose="020F0502020204030204" pitchFamily="34" charset="0"/>
              </a:rPr>
              <a:t>We can add data like aggregate reviews, individual reviews, or even the image of the product. </a:t>
            </a:r>
            <a:endParaRPr lang="en-US" dirty="0"/>
          </a:p>
          <a:p>
            <a:pPr marL="0" lvl="0" indent="0" algn="l" rtl="0">
              <a:lnSpc>
                <a:spcPct val="115000"/>
              </a:lnSpc>
              <a:spcBef>
                <a:spcPts val="300"/>
              </a:spcBef>
              <a:spcAft>
                <a:spcPts val="0"/>
              </a:spcAft>
              <a:buNone/>
            </a:pPr>
            <a:endParaRPr sz="1600" dirty="0">
              <a:solidFill>
                <a:schemeClr val="dk1"/>
              </a:solidFill>
              <a:latin typeface="Roboto Condensed Light"/>
              <a:ea typeface="Roboto Condensed Light"/>
              <a:cs typeface="Roboto Condensed Light"/>
              <a:sym typeface="Roboto Condensed Light"/>
            </a:endParaRPr>
          </a:p>
        </p:txBody>
      </p:sp>
      <p:cxnSp>
        <p:nvCxnSpPr>
          <p:cNvPr id="623" name="Google Shape;623;p54"/>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16103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cxnSp>
        <p:nvCxnSpPr>
          <p:cNvPr id="623" name="Google Shape;623;p54"/>
          <p:cNvCxnSpPr>
            <a:cxnSpLocks/>
          </p:cNvCxnSpPr>
          <p:nvPr/>
        </p:nvCxnSpPr>
        <p:spPr>
          <a:xfrm flipH="1">
            <a:off x="0" y="4507982"/>
            <a:ext cx="2697060" cy="0"/>
          </a:xfrm>
          <a:prstGeom prst="straightConnector1">
            <a:avLst/>
          </a:prstGeom>
          <a:noFill/>
          <a:ln w="9525" cap="flat" cmpd="sng">
            <a:solidFill>
              <a:schemeClr val="dk2"/>
            </a:solidFill>
            <a:prstDash val="solid"/>
            <a:round/>
            <a:headEnd type="none" w="med" len="med"/>
            <a:tailEnd type="none" w="med" len="med"/>
          </a:ln>
        </p:spPr>
      </p:cxnSp>
      <p:cxnSp>
        <p:nvCxnSpPr>
          <p:cNvPr id="5" name="Google Shape;623;p54">
            <a:extLst>
              <a:ext uri="{FF2B5EF4-FFF2-40B4-BE49-F238E27FC236}">
                <a16:creationId xmlns:a16="http://schemas.microsoft.com/office/drawing/2014/main" id="{3FD34CF0-0280-4A46-BA70-9032C1B55AEC}"/>
              </a:ext>
            </a:extLst>
          </p:cNvPr>
          <p:cNvCxnSpPr>
            <a:cxnSpLocks/>
          </p:cNvCxnSpPr>
          <p:nvPr/>
        </p:nvCxnSpPr>
        <p:spPr>
          <a:xfrm flipH="1">
            <a:off x="6446940" y="545582"/>
            <a:ext cx="2697060" cy="0"/>
          </a:xfrm>
          <a:prstGeom prst="straightConnector1">
            <a:avLst/>
          </a:prstGeom>
          <a:noFill/>
          <a:ln w="9525" cap="flat" cmpd="sng">
            <a:solidFill>
              <a:schemeClr val="dk2"/>
            </a:solidFill>
            <a:prstDash val="solid"/>
            <a:round/>
            <a:headEnd type="none" w="med" len="med"/>
            <a:tailEnd type="none" w="med" len="med"/>
          </a:ln>
        </p:spPr>
      </p:cxnSp>
      <p:sp>
        <p:nvSpPr>
          <p:cNvPr id="6" name="Google Shape;187;p34">
            <a:extLst>
              <a:ext uri="{FF2B5EF4-FFF2-40B4-BE49-F238E27FC236}">
                <a16:creationId xmlns:a16="http://schemas.microsoft.com/office/drawing/2014/main" id="{5EA91C3C-ED24-4A7D-90C5-35D620D45DF5}"/>
              </a:ext>
            </a:extLst>
          </p:cNvPr>
          <p:cNvSpPr txBox="1">
            <a:spLocks noGrp="1"/>
          </p:cNvSpPr>
          <p:nvPr>
            <p:ph type="ctrTitle"/>
          </p:nvPr>
        </p:nvSpPr>
        <p:spPr>
          <a:xfrm>
            <a:off x="1348530" y="1938779"/>
            <a:ext cx="6620870" cy="6329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latin typeface="Calibri"/>
                <a:ea typeface="Calibri"/>
                <a:cs typeface="Calibri"/>
                <a:sym typeface="Calibri"/>
              </a:rPr>
              <a:t>Thank You</a:t>
            </a:r>
            <a:endParaRPr sz="4000" dirty="0"/>
          </a:p>
        </p:txBody>
      </p:sp>
    </p:spTree>
    <p:extLst>
      <p:ext uri="{BB962C8B-B14F-4D97-AF65-F5344CB8AC3E}">
        <p14:creationId xmlns:p14="http://schemas.microsoft.com/office/powerpoint/2010/main" val="5850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cxnSp>
        <p:nvCxnSpPr>
          <p:cNvPr id="337" name="Google Shape;337;p42"/>
          <p:cNvCxnSpPr/>
          <p:nvPr/>
        </p:nvCxnSpPr>
        <p:spPr>
          <a:xfrm flipH="1">
            <a:off x="0" y="732941"/>
            <a:ext cx="7395972" cy="0"/>
          </a:xfrm>
          <a:prstGeom prst="straightConnector1">
            <a:avLst/>
          </a:prstGeom>
          <a:noFill/>
          <a:ln w="9525" cap="flat" cmpd="sng">
            <a:solidFill>
              <a:schemeClr val="dk2"/>
            </a:solidFill>
            <a:prstDash val="solid"/>
            <a:round/>
            <a:headEnd type="none" w="med" len="med"/>
            <a:tailEnd type="none" w="med" len="med"/>
          </a:ln>
        </p:spPr>
      </p:cxnSp>
      <p:sp>
        <p:nvSpPr>
          <p:cNvPr id="46" name="Google Shape;187;p34">
            <a:extLst>
              <a:ext uri="{FF2B5EF4-FFF2-40B4-BE49-F238E27FC236}">
                <a16:creationId xmlns:a16="http://schemas.microsoft.com/office/drawing/2014/main" id="{9022B72B-EFF4-4355-8662-78F235FE883D}"/>
              </a:ext>
            </a:extLst>
          </p:cNvPr>
          <p:cNvSpPr txBox="1">
            <a:spLocks noGrp="1"/>
          </p:cNvSpPr>
          <p:nvPr>
            <p:ph type="ctrTitle"/>
          </p:nvPr>
        </p:nvSpPr>
        <p:spPr>
          <a:xfrm>
            <a:off x="0" y="99970"/>
            <a:ext cx="2346844" cy="6329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Calibri"/>
                <a:ea typeface="Calibri"/>
                <a:cs typeface="Calibri"/>
                <a:sym typeface="Calibri"/>
              </a:rPr>
              <a:t>Outline</a:t>
            </a:r>
            <a:endParaRPr sz="2800" dirty="0"/>
          </a:p>
        </p:txBody>
      </p:sp>
      <p:sp>
        <p:nvSpPr>
          <p:cNvPr id="47" name="Google Shape;188;p34">
            <a:extLst>
              <a:ext uri="{FF2B5EF4-FFF2-40B4-BE49-F238E27FC236}">
                <a16:creationId xmlns:a16="http://schemas.microsoft.com/office/drawing/2014/main" id="{38B384DD-7488-4B5A-8DA9-8F78E40B0837}"/>
              </a:ext>
            </a:extLst>
          </p:cNvPr>
          <p:cNvSpPr txBox="1">
            <a:spLocks/>
          </p:cNvSpPr>
          <p:nvPr/>
        </p:nvSpPr>
        <p:spPr>
          <a:xfrm>
            <a:off x="288033" y="983216"/>
            <a:ext cx="3202991" cy="3886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9pPr>
          </a:lstStyle>
          <a:p>
            <a:pPr marL="342900" indent="-342900" algn="l">
              <a:buSzPct val="80000"/>
              <a:buFont typeface="Wingdings" panose="05000000000000000000" pitchFamily="2" charset="2"/>
              <a:buChar char="§"/>
            </a:pPr>
            <a:r>
              <a:rPr lang="en-US" sz="1600" dirty="0"/>
              <a:t>Introduction</a:t>
            </a:r>
          </a:p>
          <a:p>
            <a:pPr marL="342900" indent="-342900" algn="l">
              <a:buSzPct val="80000"/>
              <a:buFont typeface="Wingdings" panose="05000000000000000000" pitchFamily="2" charset="2"/>
              <a:buChar char="§"/>
            </a:pPr>
            <a:r>
              <a:rPr lang="en-US" sz="1600" dirty="0"/>
              <a:t>Problem statement &amp; objectives</a:t>
            </a:r>
          </a:p>
          <a:p>
            <a:pPr marL="342900" indent="-342900" algn="l">
              <a:buSzPct val="80000"/>
              <a:buFont typeface="Wingdings" panose="05000000000000000000" pitchFamily="2" charset="2"/>
              <a:buChar char="§"/>
            </a:pPr>
            <a:r>
              <a:rPr lang="en-US" sz="1600" dirty="0"/>
              <a:t>Architecture </a:t>
            </a:r>
          </a:p>
          <a:p>
            <a:pPr marL="342900" indent="-342900" algn="l">
              <a:buSzPct val="80000"/>
              <a:buFont typeface="+mj-lt"/>
              <a:buAutoNum type="arabicPeriod"/>
            </a:pPr>
            <a:r>
              <a:rPr lang="en-US" sz="1600" dirty="0"/>
              <a:t>Web scraping</a:t>
            </a:r>
          </a:p>
          <a:p>
            <a:pPr marL="342900" indent="-342900" algn="l">
              <a:buSzPct val="80000"/>
              <a:buFont typeface="+mj-lt"/>
              <a:buAutoNum type="arabicPeriod"/>
            </a:pPr>
            <a:r>
              <a:rPr lang="en-US" sz="1600" dirty="0"/>
              <a:t>Data cleaning      </a:t>
            </a:r>
          </a:p>
          <a:p>
            <a:pPr marL="342900" indent="-342900" algn="l">
              <a:buSzPct val="80000"/>
              <a:buFont typeface="+mj-lt"/>
              <a:buAutoNum type="arabicPeriod"/>
            </a:pPr>
            <a:r>
              <a:rPr lang="en-US" sz="1600" dirty="0"/>
              <a:t>Data standardization</a:t>
            </a:r>
          </a:p>
          <a:p>
            <a:pPr marL="342900" indent="-342900" algn="l">
              <a:buSzPct val="80000"/>
              <a:buFont typeface="+mj-lt"/>
              <a:buAutoNum type="arabicPeriod"/>
            </a:pPr>
            <a:r>
              <a:rPr lang="en-US" sz="1600" dirty="0"/>
              <a:t>Name matching</a:t>
            </a:r>
          </a:p>
          <a:p>
            <a:pPr marL="342900" indent="-342900" algn="l">
              <a:buSzPct val="80000"/>
              <a:buFont typeface="+mj-lt"/>
              <a:buAutoNum type="arabicPeriod"/>
            </a:pPr>
            <a:r>
              <a:rPr lang="en-US" sz="1600" dirty="0"/>
              <a:t>Data mapping</a:t>
            </a:r>
          </a:p>
          <a:p>
            <a:pPr marL="342900" indent="-342900" algn="l">
              <a:buSzPct val="80000"/>
              <a:buFont typeface="+mj-lt"/>
              <a:buAutoNum type="arabicPeriod"/>
            </a:pPr>
            <a:r>
              <a:rPr lang="en-US" sz="1600" dirty="0"/>
              <a:t>Elasticsearch</a:t>
            </a:r>
          </a:p>
          <a:p>
            <a:pPr marL="342900" indent="-342900" algn="l">
              <a:buSzPct val="80000"/>
              <a:buFont typeface="+mj-lt"/>
              <a:buAutoNum type="arabicPeriod"/>
            </a:pPr>
            <a:r>
              <a:rPr lang="en-US" sz="1600" dirty="0"/>
              <a:t>API development</a:t>
            </a:r>
          </a:p>
          <a:p>
            <a:pPr marL="342900" indent="-342900" algn="l">
              <a:buSzPct val="80000"/>
              <a:buFont typeface="+mj-lt"/>
              <a:buAutoNum type="arabicPeriod"/>
            </a:pPr>
            <a:r>
              <a:rPr lang="en-US" sz="1600" dirty="0"/>
              <a:t>Data testing</a:t>
            </a:r>
          </a:p>
          <a:p>
            <a:pPr marL="342900" indent="-342900" algn="l">
              <a:buSzPct val="80000"/>
              <a:buFont typeface="+mj-lt"/>
              <a:buAutoNum type="arabicPeriod"/>
            </a:pPr>
            <a:r>
              <a:rPr lang="en-US" sz="1600" dirty="0"/>
              <a:t>Deployment</a:t>
            </a:r>
          </a:p>
          <a:p>
            <a:pPr marL="342900" indent="-342900" algn="l">
              <a:buSzPct val="80000"/>
              <a:buFont typeface="Wingdings" panose="05000000000000000000" pitchFamily="2" charset="2"/>
              <a:buChar char="§"/>
            </a:pPr>
            <a:r>
              <a:rPr lang="en-US" sz="1600" dirty="0"/>
              <a:t>Conclusion </a:t>
            </a:r>
          </a:p>
          <a:p>
            <a:pPr marL="342900" indent="-342900" algn="l">
              <a:buSzPct val="80000"/>
              <a:buFont typeface="Wingdings" panose="05000000000000000000" pitchFamily="2" charset="2"/>
              <a:buChar char="§"/>
            </a:pPr>
            <a:r>
              <a:rPr lang="en-US" sz="1600" dirty="0"/>
              <a:t>Future scope</a:t>
            </a:r>
          </a:p>
          <a:p>
            <a:pPr marL="342900" indent="-342900" algn="l">
              <a:buSzPct val="80000"/>
              <a:buFont typeface="Wingdings" panose="05000000000000000000" pitchFamily="2" charset="2"/>
              <a:buChar char="§"/>
            </a:pPr>
            <a:r>
              <a:rPr lang="en-US" sz="1600" dirty="0"/>
              <a:t>References</a:t>
            </a:r>
          </a:p>
          <a:p>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2640750" y="529935"/>
            <a:ext cx="3867300" cy="6329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Calibri"/>
                <a:ea typeface="Calibri"/>
                <a:cs typeface="Calibri"/>
                <a:sym typeface="Calibri"/>
              </a:rPr>
              <a:t>Introduction</a:t>
            </a:r>
            <a:endParaRPr lang="en-US" sz="2800" dirty="0"/>
          </a:p>
        </p:txBody>
      </p:sp>
      <p:sp>
        <p:nvSpPr>
          <p:cNvPr id="188" name="Google Shape;188;p34"/>
          <p:cNvSpPr txBox="1">
            <a:spLocks noGrp="1"/>
          </p:cNvSpPr>
          <p:nvPr>
            <p:ph type="subTitle" idx="1"/>
          </p:nvPr>
        </p:nvSpPr>
        <p:spPr>
          <a:xfrm>
            <a:off x="349578" y="1574290"/>
            <a:ext cx="8444843" cy="3349457"/>
          </a:xfrm>
          <a:prstGeom prst="rect">
            <a:avLst/>
          </a:prstGeom>
        </p:spPr>
        <p:txBody>
          <a:bodyPr spcFirstLastPara="1" wrap="square" lIns="91425" tIns="91425" rIns="91425" bIns="91425" anchor="t" anchorCtr="0">
            <a:noAutofit/>
          </a:bodyPr>
          <a:lstStyle/>
          <a:p>
            <a:pPr marL="480060" lvl="0" indent="-342900" algn="l" rtl="0">
              <a:spcBef>
                <a:spcPts val="0"/>
              </a:spcBef>
              <a:spcAft>
                <a:spcPts val="0"/>
              </a:spcAft>
              <a:buSzPts val="1440"/>
              <a:buFont typeface="Wingdings" panose="05000000000000000000" pitchFamily="2" charset="2"/>
              <a:buChar char="§"/>
            </a:pPr>
            <a:r>
              <a:rPr lang="en-US" sz="2000" dirty="0">
                <a:solidFill>
                  <a:schemeClr val="accent6"/>
                </a:solidFill>
              </a:rPr>
              <a:t>Since Internet has been around for quite some time, there have been a lot of businesses moving online</a:t>
            </a:r>
            <a:br>
              <a:rPr lang="en-US" sz="2000" dirty="0">
                <a:solidFill>
                  <a:schemeClr val="accent6"/>
                </a:solidFill>
              </a:rPr>
            </a:br>
            <a:endParaRPr lang="en-US" sz="2000" dirty="0">
              <a:solidFill>
                <a:schemeClr val="accent6"/>
              </a:solidFill>
            </a:endParaRPr>
          </a:p>
          <a:p>
            <a:pPr marL="480060" lvl="0" indent="-342900" algn="l" rtl="0">
              <a:spcBef>
                <a:spcPts val="0"/>
              </a:spcBef>
              <a:spcAft>
                <a:spcPts val="0"/>
              </a:spcAft>
              <a:buSzPts val="1440"/>
              <a:buFont typeface="Wingdings" panose="05000000000000000000" pitchFamily="2" charset="2"/>
              <a:buChar char="§"/>
            </a:pPr>
            <a:r>
              <a:rPr lang="en-US" sz="2000" dirty="0">
                <a:solidFill>
                  <a:schemeClr val="accent6"/>
                </a:solidFill>
              </a:rPr>
              <a:t>After Jio came into existence, more and more local vendors are coming online, since they are able to use internet locally </a:t>
            </a:r>
            <a:br>
              <a:rPr lang="en-US" sz="2000" dirty="0">
                <a:solidFill>
                  <a:schemeClr val="accent6"/>
                </a:solidFill>
              </a:rPr>
            </a:br>
            <a:endParaRPr lang="en-US" sz="2000" dirty="0">
              <a:solidFill>
                <a:schemeClr val="accent6"/>
              </a:solidFill>
            </a:endParaRPr>
          </a:p>
          <a:p>
            <a:pPr marL="480060" lvl="0" indent="-342900" algn="l" rtl="0">
              <a:spcBef>
                <a:spcPts val="0"/>
              </a:spcBef>
              <a:spcAft>
                <a:spcPts val="0"/>
              </a:spcAft>
              <a:buSzPts val="1440"/>
              <a:buFont typeface="Wingdings" panose="05000000000000000000" pitchFamily="2" charset="2"/>
              <a:buChar char="§"/>
            </a:pPr>
            <a:r>
              <a:rPr lang="en-US" sz="2000" dirty="0">
                <a:solidFill>
                  <a:schemeClr val="accent6"/>
                </a:solidFill>
              </a:rPr>
              <a:t>Even Covid has contributes to a rise in businesses coming online</a:t>
            </a:r>
            <a:br>
              <a:rPr lang="en-US" sz="2000" dirty="0">
                <a:solidFill>
                  <a:schemeClr val="accent6"/>
                </a:solidFill>
              </a:rPr>
            </a:br>
            <a:endParaRPr lang="en-US" sz="2000" dirty="0">
              <a:solidFill>
                <a:schemeClr val="accent6"/>
              </a:solidFill>
            </a:endParaRPr>
          </a:p>
          <a:p>
            <a:pPr marL="480060" lvl="0" indent="-342900" algn="l" rtl="0">
              <a:spcBef>
                <a:spcPts val="0"/>
              </a:spcBef>
              <a:spcAft>
                <a:spcPts val="0"/>
              </a:spcAft>
              <a:buSzPts val="1440"/>
              <a:buFont typeface="Wingdings" panose="05000000000000000000" pitchFamily="2" charset="2"/>
              <a:buChar char="§"/>
            </a:pPr>
            <a:r>
              <a:rPr lang="en-US" sz="2000" dirty="0">
                <a:solidFill>
                  <a:schemeClr val="accent6"/>
                </a:solidFill>
              </a:rPr>
              <a:t>There are a number of similar products available online </a:t>
            </a:r>
          </a:p>
          <a:p>
            <a:endParaRPr lang="en-IN" dirty="0"/>
          </a:p>
        </p:txBody>
      </p:sp>
      <p:cxnSp>
        <p:nvCxnSpPr>
          <p:cNvPr id="189" name="Google Shape;189;p34"/>
          <p:cNvCxnSpPr/>
          <p:nvPr/>
        </p:nvCxnSpPr>
        <p:spPr>
          <a:xfrm>
            <a:off x="4574400" y="309936"/>
            <a:ext cx="45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cxnSp>
        <p:nvCxnSpPr>
          <p:cNvPr id="44" name="Google Shape;190;p34"/>
          <p:cNvCxnSpPr/>
          <p:nvPr/>
        </p:nvCxnSpPr>
        <p:spPr>
          <a:xfrm>
            <a:off x="0" y="673204"/>
            <a:ext cx="5382491" cy="0"/>
          </a:xfrm>
          <a:prstGeom prst="straightConnector1">
            <a:avLst/>
          </a:prstGeom>
          <a:noFill/>
          <a:ln w="9525" cap="flat" cmpd="sng">
            <a:solidFill>
              <a:schemeClr val="dk1"/>
            </a:solidFill>
            <a:prstDash val="solid"/>
            <a:round/>
            <a:headEnd type="none" w="med" len="med"/>
            <a:tailEnd type="none" w="med" len="med"/>
          </a:ln>
        </p:spPr>
      </p:cxnSp>
      <p:sp>
        <p:nvSpPr>
          <p:cNvPr id="45" name="Google Shape;187;p34"/>
          <p:cNvSpPr txBox="1">
            <a:spLocks noGrp="1"/>
          </p:cNvSpPr>
          <p:nvPr>
            <p:ph type="ctrTitle"/>
          </p:nvPr>
        </p:nvSpPr>
        <p:spPr>
          <a:xfrm>
            <a:off x="1261565" y="10633"/>
            <a:ext cx="6620870" cy="6329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Calibri"/>
                <a:ea typeface="Calibri"/>
                <a:cs typeface="Calibri"/>
                <a:sym typeface="Calibri"/>
              </a:rPr>
              <a:t>Problem statement &amp; objectives</a:t>
            </a:r>
            <a:endParaRPr sz="2800" dirty="0"/>
          </a:p>
        </p:txBody>
      </p:sp>
      <p:sp>
        <p:nvSpPr>
          <p:cNvPr id="2" name="TextBox 1">
            <a:extLst>
              <a:ext uri="{FF2B5EF4-FFF2-40B4-BE49-F238E27FC236}">
                <a16:creationId xmlns:a16="http://schemas.microsoft.com/office/drawing/2014/main" id="{6DF258D6-BC11-45AD-A51F-8994A82FAD9F}"/>
              </a:ext>
            </a:extLst>
          </p:cNvPr>
          <p:cNvSpPr txBox="1"/>
          <p:nvPr/>
        </p:nvSpPr>
        <p:spPr>
          <a:xfrm>
            <a:off x="584791" y="1113064"/>
            <a:ext cx="6347637" cy="1056700"/>
          </a:xfrm>
          <a:prstGeom prst="rect">
            <a:avLst/>
          </a:prstGeom>
          <a:noFill/>
        </p:spPr>
        <p:txBody>
          <a:bodyPr wrap="square" rtlCol="0">
            <a:spAutoFit/>
          </a:bodyPr>
          <a:lstStyle/>
          <a:p>
            <a:pPr lvl="0" algn="l" rtl="0">
              <a:spcBef>
                <a:spcPts val="0"/>
              </a:spcBef>
              <a:spcAft>
                <a:spcPts val="0"/>
              </a:spcAft>
              <a:buSzPts val="1920"/>
            </a:pPr>
            <a:r>
              <a:rPr lang="en-US" sz="1800" dirty="0"/>
              <a:t>Problem statement</a:t>
            </a:r>
          </a:p>
          <a:p>
            <a:pPr marL="342900" lvl="0" indent="-342900" algn="l" rtl="0">
              <a:spcBef>
                <a:spcPts val="1000"/>
              </a:spcBef>
              <a:spcAft>
                <a:spcPts val="0"/>
              </a:spcAft>
              <a:buSzPts val="1760"/>
              <a:buFont typeface="Century Gothic"/>
              <a:buChar char="•"/>
            </a:pPr>
            <a:r>
              <a:rPr lang="en-US" sz="1400" dirty="0"/>
              <a:t>Many e-commerce websites are available on the Internet</a:t>
            </a:r>
            <a:endParaRPr lang="en-US" dirty="0"/>
          </a:p>
          <a:p>
            <a:pPr marL="342900" lvl="0" indent="-342900" algn="l" rtl="0">
              <a:spcBef>
                <a:spcPts val="1000"/>
              </a:spcBef>
              <a:spcAft>
                <a:spcPts val="0"/>
              </a:spcAft>
              <a:buSzPts val="1760"/>
              <a:buFont typeface="Century Gothic"/>
              <a:buChar char="•"/>
            </a:pPr>
            <a:r>
              <a:rPr lang="en-US" sz="1400" dirty="0"/>
              <a:t>There is a need to compare the products on a single platform</a:t>
            </a:r>
            <a:endParaRPr lang="en-US" dirty="0"/>
          </a:p>
        </p:txBody>
      </p:sp>
      <p:sp>
        <p:nvSpPr>
          <p:cNvPr id="6" name="TextBox 5">
            <a:extLst>
              <a:ext uri="{FF2B5EF4-FFF2-40B4-BE49-F238E27FC236}">
                <a16:creationId xmlns:a16="http://schemas.microsoft.com/office/drawing/2014/main" id="{12975009-2913-4253-BABC-6F00ABF456CE}"/>
              </a:ext>
            </a:extLst>
          </p:cNvPr>
          <p:cNvSpPr txBox="1"/>
          <p:nvPr/>
        </p:nvSpPr>
        <p:spPr>
          <a:xfrm>
            <a:off x="584791" y="2639224"/>
            <a:ext cx="6709144" cy="1615827"/>
          </a:xfrm>
          <a:prstGeom prst="rect">
            <a:avLst/>
          </a:prstGeom>
          <a:noFill/>
        </p:spPr>
        <p:txBody>
          <a:bodyPr wrap="square" rtlCol="0">
            <a:spAutoFit/>
          </a:bodyPr>
          <a:lstStyle/>
          <a:p>
            <a:pPr lvl="0" algn="l" rtl="0">
              <a:spcBef>
                <a:spcPts val="1000"/>
              </a:spcBef>
              <a:spcAft>
                <a:spcPts val="0"/>
              </a:spcAft>
              <a:buSzPts val="1920"/>
            </a:pPr>
            <a:r>
              <a:rPr lang="en-US" sz="1800" dirty="0"/>
              <a:t>Objectives</a:t>
            </a:r>
          </a:p>
          <a:p>
            <a:pPr marL="342900" lvl="0" indent="-342900" algn="l" rtl="0">
              <a:spcBef>
                <a:spcPts val="1000"/>
              </a:spcBef>
              <a:spcAft>
                <a:spcPts val="0"/>
              </a:spcAft>
              <a:buSzPts val="1760"/>
              <a:buFont typeface="Century Gothic"/>
              <a:buChar char="•"/>
            </a:pPr>
            <a:r>
              <a:rPr lang="en-US" sz="1400" dirty="0"/>
              <a:t>To make use of modern techniques to create a comparative UI</a:t>
            </a:r>
            <a:endParaRPr lang="en-US" dirty="0"/>
          </a:p>
          <a:p>
            <a:pPr marL="342900" lvl="0" indent="-342900" algn="l" rtl="0">
              <a:spcBef>
                <a:spcPts val="1000"/>
              </a:spcBef>
              <a:spcAft>
                <a:spcPts val="0"/>
              </a:spcAft>
              <a:buSzPts val="1760"/>
              <a:buFont typeface="Century Gothic"/>
              <a:buChar char="•"/>
            </a:pPr>
            <a:r>
              <a:rPr lang="en-US" sz="1400" dirty="0"/>
              <a:t>To compare prices of gadgets across various e-commerce platforms</a:t>
            </a:r>
            <a:endParaRPr lang="en-US" dirty="0"/>
          </a:p>
          <a:p>
            <a:pPr marL="342900" lvl="0" indent="-342900" algn="l" rtl="0">
              <a:spcBef>
                <a:spcPts val="1000"/>
              </a:spcBef>
              <a:spcAft>
                <a:spcPts val="0"/>
              </a:spcAft>
              <a:buSzPts val="1760"/>
              <a:buFont typeface="Century Gothic"/>
              <a:buChar char="•"/>
            </a:pPr>
            <a:r>
              <a:rPr lang="en-US" sz="1400" dirty="0"/>
              <a:t>To provide average rating and availability of the products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7" name="Google Shape;187;p34">
            <a:extLst>
              <a:ext uri="{FF2B5EF4-FFF2-40B4-BE49-F238E27FC236}">
                <a16:creationId xmlns:a16="http://schemas.microsoft.com/office/drawing/2014/main" id="{27B0CDAF-4E7E-457F-99AC-CD3E48AB8163}"/>
              </a:ext>
            </a:extLst>
          </p:cNvPr>
          <p:cNvSpPr txBox="1">
            <a:spLocks noGrp="1"/>
          </p:cNvSpPr>
          <p:nvPr>
            <p:ph type="ctrTitle"/>
          </p:nvPr>
        </p:nvSpPr>
        <p:spPr>
          <a:xfrm>
            <a:off x="2893531" y="-27075"/>
            <a:ext cx="3356937" cy="6698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Calibri"/>
                <a:ea typeface="Calibri"/>
                <a:cs typeface="Calibri"/>
                <a:sym typeface="Calibri"/>
              </a:rPr>
              <a:t>Architecture</a:t>
            </a:r>
            <a:endParaRPr lang="en-US" sz="2800" dirty="0"/>
          </a:p>
        </p:txBody>
      </p:sp>
      <p:pic>
        <p:nvPicPr>
          <p:cNvPr id="38" name="Google Shape;172;p5">
            <a:extLst>
              <a:ext uri="{FF2B5EF4-FFF2-40B4-BE49-F238E27FC236}">
                <a16:creationId xmlns:a16="http://schemas.microsoft.com/office/drawing/2014/main" id="{EBED2944-69C0-4C9C-8C5B-CD4F4F885FD4}"/>
              </a:ext>
            </a:extLst>
          </p:cNvPr>
          <p:cNvPicPr preferRelativeResize="0">
            <a:picLocks/>
          </p:cNvPicPr>
          <p:nvPr/>
        </p:nvPicPr>
        <p:blipFill rotWithShape="1">
          <a:blip r:embed="rId3">
            <a:alphaModFix/>
          </a:blip>
          <a:srcRect/>
          <a:stretch/>
        </p:blipFill>
        <p:spPr>
          <a:xfrm>
            <a:off x="1554616" y="642776"/>
            <a:ext cx="6034768" cy="44821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p:nvPr/>
        </p:nvCxnSpPr>
        <p:spPr>
          <a:xfrm flipH="1" flipV="1">
            <a:off x="5715000" y="709897"/>
            <a:ext cx="3429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Web scraping</a:t>
            </a:r>
            <a:endParaRPr lang="en-IN" dirty="0"/>
          </a:p>
        </p:txBody>
      </p:sp>
      <p:sp>
        <p:nvSpPr>
          <p:cNvPr id="3" name="TextBox 2"/>
          <p:cNvSpPr txBox="1"/>
          <p:nvPr/>
        </p:nvSpPr>
        <p:spPr>
          <a:xfrm>
            <a:off x="41562" y="921346"/>
            <a:ext cx="6816438" cy="2610971"/>
          </a:xfrm>
          <a:prstGeom prst="rect">
            <a:avLst/>
          </a:prstGeom>
          <a:noFill/>
        </p:spPr>
        <p:txBody>
          <a:bodyPr wrap="square" rtlCol="0">
            <a:spAutoFit/>
          </a:bodyPr>
          <a:lstStyle/>
          <a:p>
            <a:pPr lvl="0" algn="l" rtl="0">
              <a:spcBef>
                <a:spcPts val="0"/>
              </a:spcBef>
              <a:spcAft>
                <a:spcPts val="0"/>
              </a:spcAft>
              <a:buSzPts val="1760"/>
            </a:pPr>
            <a:r>
              <a:rPr lang="en-US" sz="1800" dirty="0"/>
              <a:t>Process of extracting information and data from a website and transforming it into structured data</a:t>
            </a:r>
            <a:endParaRPr lang="en-US" sz="1600" dirty="0"/>
          </a:p>
          <a:p>
            <a:pPr marL="0" lvl="0" indent="0" algn="l" rtl="0">
              <a:spcBef>
                <a:spcPts val="1000"/>
              </a:spcBef>
              <a:spcAft>
                <a:spcPts val="0"/>
              </a:spcAft>
              <a:buSzPts val="1760"/>
              <a:buNone/>
            </a:pPr>
            <a:r>
              <a:rPr lang="en-US" sz="1600" dirty="0"/>
              <a:t>Steps of web scraping:</a:t>
            </a:r>
            <a:endParaRPr lang="en-US" dirty="0"/>
          </a:p>
          <a:p>
            <a:pPr marL="342900" lvl="0" indent="-342900" algn="l" rtl="0">
              <a:spcBef>
                <a:spcPts val="1000"/>
              </a:spcBef>
              <a:spcAft>
                <a:spcPts val="0"/>
              </a:spcAft>
              <a:buSzPts val="1600"/>
              <a:buFont typeface="Century Gothic"/>
              <a:buChar char="•"/>
            </a:pPr>
            <a:r>
              <a:rPr lang="en-US" dirty="0"/>
              <a:t>Inspect the webpage</a:t>
            </a:r>
          </a:p>
          <a:p>
            <a:pPr marL="342900" lvl="0" indent="-342900" algn="l" rtl="0">
              <a:spcBef>
                <a:spcPts val="1000"/>
              </a:spcBef>
              <a:spcAft>
                <a:spcPts val="0"/>
              </a:spcAft>
              <a:buSzPts val="1600"/>
              <a:buFont typeface="Century Gothic"/>
              <a:buChar char="•"/>
            </a:pPr>
            <a:r>
              <a:rPr lang="en-US" dirty="0"/>
              <a:t>Parse the webpage html using Beautiful Soup</a:t>
            </a:r>
          </a:p>
          <a:p>
            <a:pPr marL="342900" lvl="0" indent="-342900" algn="l" rtl="0">
              <a:spcBef>
                <a:spcPts val="1000"/>
              </a:spcBef>
              <a:spcAft>
                <a:spcPts val="0"/>
              </a:spcAft>
              <a:buSzPts val="1600"/>
              <a:buFont typeface="Century Gothic"/>
              <a:buChar char="•"/>
            </a:pPr>
            <a:r>
              <a:rPr lang="en-US" dirty="0"/>
              <a:t>Search for html elements</a:t>
            </a:r>
          </a:p>
          <a:p>
            <a:pPr marL="342900" lvl="0" indent="-342900" algn="l" rtl="0">
              <a:spcBef>
                <a:spcPts val="1000"/>
              </a:spcBef>
              <a:spcAft>
                <a:spcPts val="0"/>
              </a:spcAft>
              <a:buSzPts val="1600"/>
              <a:buFont typeface="Century Gothic"/>
              <a:buChar char="•"/>
            </a:pPr>
            <a:r>
              <a:rPr lang="en-US" dirty="0"/>
              <a:t>Looping through elements and saving variables</a:t>
            </a:r>
          </a:p>
          <a:p>
            <a:pPr marL="285750" indent="-285750">
              <a:buFont typeface="Wingdings" panose="05000000000000000000" pitchFamily="2" charset="2"/>
              <a:buChar char="§"/>
            </a:pPr>
            <a:endParaRPr lang="en-GB" dirty="0"/>
          </a:p>
        </p:txBody>
      </p:sp>
      <p:pic>
        <p:nvPicPr>
          <p:cNvPr id="5" name="Google Shape;179;p6">
            <a:extLst>
              <a:ext uri="{FF2B5EF4-FFF2-40B4-BE49-F238E27FC236}">
                <a16:creationId xmlns:a16="http://schemas.microsoft.com/office/drawing/2014/main" id="{78E87D8E-D54C-43E0-8C51-DEF32F19890C}"/>
              </a:ext>
            </a:extLst>
          </p:cNvPr>
          <p:cNvPicPr preferRelativeResize="0"/>
          <p:nvPr/>
        </p:nvPicPr>
        <p:blipFill rotWithShape="1">
          <a:blip r:embed="rId3">
            <a:alphaModFix/>
          </a:blip>
          <a:srcRect/>
          <a:stretch/>
        </p:blipFill>
        <p:spPr>
          <a:xfrm>
            <a:off x="4572000" y="2870790"/>
            <a:ext cx="4572000" cy="2272709"/>
          </a:xfrm>
          <a:prstGeom prst="rect">
            <a:avLst/>
          </a:prstGeom>
          <a:noFill/>
          <a:ln>
            <a:noFill/>
          </a:ln>
        </p:spPr>
      </p:pic>
      <p:pic>
        <p:nvPicPr>
          <p:cNvPr id="6" name="Picture 5">
            <a:extLst>
              <a:ext uri="{FF2B5EF4-FFF2-40B4-BE49-F238E27FC236}">
                <a16:creationId xmlns:a16="http://schemas.microsoft.com/office/drawing/2014/main" id="{59677BD0-FE89-46BB-8E1A-0912142C3216}"/>
              </a:ext>
            </a:extLst>
          </p:cNvPr>
          <p:cNvPicPr>
            <a:picLocks noChangeAspect="1"/>
          </p:cNvPicPr>
          <p:nvPr/>
        </p:nvPicPr>
        <p:blipFill>
          <a:blip r:embed="rId4"/>
          <a:stretch>
            <a:fillRect/>
          </a:stretch>
        </p:blipFill>
        <p:spPr>
          <a:xfrm>
            <a:off x="41562" y="3545310"/>
            <a:ext cx="1923288" cy="755866"/>
          </a:xfrm>
          <a:prstGeom prst="rect">
            <a:avLst/>
          </a:prstGeom>
        </p:spPr>
      </p:pic>
      <p:pic>
        <p:nvPicPr>
          <p:cNvPr id="8" name="Picture 7">
            <a:extLst>
              <a:ext uri="{FF2B5EF4-FFF2-40B4-BE49-F238E27FC236}">
                <a16:creationId xmlns:a16="http://schemas.microsoft.com/office/drawing/2014/main" id="{6155989A-B115-4CBA-8436-9C4859CA9F0F}"/>
              </a:ext>
            </a:extLst>
          </p:cNvPr>
          <p:cNvPicPr>
            <a:picLocks noChangeAspect="1"/>
          </p:cNvPicPr>
          <p:nvPr/>
        </p:nvPicPr>
        <p:blipFill>
          <a:blip r:embed="rId5"/>
          <a:stretch>
            <a:fillRect/>
          </a:stretch>
        </p:blipFill>
        <p:spPr>
          <a:xfrm>
            <a:off x="2134468" y="3500248"/>
            <a:ext cx="2267913" cy="597822"/>
          </a:xfrm>
          <a:prstGeom prst="rect">
            <a:avLst/>
          </a:prstGeom>
        </p:spPr>
      </p:pic>
      <p:pic>
        <p:nvPicPr>
          <p:cNvPr id="10" name="Picture 9">
            <a:extLst>
              <a:ext uri="{FF2B5EF4-FFF2-40B4-BE49-F238E27FC236}">
                <a16:creationId xmlns:a16="http://schemas.microsoft.com/office/drawing/2014/main" id="{5404C909-1DCF-412B-8EB4-F9B587F7E22F}"/>
              </a:ext>
            </a:extLst>
          </p:cNvPr>
          <p:cNvPicPr>
            <a:picLocks noChangeAspect="1"/>
          </p:cNvPicPr>
          <p:nvPr/>
        </p:nvPicPr>
        <p:blipFill>
          <a:blip r:embed="rId6"/>
          <a:stretch>
            <a:fillRect/>
          </a:stretch>
        </p:blipFill>
        <p:spPr>
          <a:xfrm>
            <a:off x="913916" y="4290326"/>
            <a:ext cx="2785730" cy="701649"/>
          </a:xfrm>
          <a:prstGeom prst="rect">
            <a:avLst/>
          </a:prstGeom>
        </p:spPr>
      </p:pic>
    </p:spTree>
    <p:extLst>
      <p:ext uri="{BB962C8B-B14F-4D97-AF65-F5344CB8AC3E}">
        <p14:creationId xmlns:p14="http://schemas.microsoft.com/office/powerpoint/2010/main" val="370134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p:nvPr/>
        </p:nvCxnSpPr>
        <p:spPr>
          <a:xfrm flipH="1" flipV="1">
            <a:off x="5715000" y="709897"/>
            <a:ext cx="3429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Data cleaning</a:t>
            </a:r>
            <a:endParaRPr lang="en-IN" dirty="0"/>
          </a:p>
        </p:txBody>
      </p:sp>
      <p:sp>
        <p:nvSpPr>
          <p:cNvPr id="3" name="TextBox 2"/>
          <p:cNvSpPr txBox="1"/>
          <p:nvPr/>
        </p:nvSpPr>
        <p:spPr>
          <a:xfrm>
            <a:off x="408869" y="1368752"/>
            <a:ext cx="8326261" cy="2908489"/>
          </a:xfrm>
          <a:prstGeom prst="rect">
            <a:avLst/>
          </a:prstGeom>
          <a:noFill/>
        </p:spPr>
        <p:txBody>
          <a:bodyPr wrap="square" rtlCol="0">
            <a:spAutoFit/>
          </a:bodyPr>
          <a:lstStyle/>
          <a:p>
            <a:pPr marL="342900" lvl="0" indent="-342900" algn="l" rtl="0">
              <a:spcBef>
                <a:spcPts val="0"/>
              </a:spcBef>
              <a:spcAft>
                <a:spcPts val="0"/>
              </a:spcAft>
              <a:buSzPts val="1760"/>
              <a:buFont typeface="Wingdings" panose="05000000000000000000" pitchFamily="2" charset="2"/>
              <a:buChar char="§"/>
            </a:pPr>
            <a:r>
              <a:rPr lang="en-US" sz="1800" dirty="0">
                <a:latin typeface="Calibri"/>
                <a:ea typeface="Calibri"/>
                <a:cs typeface="Calibri"/>
                <a:sym typeface="Calibri"/>
              </a:rPr>
              <a:t>The process of fixing or removing incorrect, corrupted, incorrectly formatted, duplicate, or incomplete data within a dataset. </a:t>
            </a:r>
          </a:p>
          <a:p>
            <a:pPr marL="342900" lvl="0" indent="-342900" algn="l" rtl="0">
              <a:spcBef>
                <a:spcPts val="1000"/>
              </a:spcBef>
              <a:spcAft>
                <a:spcPts val="0"/>
              </a:spcAft>
              <a:buSzPts val="1760"/>
              <a:buFont typeface="Wingdings" panose="05000000000000000000" pitchFamily="2" charset="2"/>
              <a:buChar char="§"/>
            </a:pPr>
            <a:r>
              <a:rPr lang="en-US" sz="1800" dirty="0">
                <a:latin typeface="Calibri"/>
                <a:ea typeface="Calibri"/>
                <a:cs typeface="Calibri"/>
                <a:sym typeface="Calibri"/>
              </a:rPr>
              <a:t>Use of Pandas </a:t>
            </a:r>
            <a:endParaRPr lang="en-US" sz="2800" dirty="0"/>
          </a:p>
          <a:p>
            <a:pPr marL="285750" lvl="0" indent="-285750" algn="l" rtl="0">
              <a:spcBef>
                <a:spcPts val="1000"/>
              </a:spcBef>
              <a:spcAft>
                <a:spcPts val="0"/>
              </a:spcAft>
              <a:buSzPts val="1760"/>
              <a:buFont typeface="Wingdings" panose="05000000000000000000" pitchFamily="2" charset="2"/>
              <a:buChar char="§"/>
            </a:pPr>
            <a:r>
              <a:rPr lang="en-US" sz="1800" dirty="0">
                <a:latin typeface="Calibri"/>
                <a:ea typeface="Calibri"/>
                <a:cs typeface="Calibri"/>
                <a:sym typeface="Calibri"/>
              </a:rPr>
              <a:t> Data cleaning, data manipulation and analysis</a:t>
            </a:r>
            <a:br>
              <a:rPr lang="en-US" sz="1800" dirty="0">
                <a:latin typeface="Calibri"/>
                <a:ea typeface="Calibri"/>
                <a:cs typeface="Calibri"/>
                <a:sym typeface="Calibri"/>
              </a:rPr>
            </a:br>
            <a:endParaRPr lang="en-US" sz="1800" dirty="0">
              <a:latin typeface="Calibri"/>
              <a:ea typeface="Calibri"/>
              <a:cs typeface="Calibri"/>
              <a:sym typeface="Calibri"/>
            </a:endParaRPr>
          </a:p>
          <a:p>
            <a:pPr marL="0" lvl="0" indent="0" algn="l" rtl="0">
              <a:spcBef>
                <a:spcPts val="1000"/>
              </a:spcBef>
              <a:spcAft>
                <a:spcPts val="0"/>
              </a:spcAft>
              <a:buSzPts val="1760"/>
              <a:buNone/>
            </a:pPr>
            <a:r>
              <a:rPr lang="en-US" sz="1800" dirty="0">
                <a:latin typeface="Calibri"/>
                <a:ea typeface="Calibri"/>
                <a:cs typeface="Calibri"/>
                <a:sym typeface="Calibri"/>
              </a:rPr>
              <a:t>In this stage, we removed special characters and </a:t>
            </a:r>
            <a:r>
              <a:rPr lang="en-US" sz="1800" i="1" dirty="0">
                <a:latin typeface="Calibri"/>
                <a:ea typeface="Calibri"/>
                <a:cs typeface="Calibri"/>
                <a:sym typeface="Calibri"/>
              </a:rPr>
              <a:t>Rs </a:t>
            </a:r>
            <a:r>
              <a:rPr lang="en-US" sz="1800" dirty="0">
                <a:latin typeface="Calibri"/>
                <a:ea typeface="Calibri"/>
                <a:cs typeface="Calibri"/>
                <a:sym typeface="Calibri"/>
              </a:rPr>
              <a:t>symbols to make the data standard. This helps to ingest data in a master dataset where we can perform certain operations on them. </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293468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Data standardization</a:t>
            </a:r>
            <a:endParaRPr lang="en-IN" dirty="0"/>
          </a:p>
        </p:txBody>
      </p:sp>
      <p:sp>
        <p:nvSpPr>
          <p:cNvPr id="3" name="TextBox 2"/>
          <p:cNvSpPr txBox="1"/>
          <p:nvPr/>
        </p:nvSpPr>
        <p:spPr>
          <a:xfrm>
            <a:off x="408869" y="1071040"/>
            <a:ext cx="8326261" cy="2205732"/>
          </a:xfrm>
          <a:prstGeom prst="rect">
            <a:avLst/>
          </a:prstGeom>
          <a:noFill/>
        </p:spPr>
        <p:txBody>
          <a:bodyPr wrap="square" rtlCol="0">
            <a:spAutoFit/>
          </a:bodyPr>
          <a:lstStyle/>
          <a:p>
            <a:pPr marL="0" lvl="0" indent="0" algn="l" rtl="0">
              <a:spcBef>
                <a:spcPts val="0"/>
              </a:spcBef>
              <a:spcAft>
                <a:spcPts val="0"/>
              </a:spcAft>
              <a:buSzPts val="1760"/>
              <a:buNone/>
            </a:pPr>
            <a:r>
              <a:rPr lang="en-US" sz="1800" dirty="0">
                <a:latin typeface="Calibri"/>
                <a:ea typeface="Calibri"/>
                <a:cs typeface="Calibri"/>
                <a:sym typeface="Calibri"/>
              </a:rPr>
              <a:t>To meet the user requirements, we have added two columns:</a:t>
            </a:r>
            <a:endParaRPr lang="en-US" sz="2800" dirty="0"/>
          </a:p>
          <a:p>
            <a:pPr marL="342900" lvl="0" indent="-342900" algn="l" rtl="0">
              <a:spcBef>
                <a:spcPts val="1000"/>
              </a:spcBef>
              <a:spcAft>
                <a:spcPts val="0"/>
              </a:spcAft>
              <a:buSzPts val="1760"/>
              <a:buFont typeface="Arial"/>
              <a:buChar char="•"/>
            </a:pPr>
            <a:r>
              <a:rPr lang="en-US" sz="1800" dirty="0">
                <a:latin typeface="Calibri"/>
                <a:ea typeface="Calibri"/>
                <a:cs typeface="Calibri"/>
                <a:sym typeface="Calibri"/>
              </a:rPr>
              <a:t>Availability</a:t>
            </a:r>
            <a:endParaRPr lang="en-US" sz="2800" dirty="0"/>
          </a:p>
          <a:p>
            <a:pPr marL="342900" lvl="0" indent="-342900" algn="l" rtl="0">
              <a:spcBef>
                <a:spcPts val="1000"/>
              </a:spcBef>
              <a:spcAft>
                <a:spcPts val="0"/>
              </a:spcAft>
              <a:buSzPts val="1760"/>
              <a:buFont typeface="Arial"/>
              <a:buChar char="•"/>
            </a:pPr>
            <a:r>
              <a:rPr lang="en-US" sz="1800" dirty="0">
                <a:latin typeface="Calibri"/>
                <a:ea typeface="Calibri"/>
                <a:cs typeface="Calibri"/>
                <a:sym typeface="Calibri"/>
              </a:rPr>
              <a:t>Synonyms</a:t>
            </a:r>
            <a:endParaRPr lang="en-US" sz="2800" dirty="0"/>
          </a:p>
          <a:p>
            <a:pPr marL="0" lvl="0" indent="0" algn="l" rtl="0">
              <a:spcBef>
                <a:spcPts val="1000"/>
              </a:spcBef>
              <a:spcAft>
                <a:spcPts val="0"/>
              </a:spcAft>
              <a:buSzPts val="1760"/>
              <a:buNone/>
            </a:pPr>
            <a:r>
              <a:rPr lang="en-US" sz="1800" u="sng" dirty="0">
                <a:latin typeface="Calibri"/>
                <a:ea typeface="Calibri"/>
                <a:cs typeface="Calibri"/>
                <a:sym typeface="Calibri"/>
              </a:rPr>
              <a:t>E.g.</a:t>
            </a:r>
            <a:r>
              <a:rPr lang="en-US" sz="1800" dirty="0">
                <a:latin typeface="Calibri"/>
                <a:ea typeface="Calibri"/>
                <a:cs typeface="Calibri"/>
                <a:sym typeface="Calibri"/>
              </a:rPr>
              <a:t> Product - REDMI 9i (Midnight Black, 64 GB)</a:t>
            </a:r>
            <a:endParaRPr lang="en-US" sz="2800" dirty="0"/>
          </a:p>
          <a:p>
            <a:pPr marL="0" lvl="0" indent="0" algn="l" rtl="0">
              <a:spcBef>
                <a:spcPts val="1000"/>
              </a:spcBef>
              <a:spcAft>
                <a:spcPts val="0"/>
              </a:spcAft>
              <a:buSzPts val="1760"/>
              <a:buNone/>
            </a:pPr>
            <a:r>
              <a:rPr lang="en-US" sz="1800" dirty="0">
                <a:latin typeface="Calibri"/>
                <a:ea typeface="Calibri"/>
                <a:cs typeface="Calibri"/>
                <a:sym typeface="Calibri"/>
              </a:rPr>
              <a:t>Synonyms - REDMI 9i | REDMI 9i Midnight Black | REDMI 9i 64 GB</a:t>
            </a:r>
            <a:endParaRPr lang="en-US" sz="2800" dirty="0"/>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185772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Google Shape;377;p43"/>
          <p:cNvCxnSpPr>
            <a:cxnSpLocks/>
          </p:cNvCxnSpPr>
          <p:nvPr/>
        </p:nvCxnSpPr>
        <p:spPr>
          <a:xfrm flipH="1" flipV="1">
            <a:off x="4572000" y="709898"/>
            <a:ext cx="4572000" cy="1"/>
          </a:xfrm>
          <a:prstGeom prst="straightConnector1">
            <a:avLst/>
          </a:prstGeom>
          <a:noFill/>
          <a:ln w="9525" cap="flat" cmpd="sng">
            <a:solidFill>
              <a:schemeClr val="dk1"/>
            </a:solidFill>
            <a:prstDash val="solid"/>
            <a:round/>
            <a:headEnd type="none" w="med" len="med"/>
            <a:tailEnd type="none" w="med" len="med"/>
          </a:ln>
        </p:spPr>
      </p:cxnSp>
      <p:sp>
        <p:nvSpPr>
          <p:cNvPr id="2" name="Title 1"/>
          <p:cNvSpPr>
            <a:spLocks noGrp="1"/>
          </p:cNvSpPr>
          <p:nvPr>
            <p:ph type="ctrTitle"/>
          </p:nvPr>
        </p:nvSpPr>
        <p:spPr>
          <a:xfrm>
            <a:off x="4250850" y="89887"/>
            <a:ext cx="5214300" cy="831459"/>
          </a:xfrm>
        </p:spPr>
        <p:txBody>
          <a:bodyPr/>
          <a:lstStyle/>
          <a:p>
            <a:r>
              <a:rPr lang="en-US" sz="2400" dirty="0">
                <a:latin typeface="Calibri"/>
                <a:ea typeface="Calibri"/>
                <a:cs typeface="Calibri"/>
                <a:sym typeface="Calibri"/>
              </a:rPr>
              <a:t>Name matching</a:t>
            </a:r>
            <a:endParaRPr lang="en-IN" dirty="0"/>
          </a:p>
        </p:txBody>
      </p:sp>
      <p:sp>
        <p:nvSpPr>
          <p:cNvPr id="3" name="TextBox 2"/>
          <p:cNvSpPr txBox="1"/>
          <p:nvPr/>
        </p:nvSpPr>
        <p:spPr>
          <a:xfrm>
            <a:off x="274025" y="797105"/>
            <a:ext cx="8326261" cy="2328843"/>
          </a:xfrm>
          <a:prstGeom prst="rect">
            <a:avLst/>
          </a:prstGeom>
          <a:noFill/>
        </p:spPr>
        <p:txBody>
          <a:bodyPr wrap="square" rtlCol="0">
            <a:spAutoFit/>
          </a:bodyPr>
          <a:lstStyle/>
          <a:p>
            <a:pPr marL="0" lvl="0" indent="0" algn="l" rtl="0">
              <a:spcBef>
                <a:spcPts val="0"/>
              </a:spcBef>
              <a:spcAft>
                <a:spcPts val="0"/>
              </a:spcAft>
              <a:buSzPts val="1760"/>
              <a:buNone/>
            </a:pPr>
            <a:r>
              <a:rPr lang="en-US" sz="1600" dirty="0">
                <a:latin typeface="+mn-lt"/>
                <a:ea typeface="Calibri"/>
                <a:cs typeface="Calibri"/>
                <a:sym typeface="Calibri"/>
              </a:rPr>
              <a:t>As we had three different source files with the same product but with different way of product name.</a:t>
            </a:r>
            <a:endParaRPr lang="en-US" sz="2400" dirty="0">
              <a:latin typeface="+mn-lt"/>
            </a:endParaRPr>
          </a:p>
          <a:p>
            <a:pPr marL="0" lvl="0" indent="0" algn="l" rtl="0">
              <a:spcBef>
                <a:spcPts val="1000"/>
              </a:spcBef>
              <a:spcAft>
                <a:spcPts val="0"/>
              </a:spcAft>
              <a:buSzPts val="1760"/>
              <a:buNone/>
            </a:pPr>
            <a:r>
              <a:rPr lang="en-US" sz="1600" dirty="0">
                <a:latin typeface="+mn-lt"/>
                <a:ea typeface="Calibri"/>
                <a:cs typeface="Calibri"/>
                <a:sym typeface="Calibri"/>
              </a:rPr>
              <a:t>We used Fuzzywuzzy approach for name matching</a:t>
            </a:r>
            <a:endParaRPr lang="en-US" sz="2400" dirty="0">
              <a:latin typeface="+mn-lt"/>
            </a:endParaRPr>
          </a:p>
          <a:p>
            <a:pPr marL="342900" lvl="0" indent="-342900" algn="l" rtl="0">
              <a:spcBef>
                <a:spcPts val="1000"/>
              </a:spcBef>
              <a:spcAft>
                <a:spcPts val="0"/>
              </a:spcAft>
              <a:buSzPts val="1760"/>
              <a:buFont typeface="Arial"/>
              <a:buChar char="•"/>
            </a:pPr>
            <a:r>
              <a:rPr lang="en-US" sz="1600" dirty="0">
                <a:latin typeface="+mn-lt"/>
                <a:ea typeface="Calibri"/>
                <a:cs typeface="Calibri"/>
                <a:sym typeface="Calibri"/>
              </a:rPr>
              <a:t>Fuzzywuzzy library</a:t>
            </a:r>
            <a:endParaRPr lang="en-US" sz="2400" dirty="0">
              <a:latin typeface="+mn-lt"/>
            </a:endParaRPr>
          </a:p>
          <a:p>
            <a:pPr marL="342900" lvl="0" indent="-342900" algn="l" rtl="0">
              <a:spcBef>
                <a:spcPts val="1000"/>
              </a:spcBef>
              <a:spcAft>
                <a:spcPts val="0"/>
              </a:spcAft>
              <a:buSzPts val="1760"/>
              <a:buFont typeface="Arial"/>
              <a:buChar char="•"/>
            </a:pPr>
            <a:r>
              <a:rPr lang="en-US" sz="1600" dirty="0">
                <a:latin typeface="+mn-lt"/>
                <a:ea typeface="Calibri"/>
                <a:cs typeface="Calibri"/>
                <a:sym typeface="Calibri"/>
              </a:rPr>
              <a:t>Levenshtein distance - metric to measure how apart are two sequences of words</a:t>
            </a:r>
            <a:endParaRPr lang="en-US" sz="2400" dirty="0">
              <a:latin typeface="+mn-lt"/>
            </a:endParaRPr>
          </a:p>
          <a:p>
            <a:pPr marL="0" lvl="0" indent="0" algn="l" rtl="0">
              <a:spcBef>
                <a:spcPts val="1000"/>
              </a:spcBef>
              <a:spcAft>
                <a:spcPts val="0"/>
              </a:spcAft>
              <a:buSzPts val="1760"/>
              <a:buNone/>
            </a:pPr>
            <a:r>
              <a:rPr lang="en-US" sz="1600" dirty="0">
                <a:latin typeface="+mn-lt"/>
                <a:ea typeface="Calibri"/>
                <a:cs typeface="Calibri"/>
                <a:sym typeface="Calibri"/>
              </a:rPr>
              <a:t>Formula to calculate Levenshtein distance:</a:t>
            </a:r>
            <a:endParaRPr lang="en-US" sz="2400" dirty="0">
              <a:latin typeface="+mn-lt"/>
            </a:endParaRPr>
          </a:p>
          <a:p>
            <a:endParaRPr lang="en-GB" dirty="0"/>
          </a:p>
        </p:txBody>
      </p:sp>
      <p:pic>
        <p:nvPicPr>
          <p:cNvPr id="5" name="Google Shape;198;p9">
            <a:extLst>
              <a:ext uri="{FF2B5EF4-FFF2-40B4-BE49-F238E27FC236}">
                <a16:creationId xmlns:a16="http://schemas.microsoft.com/office/drawing/2014/main" id="{964885BD-2042-4E73-A210-60A713CE70A0}"/>
              </a:ext>
            </a:extLst>
          </p:cNvPr>
          <p:cNvPicPr preferRelativeResize="0"/>
          <p:nvPr/>
        </p:nvPicPr>
        <p:blipFill rotWithShape="1">
          <a:blip r:embed="rId3">
            <a:alphaModFix/>
          </a:blip>
          <a:srcRect/>
          <a:stretch/>
        </p:blipFill>
        <p:spPr>
          <a:xfrm>
            <a:off x="6379534" y="2576121"/>
            <a:ext cx="2118360" cy="637033"/>
          </a:xfrm>
          <a:prstGeom prst="rect">
            <a:avLst/>
          </a:prstGeom>
          <a:noFill/>
          <a:ln>
            <a:noFill/>
          </a:ln>
        </p:spPr>
      </p:pic>
      <p:graphicFrame>
        <p:nvGraphicFramePr>
          <p:cNvPr id="4" name="Table 3">
            <a:extLst>
              <a:ext uri="{FF2B5EF4-FFF2-40B4-BE49-F238E27FC236}">
                <a16:creationId xmlns:a16="http://schemas.microsoft.com/office/drawing/2014/main" id="{00B54A55-8E5D-4B84-B1C1-DC073E318A36}"/>
              </a:ext>
            </a:extLst>
          </p:cNvPr>
          <p:cNvGraphicFramePr>
            <a:graphicFrameLocks noGrp="1"/>
          </p:cNvGraphicFramePr>
          <p:nvPr>
            <p:extLst>
              <p:ext uri="{D42A27DB-BD31-4B8C-83A1-F6EECF244321}">
                <p14:modId xmlns:p14="http://schemas.microsoft.com/office/powerpoint/2010/main" val="947948823"/>
              </p:ext>
            </p:extLst>
          </p:nvPr>
        </p:nvGraphicFramePr>
        <p:xfrm>
          <a:off x="85722" y="2923953"/>
          <a:ext cx="6191420" cy="2129662"/>
        </p:xfrm>
        <a:graphic>
          <a:graphicData uri="http://schemas.openxmlformats.org/drawingml/2006/table">
            <a:tbl>
              <a:tblPr firstRow="1" firstCol="1" bandRow="1">
                <a:tableStyleId>{10A1B5D5-9B99-4C35-A422-299274C87663}</a:tableStyleId>
              </a:tblPr>
              <a:tblGrid>
                <a:gridCol w="2351165">
                  <a:extLst>
                    <a:ext uri="{9D8B030D-6E8A-4147-A177-3AD203B41FA5}">
                      <a16:colId xmlns:a16="http://schemas.microsoft.com/office/drawing/2014/main" val="884162668"/>
                    </a:ext>
                  </a:extLst>
                </a:gridCol>
                <a:gridCol w="2535636">
                  <a:extLst>
                    <a:ext uri="{9D8B030D-6E8A-4147-A177-3AD203B41FA5}">
                      <a16:colId xmlns:a16="http://schemas.microsoft.com/office/drawing/2014/main" val="2066954"/>
                    </a:ext>
                  </a:extLst>
                </a:gridCol>
                <a:gridCol w="1304619">
                  <a:extLst>
                    <a:ext uri="{9D8B030D-6E8A-4147-A177-3AD203B41FA5}">
                      <a16:colId xmlns:a16="http://schemas.microsoft.com/office/drawing/2014/main" val="3873317159"/>
                    </a:ext>
                  </a:extLst>
                </a:gridCol>
              </a:tblGrid>
              <a:tr h="211829">
                <a:tc>
                  <a:txBody>
                    <a:bodyPr/>
                    <a:lstStyle/>
                    <a:p>
                      <a:pPr marL="0" marR="0" algn="ctr">
                        <a:lnSpc>
                          <a:spcPct val="107000"/>
                        </a:lnSpc>
                        <a:spcBef>
                          <a:spcPts val="0"/>
                        </a:spcBef>
                        <a:spcAft>
                          <a:spcPts val="0"/>
                        </a:spcAft>
                      </a:pPr>
                      <a:r>
                        <a:rPr lang="en-US" sz="1200">
                          <a:effectLst/>
                        </a:rPr>
                        <a:t>First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Second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Similarity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795459"/>
                  </a:ext>
                </a:extLst>
              </a:tr>
              <a:tr h="427410">
                <a:tc>
                  <a:txBody>
                    <a:bodyPr/>
                    <a:lstStyle/>
                    <a:p>
                      <a:pPr marL="0" marR="0">
                        <a:lnSpc>
                          <a:spcPct val="107000"/>
                        </a:lnSpc>
                        <a:spcBef>
                          <a:spcPts val="0"/>
                        </a:spcBef>
                        <a:spcAft>
                          <a:spcPts val="0"/>
                        </a:spcAft>
                      </a:pPr>
                      <a:r>
                        <a:rPr lang="en-US" sz="1200">
                          <a:effectLst/>
                        </a:rPr>
                        <a:t>Redmi 9A Nature Green 2GB RAM 32GB 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Redmi 9A Nature Green 32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205026"/>
                  </a:ext>
                </a:extLst>
              </a:tr>
              <a:tr h="427410">
                <a:tc>
                  <a:txBody>
                    <a:bodyPr/>
                    <a:lstStyle/>
                    <a:p>
                      <a:pPr marL="0" marR="0">
                        <a:lnSpc>
                          <a:spcPct val="107000"/>
                        </a:lnSpc>
                        <a:spcBef>
                          <a:spcPts val="0"/>
                        </a:spcBef>
                        <a:spcAft>
                          <a:spcPts val="0"/>
                        </a:spcAft>
                      </a:pPr>
                      <a:r>
                        <a:rPr lang="en-US" sz="1200">
                          <a:effectLst/>
                        </a:rPr>
                        <a:t>Samsung Galaxy M11 Metallic Blue 4GB 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SAMSUNG Galaxy M11 Metallic Blue 32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0576105"/>
                  </a:ext>
                </a:extLst>
              </a:tr>
              <a:tr h="427410">
                <a:tc>
                  <a:txBody>
                    <a:bodyPr/>
                    <a:lstStyle/>
                    <a:p>
                      <a:pPr marL="0" marR="0">
                        <a:lnSpc>
                          <a:spcPct val="107000"/>
                        </a:lnSpc>
                        <a:spcBef>
                          <a:spcPts val="0"/>
                        </a:spcBef>
                        <a:spcAft>
                          <a:spcPts val="0"/>
                        </a:spcAft>
                      </a:pPr>
                      <a:r>
                        <a:rPr lang="en-US" sz="1200">
                          <a:effectLst/>
                        </a:rPr>
                        <a:t>Oppo A31 Fantasy White 6GB 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OPPO A31 Fantasy White 64 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336964"/>
                  </a:ext>
                </a:extLst>
              </a:tr>
              <a:tr h="208193">
                <a:tc>
                  <a:txBody>
                    <a:bodyPr/>
                    <a:lstStyle/>
                    <a:p>
                      <a:pPr marL="0" marR="0">
                        <a:lnSpc>
                          <a:spcPct val="107000"/>
                        </a:lnSpc>
                        <a:spcBef>
                          <a:spcPts val="0"/>
                        </a:spcBef>
                        <a:spcAft>
                          <a:spcPts val="0"/>
                        </a:spcAft>
                      </a:pPr>
                      <a:r>
                        <a:rPr lang="en-US" sz="1200">
                          <a:effectLst/>
                        </a:rPr>
                        <a:t>Nokia 105 Single SIM  Black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Nokia 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321845"/>
                  </a:ext>
                </a:extLst>
              </a:tr>
              <a:tr h="427410">
                <a:tc>
                  <a:txBody>
                    <a:bodyPr/>
                    <a:lstStyle/>
                    <a:p>
                      <a:pPr marL="0" marR="0">
                        <a:lnSpc>
                          <a:spcPct val="107000"/>
                        </a:lnSpc>
                        <a:spcBef>
                          <a:spcPts val="0"/>
                        </a:spcBef>
                        <a:spcAft>
                          <a:spcPts val="0"/>
                        </a:spcAft>
                      </a:pPr>
                      <a:r>
                        <a:rPr lang="en-US" sz="1200">
                          <a:effectLst/>
                        </a:rPr>
                        <a:t>Redmi Note 10 Aqua Green 6GB 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REDMI Note 10 Aqua Green 128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311218"/>
                  </a:ext>
                </a:extLst>
              </a:tr>
            </a:tbl>
          </a:graphicData>
        </a:graphic>
      </p:graphicFrame>
    </p:spTree>
    <p:extLst>
      <p:ext uri="{BB962C8B-B14F-4D97-AF65-F5344CB8AC3E}">
        <p14:creationId xmlns:p14="http://schemas.microsoft.com/office/powerpoint/2010/main" val="2189445866"/>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1216</Words>
  <Application>Microsoft Office PowerPoint</Application>
  <PresentationFormat>On-screen Show (16:9)</PresentationFormat>
  <Paragraphs>143</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Roboto Condensed Light</vt:lpstr>
      <vt:lpstr>Wingdings</vt:lpstr>
      <vt:lpstr>Arial</vt:lpstr>
      <vt:lpstr>Century Gothic</vt:lpstr>
      <vt:lpstr>Fira Sans Extra Condensed Medium</vt:lpstr>
      <vt:lpstr>Squada One</vt:lpstr>
      <vt:lpstr>Calibri</vt:lpstr>
      <vt:lpstr>Exo 2</vt:lpstr>
      <vt:lpstr>Tech Newsletter by Slidesgo</vt:lpstr>
      <vt:lpstr>Best Gadget Finder</vt:lpstr>
      <vt:lpstr>Outline</vt:lpstr>
      <vt:lpstr>Introduction</vt:lpstr>
      <vt:lpstr>Problem statement &amp; objectives</vt:lpstr>
      <vt:lpstr>Architecture</vt:lpstr>
      <vt:lpstr>Web scraping</vt:lpstr>
      <vt:lpstr>Data cleaning</vt:lpstr>
      <vt:lpstr>Data standardization</vt:lpstr>
      <vt:lpstr>Name matching</vt:lpstr>
      <vt:lpstr>Data mapping</vt:lpstr>
      <vt:lpstr>Elastic Search</vt:lpstr>
      <vt:lpstr>Data testing</vt:lpstr>
      <vt:lpstr>UI Development</vt:lpstr>
      <vt:lpstr>Deployment</vt:lpstr>
      <vt:lpstr>PowerPoint Presentation</vt:lpstr>
      <vt:lpstr>Technology stack</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ATTENDENCE</dc:title>
  <dc:creator>abuuzair ansari</dc:creator>
  <cp:lastModifiedBy>Noor</cp:lastModifiedBy>
  <cp:revision>46</cp:revision>
  <dcterms:modified xsi:type="dcterms:W3CDTF">2021-07-02T15:19:26Z</dcterms:modified>
</cp:coreProperties>
</file>