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09" r:id="rId2"/>
    <p:sldId id="314" r:id="rId3"/>
    <p:sldId id="312" r:id="rId4"/>
    <p:sldId id="313" r:id="rId5"/>
    <p:sldId id="301" r:id="rId6"/>
    <p:sldId id="270" r:id="rId7"/>
    <p:sldId id="256" r:id="rId8"/>
    <p:sldId id="257" r:id="rId9"/>
    <p:sldId id="258" r:id="rId10"/>
    <p:sldId id="259" r:id="rId11"/>
    <p:sldId id="260" r:id="rId12"/>
    <p:sldId id="307" r:id="rId13"/>
    <p:sldId id="308" r:id="rId14"/>
    <p:sldId id="310" r:id="rId15"/>
    <p:sldId id="305" r:id="rId16"/>
    <p:sldId id="306" r:id="rId17"/>
    <p:sldId id="315" r:id="rId18"/>
    <p:sldId id="262" r:id="rId19"/>
    <p:sldId id="316" r:id="rId20"/>
    <p:sldId id="317" r:id="rId21"/>
    <p:sldId id="318" r:id="rId22"/>
    <p:sldId id="268" r:id="rId23"/>
    <p:sldId id="319" r:id="rId24"/>
    <p:sldId id="273" r:id="rId25"/>
    <p:sldId id="274" r:id="rId26"/>
    <p:sldId id="261" r:id="rId27"/>
    <p:sldId id="263" r:id="rId28"/>
    <p:sldId id="264" r:id="rId29"/>
    <p:sldId id="265" r:id="rId30"/>
    <p:sldId id="266" r:id="rId31"/>
    <p:sldId id="267" r:id="rId32"/>
    <p:sldId id="269" r:id="rId33"/>
    <p:sldId id="272" r:id="rId34"/>
    <p:sldId id="303" r:id="rId35"/>
    <p:sldId id="30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9A4EE-9A0A-4F11-BAF2-FBBC64E0D827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408DD-6E57-448C-A3CB-BC9797D1C1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519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9b937168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9b937168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8cc0b2438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8cc0b2438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599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9ab3e132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9ab3e132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5193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9ab3e132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9ab3e132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497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9ab3e132c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9ab3e132c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6122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9ab3e132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9ab3e132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285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9ab3e132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9ab3e132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854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9ab3e132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9ab3e132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548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8cc0b2438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8cc0b2438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193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8cc0b2438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8cc0b2438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398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7269-EA46-43EF-B2B9-D79788995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ACC13-E798-4CC7-9241-48A33AB26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387E2-E467-4365-AC51-B7AA935F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F207-D22B-43EF-9171-E4F796DE78B9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F3F10-B382-4C76-8505-C593D5B5B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5E99B-7D17-4856-8505-37FE69FA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3EE6-3E82-4885-A677-FB82F2D65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37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4DEC-F330-4D6A-9D07-CA395FE6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A3887-8987-4B32-89FF-460D41276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7BAEA-EDF0-4F2A-A350-155475D8E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F207-D22B-43EF-9171-E4F796DE78B9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F44A-55B6-4D4C-B713-F3D25D2EA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C683D-05F1-4E57-881C-53EAA4E6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3EE6-3E82-4885-A677-FB82F2D65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47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A702B8-4AB4-419D-ACE0-1FD3600F4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D7421-072F-4274-8112-D7BFD3D28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7BB19-6B66-4683-9600-D22FA73C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F207-D22B-43EF-9171-E4F796DE78B9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20BE8-852C-4EEF-8D72-E14E45EE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C0E0F-2F94-45FC-89C7-D625FC9A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3EE6-3E82-4885-A677-FB82F2D65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190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16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4891-5A31-4802-A861-FAA1376A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23C20-DFCC-4A85-AC13-658569160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E1CB2-7366-41C1-B904-326F4B96D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F207-D22B-43EF-9171-E4F796DE78B9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2C35B-D3B9-4B13-95AA-9FE5A5AB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3B6B1-7E20-45C5-B3FC-B9C6F7AA3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3EE6-3E82-4885-A677-FB82F2D65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73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E94D-C304-4EED-AAFE-2C808C130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D00A2-ACA9-4E61-9CC3-B5F16C02C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A5595-1C2E-402D-9932-E3CD15CD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F207-D22B-43EF-9171-E4F796DE78B9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1DE10-CEBA-443B-945F-1EFCD5A8E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FBC00-E62F-4205-B0E8-54C3396E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3EE6-3E82-4885-A677-FB82F2D65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08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76CB-A634-4F68-9E13-5D622B73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D091E-5439-4F76-BF59-2C7882105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9E7D5-DB17-4B63-97CB-D10888A1E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9B4C7-E23D-424F-AF90-8E4BE78EF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F207-D22B-43EF-9171-E4F796DE78B9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1985B-9947-4BA2-8E3A-F62E6EFA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62735-B98C-4037-89BD-51ABD7281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3EE6-3E82-4885-A677-FB82F2D65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13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E7DA0-E8C2-4B89-8F3D-0B2ADB18B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82B6F-8E56-41E2-BD8C-E657433BF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A83DC-C5D7-4128-9DD8-E4B520959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DC252-6DA1-473B-8F7B-A5F9039DE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B6409-F4EA-4C93-989F-C943085C8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664891-CD1E-4D12-8A82-D4A8A1E55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F207-D22B-43EF-9171-E4F796DE78B9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B84602-7570-4208-A8B2-645CD4E88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EDBAB-5DE8-48AE-8C59-9A86B10D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3EE6-3E82-4885-A677-FB82F2D65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3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5130-E8BD-44AC-957B-45C296DF6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D8E7F-8692-466F-ACF5-5BEF4B3D3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F207-D22B-43EF-9171-E4F796DE78B9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A311E-E9A1-4D7A-B39C-B7131AC5E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83199-8D81-48D6-8341-6042041B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3EE6-3E82-4885-A677-FB82F2D65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02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5CDDFD-D782-443A-9E98-B5EA1DFA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F207-D22B-43EF-9171-E4F796DE78B9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B971E3-372F-4695-AAF6-87BC732D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A5E63-CC89-49FC-B439-FD01594F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3EE6-3E82-4885-A677-FB82F2D65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3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83B7E-D6F4-4261-ABAC-28AAFBB2B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8B5EB-CE23-402D-B2C5-3E38D2D46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458E7-18FB-4D28-B9BE-A4402BCAC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474EB-87DF-4506-84E2-790A29D1B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F207-D22B-43EF-9171-E4F796DE78B9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40AA5-4D71-45C1-B799-87AEF7C0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C6577-B9D0-43C3-AED4-AB27D7A6E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3EE6-3E82-4885-A677-FB82F2D65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89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2A8C-76B0-4B0B-86FD-7DB03D8B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6A1E0F-4D23-4686-81D2-CC6DDA2B8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7BAA4-DCE2-40D6-8E8E-1E22E613C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F9BF1-BCA8-4A66-8755-A1D49191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F207-D22B-43EF-9171-E4F796DE78B9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8965B-D920-440A-841D-7F23634A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9C9F4-8BCA-4B51-9583-E48E988E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3EE6-3E82-4885-A677-FB82F2D65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60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A76E20-9DA3-42E1-B1B2-CC0AABEA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852F9-4514-4150-8DDD-53113D0FE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AF6F7-A78E-4854-91AC-F201E7DEF4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CF207-D22B-43EF-9171-E4F796DE78B9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C23F2-79DB-4F3E-9820-E32051A71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EE628-002A-4CF4-99F3-DEF488AB0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53EE6-3E82-4885-A677-FB82F2D65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03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7FD715-954F-409E-BF65-69569143A9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Univariate</a:t>
            </a:r>
          </a:p>
        </p:txBody>
      </p:sp>
    </p:spTree>
    <p:extLst>
      <p:ext uri="{BB962C8B-B14F-4D97-AF65-F5344CB8AC3E}">
        <p14:creationId xmlns:p14="http://schemas.microsoft.com/office/powerpoint/2010/main" val="4079386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2D4087-2D22-40E9-B16E-AFC3DB97BBD4}"/>
              </a:ext>
            </a:extLst>
          </p:cNvPr>
          <p:cNvSpPr txBox="1"/>
          <p:nvPr/>
        </p:nvSpPr>
        <p:spPr>
          <a:xfrm>
            <a:off x="1491445" y="328473"/>
            <a:ext cx="7386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Top Occupation Type Defaulters</a:t>
            </a:r>
            <a:endParaRPr lang="en-IN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34CCD2-D125-458E-8197-CE996674F75B}"/>
              </a:ext>
            </a:extLst>
          </p:cNvPr>
          <p:cNvSpPr txBox="1"/>
          <p:nvPr/>
        </p:nvSpPr>
        <p:spPr>
          <a:xfrm>
            <a:off x="1065320" y="5734976"/>
            <a:ext cx="942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Around 18% of our clients are Laborers with a risk of 10.6%.</a:t>
            </a:r>
          </a:p>
          <a:p>
            <a:pPr marL="285750" indent="-285750">
              <a:buFontTx/>
              <a:buChar char="-"/>
            </a:pP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D9E312-719A-4B18-86AD-7C97F4C95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424" y="1108741"/>
            <a:ext cx="9119121" cy="410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18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2D4087-2D22-40E9-B16E-AFC3DB97BBD4}"/>
              </a:ext>
            </a:extLst>
          </p:cNvPr>
          <p:cNvSpPr txBox="1"/>
          <p:nvPr/>
        </p:nvSpPr>
        <p:spPr>
          <a:xfrm>
            <a:off x="1242873" y="404470"/>
            <a:ext cx="7386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Education Type of the Clients</a:t>
            </a:r>
            <a:endParaRPr lang="en-IN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34CCD2-D125-458E-8197-CE996674F75B}"/>
              </a:ext>
            </a:extLst>
          </p:cNvPr>
          <p:cNvSpPr txBox="1"/>
          <p:nvPr/>
        </p:nvSpPr>
        <p:spPr>
          <a:xfrm>
            <a:off x="1383191" y="5710087"/>
            <a:ext cx="9425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IN" sz="1200" dirty="0">
                <a:latin typeface="Roboto" panose="02000000000000000000" pitchFamily="2" charset="0"/>
                <a:ea typeface="Roboto" panose="02000000000000000000" pitchFamily="2" charset="0"/>
              </a:rPr>
              <a:t>Even though we have lower number of clients from Incomplete higher at 3.3% , they have a high defaulter rate of 8.5%.</a:t>
            </a:r>
          </a:p>
          <a:p>
            <a:pPr marL="171450" indent="-171450">
              <a:buFontTx/>
              <a:buChar char="-"/>
            </a:pPr>
            <a:r>
              <a:rPr lang="en-IN" sz="1200" dirty="0">
                <a:latin typeface="Roboto" panose="02000000000000000000" pitchFamily="2" charset="0"/>
                <a:ea typeface="Roboto" panose="02000000000000000000" pitchFamily="2" charset="0"/>
              </a:rPr>
              <a:t>71% of our Clients are Secondary/ Secondary special graduates with a higher risk of 8.9%.</a:t>
            </a:r>
          </a:p>
          <a:p>
            <a:pPr marL="171450" indent="-171450">
              <a:buFontTx/>
              <a:buChar char="-"/>
            </a:pPr>
            <a:r>
              <a:rPr lang="en-IN" sz="1200" dirty="0">
                <a:latin typeface="Roboto" panose="02000000000000000000" pitchFamily="2" charset="0"/>
                <a:ea typeface="Roboto" panose="02000000000000000000" pitchFamily="2" charset="0"/>
              </a:rPr>
              <a:t>Clients with Higher Education are highly profitable as even though we have a higher number of clients with higher education as compared to Incomplete higher, their default rate is a lot lower.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26CFB4-4BC5-48F5-BB57-7296127CD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95" y="1147913"/>
            <a:ext cx="10177010" cy="393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69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91855" y="2157539"/>
            <a:ext cx="32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Heatmap for customers with payment issues</a:t>
            </a:r>
            <a:r>
              <a:rPr lang="en-US" dirty="0"/>
              <a:t>. </a:t>
            </a:r>
            <a:endParaRPr lang="en-IN" dirty="0"/>
          </a:p>
        </p:txBody>
      </p:sp>
      <p:pic>
        <p:nvPicPr>
          <p:cNvPr id="5" name="Picture 4" descr="heat with pay.png"/>
          <p:cNvPicPr>
            <a:picLocks noChangeAspect="1"/>
          </p:cNvPicPr>
          <p:nvPr/>
        </p:nvPicPr>
        <p:blipFill rotWithShape="1">
          <a:blip r:embed="rId2"/>
          <a:srcRect t="1813"/>
          <a:stretch/>
        </p:blipFill>
        <p:spPr>
          <a:xfrm>
            <a:off x="1047564" y="623197"/>
            <a:ext cx="7217547" cy="5972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382178-B329-46D4-A80B-002AA379B9BD}"/>
              </a:ext>
            </a:extLst>
          </p:cNvPr>
          <p:cNvSpPr txBox="1"/>
          <p:nvPr/>
        </p:nvSpPr>
        <p:spPr>
          <a:xfrm>
            <a:off x="3788233" y="35485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Clients with payment issues</a:t>
            </a:r>
          </a:p>
        </p:txBody>
      </p:sp>
    </p:spTree>
    <p:extLst>
      <p:ext uri="{BB962C8B-B14F-4D97-AF65-F5344CB8AC3E}">
        <p14:creationId xmlns:p14="http://schemas.microsoft.com/office/powerpoint/2010/main" val="919929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20419" y="1164182"/>
            <a:ext cx="3788217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From the heatmaps we can conclude that </a:t>
            </a:r>
          </a:p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the features with high co relations </a:t>
            </a:r>
          </a:p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in both the cases i.e. customers paying back</a:t>
            </a:r>
          </a:p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the credit amount and customer not paying back </a:t>
            </a:r>
          </a:p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the credit amount are:</a:t>
            </a:r>
          </a:p>
          <a:p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200" dirty="0">
                <a:latin typeface="Roboto" panose="02000000000000000000" pitchFamily="2" charset="0"/>
                <a:ea typeface="Roboto" panose="02000000000000000000" pitchFamily="2" charset="0"/>
              </a:rPr>
              <a:t>1: "AMT_GOODS_PRICE" and "AMT_CREDIT"</a:t>
            </a:r>
          </a:p>
          <a:p>
            <a:r>
              <a:rPr lang="en-IN" sz="1200" dirty="0">
                <a:latin typeface="Roboto" panose="02000000000000000000" pitchFamily="2" charset="0"/>
                <a:ea typeface="Roboto" panose="02000000000000000000" pitchFamily="2" charset="0"/>
              </a:rPr>
              <a:t>2:  "AMT_ANNUITY" and "AMT_CREDIT"</a:t>
            </a:r>
          </a:p>
          <a:p>
            <a:r>
              <a:rPr lang="en-IN" sz="1200" dirty="0">
                <a:latin typeface="Roboto" panose="02000000000000000000" pitchFamily="2" charset="0"/>
                <a:ea typeface="Roboto" panose="02000000000000000000" pitchFamily="2" charset="0"/>
              </a:rPr>
              <a:t>3: "AMT_ANNUITY" and "AMT_GOODS_PRICE"</a:t>
            </a:r>
          </a:p>
          <a:p>
            <a:r>
              <a:rPr lang="en-IN" sz="1200" dirty="0">
                <a:latin typeface="Roboto" panose="02000000000000000000" pitchFamily="2" charset="0"/>
                <a:ea typeface="Roboto" panose="02000000000000000000" pitchFamily="2" charset="0"/>
              </a:rPr>
              <a:t>4: "CNT_FAM_MEMBERS" and "CNT_CHILDREN"</a:t>
            </a:r>
          </a:p>
          <a:p>
            <a:r>
              <a:rPr lang="en-IN" sz="1200" dirty="0">
                <a:latin typeface="Roboto" panose="02000000000000000000" pitchFamily="2" charset="0"/>
                <a:ea typeface="Roboto" panose="02000000000000000000" pitchFamily="2" charset="0"/>
              </a:rPr>
              <a:t>5:"AMT_ANNUITY" and "AMT_INCOME_TOTAL"</a:t>
            </a:r>
          </a:p>
          <a:p>
            <a:r>
              <a:rPr lang="en-IN" sz="1200" dirty="0">
                <a:latin typeface="Roboto" panose="02000000000000000000" pitchFamily="2" charset="0"/>
                <a:ea typeface="Roboto" panose="02000000000000000000" pitchFamily="2" charset="0"/>
              </a:rPr>
              <a:t>6: "AMT_INCOME_TOTAL" and "AMT_GOODS_PRICE”</a:t>
            </a:r>
          </a:p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IN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for customers with no</a:t>
            </a:r>
          </a:p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payment issues. </a:t>
            </a:r>
            <a:endParaRPr lang="en-IN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Picture 5" descr="heatmap no pay.png"/>
          <p:cNvPicPr>
            <a:picLocks noChangeAspect="1"/>
          </p:cNvPicPr>
          <p:nvPr/>
        </p:nvPicPr>
        <p:blipFill rotWithShape="1">
          <a:blip r:embed="rId2"/>
          <a:srcRect t="1479"/>
          <a:stretch/>
        </p:blipFill>
        <p:spPr>
          <a:xfrm>
            <a:off x="394422" y="612560"/>
            <a:ext cx="7766198" cy="60892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0429E1-7C56-4C08-A69B-C1396A77F8FF}"/>
              </a:ext>
            </a:extLst>
          </p:cNvPr>
          <p:cNvSpPr txBox="1"/>
          <p:nvPr/>
        </p:nvSpPr>
        <p:spPr>
          <a:xfrm>
            <a:off x="3517996" y="68347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Clients with no payment issues</a:t>
            </a:r>
          </a:p>
        </p:txBody>
      </p:sp>
    </p:spTree>
    <p:extLst>
      <p:ext uri="{BB962C8B-B14F-4D97-AF65-F5344CB8AC3E}">
        <p14:creationId xmlns:p14="http://schemas.microsoft.com/office/powerpoint/2010/main" val="1719267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3D9EC-46B2-42E4-82C0-E4480DF0E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Multivariate</a:t>
            </a:r>
          </a:p>
        </p:txBody>
      </p:sp>
    </p:spTree>
    <p:extLst>
      <p:ext uri="{BB962C8B-B14F-4D97-AF65-F5344CB8AC3E}">
        <p14:creationId xmlns:p14="http://schemas.microsoft.com/office/powerpoint/2010/main" val="1413455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81173" y="5036692"/>
            <a:ext cx="84296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Roboto" panose="02000000000000000000" pitchFamily="2" charset="0"/>
                <a:ea typeface="Roboto" panose="02000000000000000000" pitchFamily="2" charset="0"/>
              </a:rPr>
              <a:t>Points to be concluded from the above graph for </a:t>
            </a:r>
            <a:r>
              <a:rPr lang="en-IN" sz="1200" b="1" dirty="0">
                <a:latin typeface="Roboto" panose="02000000000000000000" pitchFamily="2" charset="0"/>
                <a:ea typeface="Roboto" panose="02000000000000000000" pitchFamily="2" charset="0"/>
              </a:rPr>
              <a:t>Non-Defaulters:</a:t>
            </a:r>
            <a:endParaRPr lang="en-IN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IN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200" dirty="0">
                <a:latin typeface="Roboto" panose="02000000000000000000" pitchFamily="2" charset="0"/>
                <a:ea typeface="Roboto" panose="02000000000000000000" pitchFamily="2" charset="0"/>
              </a:rPr>
              <a:t>1: Customers holding academic degree have greater credit amount, Civil marriage applicants being the highest among them.</a:t>
            </a:r>
          </a:p>
          <a:p>
            <a:r>
              <a:rPr lang="en-IN" sz="1200" dirty="0">
                <a:latin typeface="Roboto" panose="02000000000000000000" pitchFamily="2" charset="0"/>
                <a:ea typeface="Roboto" panose="02000000000000000000" pitchFamily="2" charset="0"/>
              </a:rPr>
              <a:t>2: Applicants with Lower education tends to have lower credit amount, Widows being the lowest among them</a:t>
            </a:r>
          </a:p>
          <a:p>
            <a:r>
              <a:rPr lang="en-IN" sz="1200" dirty="0">
                <a:latin typeface="Roboto" panose="02000000000000000000" pitchFamily="2" charset="0"/>
                <a:ea typeface="Roboto" panose="02000000000000000000" pitchFamily="2" charset="0"/>
              </a:rPr>
              <a:t>3: Married customers in almost education segment except lower secondary and academic degrees have a higher credit amount.</a:t>
            </a:r>
          </a:p>
        </p:txBody>
      </p:sp>
      <p:pic>
        <p:nvPicPr>
          <p:cNvPr id="6" name="Picture 5" descr="cat n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59" y="1292456"/>
            <a:ext cx="11145481" cy="33771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21DFDA-A2DE-4D43-87BE-7F0A04E87E1F}"/>
              </a:ext>
            </a:extLst>
          </p:cNvPr>
          <p:cNvSpPr txBox="1"/>
          <p:nvPr/>
        </p:nvSpPr>
        <p:spPr>
          <a:xfrm>
            <a:off x="1587810" y="291397"/>
            <a:ext cx="83107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Credit Amount vs Education Status for Non Defaulters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47599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67260" y="4851568"/>
            <a:ext cx="86439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Points to be concluded from the above graph for </a:t>
            </a:r>
            <a:r>
              <a:rPr lang="en-IN" sz="1200" b="1" dirty="0"/>
              <a:t>Defaulters:</a:t>
            </a:r>
            <a:endParaRPr lang="en-IN" sz="1200" dirty="0"/>
          </a:p>
          <a:p>
            <a:endParaRPr lang="en-IN" sz="1200" dirty="0"/>
          </a:p>
          <a:p>
            <a:r>
              <a:rPr lang="en-IN" sz="1200" dirty="0"/>
              <a:t>1: Married Academic degree holding customers mostly have a high credit amount and so their defaulting rate is also high.</a:t>
            </a:r>
          </a:p>
          <a:p>
            <a:r>
              <a:rPr lang="en-IN" sz="1200" dirty="0"/>
              <a:t>2: Education affects the credit amount. Across all education segment married customer tends to have higher credit amount Customers holding lower education tends to have a lower credit amount.</a:t>
            </a:r>
          </a:p>
          <a:p>
            <a:endParaRPr lang="en-IN" sz="1200" dirty="0"/>
          </a:p>
          <a:p>
            <a:endParaRPr lang="en-IN" sz="1200" dirty="0"/>
          </a:p>
        </p:txBody>
      </p:sp>
      <p:pic>
        <p:nvPicPr>
          <p:cNvPr id="6" name="Picture 5" descr="cat def.png"/>
          <p:cNvPicPr>
            <a:picLocks noChangeAspect="1"/>
          </p:cNvPicPr>
          <p:nvPr/>
        </p:nvPicPr>
        <p:blipFill rotWithShape="1">
          <a:blip r:embed="rId2"/>
          <a:srcRect t="4844"/>
          <a:stretch/>
        </p:blipFill>
        <p:spPr>
          <a:xfrm>
            <a:off x="335854" y="1100831"/>
            <a:ext cx="11520292" cy="30805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E7F910-9F15-44B1-8821-CF9BB1C33DE6}"/>
              </a:ext>
            </a:extLst>
          </p:cNvPr>
          <p:cNvSpPr txBox="1"/>
          <p:nvPr/>
        </p:nvSpPr>
        <p:spPr>
          <a:xfrm>
            <a:off x="1667260" y="343554"/>
            <a:ext cx="9365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Credit Amount vs Education Status for Defaulters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6384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 flipH="1">
            <a:off x="1044733" y="5459900"/>
            <a:ext cx="10354000" cy="93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Bef>
                <a:spcPts val="1200"/>
              </a:spcBef>
              <a:buClr>
                <a:schemeClr val="dk1"/>
              </a:buClr>
              <a:buSzPts val="275"/>
              <a:buNone/>
            </a:pPr>
            <a:r>
              <a:rPr lang="en-GB" sz="12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Major percentage of client are working type with education as secondary special been high percentage we see high default percentage.</a:t>
            </a:r>
            <a:endParaRPr sz="120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spcBef>
                <a:spcPts val="1200"/>
              </a:spcBef>
              <a:spcAft>
                <a:spcPts val="1600"/>
              </a:spcAft>
              <a:buNone/>
            </a:pPr>
            <a:endParaRPr sz="1200" dirty="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700" y="828545"/>
            <a:ext cx="5442467" cy="469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9166" y="801912"/>
            <a:ext cx="4939833" cy="469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1073000" y="267500"/>
            <a:ext cx="1004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400" b="1" dirty="0">
                <a:latin typeface="Calibri"/>
                <a:ea typeface="Calibri"/>
                <a:cs typeface="Calibri"/>
                <a:sym typeface="Calibri"/>
              </a:rPr>
              <a:t>Target w.r.t  </a:t>
            </a:r>
            <a:r>
              <a:rPr lang="en-GB" sz="2400" b="1" dirty="0" err="1">
                <a:latin typeface="Calibri"/>
                <a:ea typeface="Calibri"/>
                <a:cs typeface="Calibri"/>
                <a:sym typeface="Calibri"/>
              </a:rPr>
              <a:t>income_type</a:t>
            </a:r>
            <a:r>
              <a:rPr lang="en-GB" sz="2400" b="1" dirty="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GB" sz="2400" b="1" dirty="0" err="1">
                <a:latin typeface="Calibri"/>
                <a:ea typeface="Calibri"/>
                <a:cs typeface="Calibri"/>
                <a:sym typeface="Calibri"/>
              </a:rPr>
              <a:t>education_type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0895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1433558" y="5666134"/>
            <a:ext cx="104432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GB" sz="12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Major part of our client own a house but not a car.</a:t>
            </a:r>
            <a:endParaRPr sz="1200" dirty="0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467" y="1029100"/>
            <a:ext cx="4267200" cy="40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5000" y="991000"/>
            <a:ext cx="4165600" cy="408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1138533" y="348267"/>
            <a:ext cx="9912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400" b="1" dirty="0">
                <a:latin typeface="Calibri"/>
                <a:ea typeface="Calibri"/>
                <a:cs typeface="Calibri"/>
                <a:sym typeface="Calibri"/>
              </a:rPr>
              <a:t>Target w.r.t </a:t>
            </a:r>
            <a:r>
              <a:rPr lang="en-GB" sz="2400" b="1" dirty="0" err="1">
                <a:latin typeface="Calibri"/>
                <a:ea typeface="Calibri"/>
                <a:cs typeface="Calibri"/>
                <a:sym typeface="Calibri"/>
              </a:rPr>
              <a:t>own_car</a:t>
            </a:r>
            <a:r>
              <a:rPr lang="en-GB" sz="2400" b="1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2400" b="1" dirty="0" err="1">
                <a:latin typeface="Calibri"/>
                <a:ea typeface="Calibri"/>
                <a:cs typeface="Calibri"/>
                <a:sym typeface="Calibri"/>
              </a:rPr>
              <a:t>own_house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2857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415600" y="5053767"/>
            <a:ext cx="11360800" cy="154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Bef>
                <a:spcPts val="800"/>
              </a:spcBef>
              <a:buClr>
                <a:schemeClr val="dk1"/>
              </a:buClr>
              <a:buSzPct val="88000"/>
              <a:buNone/>
            </a:pPr>
            <a:r>
              <a:rPr lang="en-GB" sz="12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Very high percentage of female own a house but not a car.</a:t>
            </a:r>
            <a:endParaRPr sz="120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spcBef>
                <a:spcPts val="800"/>
              </a:spcBef>
              <a:buClr>
                <a:schemeClr val="dk1"/>
              </a:buClr>
              <a:buSzPct val="88000"/>
              <a:buNone/>
            </a:pPr>
            <a:r>
              <a:rPr lang="en-GB" sz="12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Male percentage is significantly high for owning both car and house as compared to female.</a:t>
            </a:r>
            <a:endParaRPr sz="120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spcBef>
                <a:spcPts val="800"/>
              </a:spcBef>
              <a:buClr>
                <a:schemeClr val="dk1"/>
              </a:buClr>
              <a:buSzPct val="88000"/>
              <a:buNone/>
            </a:pPr>
            <a:r>
              <a:rPr lang="en-GB" sz="1200" dirty="0" err="1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HIgher</a:t>
            </a:r>
            <a:r>
              <a:rPr lang="en-GB" sz="12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the volume higher the default rate.</a:t>
            </a:r>
            <a:endParaRPr sz="120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spcBef>
                <a:spcPts val="667"/>
              </a:spcBef>
              <a:spcAft>
                <a:spcPts val="1600"/>
              </a:spcAft>
              <a:buNone/>
            </a:pPr>
            <a:endParaRPr sz="1200" dirty="0"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434" y="1008817"/>
            <a:ext cx="4203700" cy="40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3067" y="1082818"/>
            <a:ext cx="4025900" cy="40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1084967" y="428633"/>
            <a:ext cx="98448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w.r.t </a:t>
            </a:r>
            <a:r>
              <a:rPr lang="en-GB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own_car</a:t>
            </a:r>
            <a:r>
              <a:rPr lang="en-GB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own_house,gender</a:t>
            </a:r>
            <a:endParaRPr sz="2400" b="1" dirty="0"/>
          </a:p>
        </p:txBody>
      </p:sp>
    </p:spTree>
    <p:extLst>
      <p:ext uri="{BB962C8B-B14F-4D97-AF65-F5344CB8AC3E}">
        <p14:creationId xmlns:p14="http://schemas.microsoft.com/office/powerpoint/2010/main" val="2438610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004567" y="5197067"/>
            <a:ext cx="9678000" cy="128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9585" indent="-406390">
              <a:buSzPts val="1200"/>
              <a:buFont typeface="Roboto"/>
              <a:buChar char="●"/>
            </a:pPr>
            <a:r>
              <a:rPr lang="en-GB" sz="1600" b="1">
                <a:latin typeface="Roboto"/>
                <a:ea typeface="Roboto"/>
                <a:cs typeface="Roboto"/>
                <a:sym typeface="Roboto"/>
              </a:rPr>
              <a:t>On the x-axis we have “SK_ID_CURR” and y-axis we have all the features with more than 50% of nan values.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609585"/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609585" indent="-406390">
              <a:buSzPts val="1200"/>
              <a:buFont typeface="Roboto"/>
              <a:buChar char="●"/>
            </a:pPr>
            <a:r>
              <a:rPr lang="en-GB" sz="1600" b="1">
                <a:latin typeface="Roboto"/>
                <a:ea typeface="Roboto"/>
                <a:cs typeface="Roboto"/>
                <a:sym typeface="Roboto"/>
              </a:rPr>
              <a:t>It is very significant that the nan values are evenly distributed. 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000" y="822767"/>
            <a:ext cx="9104533" cy="396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1486800" y="5417362"/>
            <a:ext cx="9576800" cy="54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n-GB" sz="12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Defaulter rate and proportion of data go hand in hand.</a:t>
            </a:r>
            <a:endParaRPr sz="120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n-GB" sz="12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Let it be female or male for both we are able to see high for “Unaccompanied” as NAME_TYPE_SUITE .</a:t>
            </a:r>
            <a:endParaRPr sz="120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spcBef>
                <a:spcPts val="1200"/>
              </a:spcBef>
              <a:spcAft>
                <a:spcPts val="1600"/>
              </a:spcAft>
              <a:buNone/>
            </a:pPr>
            <a:endParaRPr sz="1200" dirty="0"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252" y="1331404"/>
            <a:ext cx="7223433" cy="389246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1486800" y="522400"/>
            <a:ext cx="7809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400" b="1" dirty="0"/>
              <a:t>Target w.r.t  NAME_TYPE_SUITE</a:t>
            </a:r>
            <a:endParaRPr sz="2400" b="1" dirty="0"/>
          </a:p>
        </p:txBody>
      </p:sp>
    </p:spTree>
    <p:extLst>
      <p:ext uri="{BB962C8B-B14F-4D97-AF65-F5344CB8AC3E}">
        <p14:creationId xmlns:p14="http://schemas.microsoft.com/office/powerpoint/2010/main" val="707421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7355767" y="1424133"/>
            <a:ext cx="4461200" cy="347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n-GB" sz="12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rejection for repeaters is majorly due to HC code </a:t>
            </a:r>
            <a:r>
              <a:rPr lang="en-GB" sz="1200" dirty="0" err="1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i.e</a:t>
            </a:r>
            <a:r>
              <a:rPr lang="en-GB" sz="12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almost 9% followed by  limit code  with 3% and for approval XAP code plays important  role for  all client </a:t>
            </a:r>
            <a:endParaRPr sz="120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spcBef>
                <a:spcPts val="1200"/>
              </a:spcBef>
              <a:spcAft>
                <a:spcPts val="1600"/>
              </a:spcAft>
              <a:buNone/>
            </a:pPr>
            <a:endParaRPr sz="12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934" y="1102667"/>
            <a:ext cx="6086196" cy="52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1634133" y="334868"/>
            <a:ext cx="83048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400" b="1" dirty="0" err="1">
                <a:latin typeface="Calibri"/>
                <a:ea typeface="Calibri"/>
                <a:cs typeface="Calibri"/>
                <a:sym typeface="Calibri"/>
              </a:rPr>
              <a:t>Name_contract_status</a:t>
            </a:r>
            <a:r>
              <a:rPr lang="en-GB" sz="2400" b="1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2400" b="1" dirty="0" err="1">
                <a:latin typeface="Calibri"/>
                <a:ea typeface="Calibri"/>
                <a:cs typeface="Calibri"/>
                <a:sym typeface="Calibri"/>
              </a:rPr>
              <a:t>Client_type</a:t>
            </a:r>
            <a:r>
              <a:rPr lang="en-GB" sz="2400" b="1" dirty="0">
                <a:latin typeface="Calibri"/>
                <a:ea typeface="Calibri"/>
                <a:cs typeface="Calibri"/>
                <a:sym typeface="Calibri"/>
              </a:rPr>
              <a:t>  vs </a:t>
            </a:r>
            <a:r>
              <a:rPr lang="en-GB" sz="2400" b="1" dirty="0" err="1">
                <a:latin typeface="Calibri"/>
                <a:ea typeface="Calibri"/>
                <a:cs typeface="Calibri"/>
                <a:sym typeface="Calibri"/>
              </a:rPr>
              <a:t>Code_rejection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1018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415600" y="4993500"/>
            <a:ext cx="11184400" cy="116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n-GB" sz="12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Larger proportion of our clients living in house/apartment. Being higher in percentage it is very likely to see higher default rate.</a:t>
            </a:r>
            <a:endParaRPr sz="120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n-GB" sz="12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is better to give loan to female over male who live in house/apartment</a:t>
            </a:r>
            <a:endParaRPr sz="120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endParaRPr sz="120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spcBef>
                <a:spcPts val="1200"/>
              </a:spcBef>
              <a:spcAft>
                <a:spcPts val="160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34" y="1225733"/>
            <a:ext cx="5703367" cy="332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9867" y="1088101"/>
            <a:ext cx="5807600" cy="335634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/>
        </p:nvSpPr>
        <p:spPr>
          <a:xfrm>
            <a:off x="937633" y="294667"/>
            <a:ext cx="10930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400" b="1" dirty="0">
                <a:latin typeface="Calibri"/>
                <a:ea typeface="Calibri"/>
                <a:cs typeface="Calibri"/>
                <a:sym typeface="Calibri"/>
              </a:rPr>
              <a:t>Target w.r.t </a:t>
            </a:r>
            <a:r>
              <a:rPr lang="en-GB" sz="2400" b="1" dirty="0" err="1">
                <a:latin typeface="Calibri"/>
                <a:ea typeface="Calibri"/>
                <a:cs typeface="Calibri"/>
                <a:sym typeface="Calibri"/>
              </a:rPr>
              <a:t>Name_house_type</a:t>
            </a:r>
            <a:r>
              <a:rPr lang="en-GB" sz="2400" b="1" dirty="0">
                <a:latin typeface="Calibri"/>
                <a:ea typeface="Calibri"/>
                <a:cs typeface="Calibri"/>
                <a:sym typeface="Calibri"/>
              </a:rPr>
              <a:t> vs </a:t>
            </a:r>
            <a:r>
              <a:rPr lang="en-GB" sz="2400" b="1" dirty="0" err="1">
                <a:latin typeface="Calibri"/>
                <a:ea typeface="Calibri"/>
                <a:cs typeface="Calibri"/>
                <a:sym typeface="Calibri"/>
              </a:rPr>
              <a:t>code_gender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6386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body" idx="1"/>
          </p:nvPr>
        </p:nvSpPr>
        <p:spPr>
          <a:xfrm>
            <a:off x="415600" y="5152100"/>
            <a:ext cx="11360800" cy="137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GB" sz="1200" dirty="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age between 20-40 with income range 25,700 to 117000 is of higher risk as they contribute 19% of default with respect to defaulter's data.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900" y="1315500"/>
            <a:ext cx="4876800" cy="345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6401" y="1315485"/>
            <a:ext cx="4965700" cy="356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9"/>
          <p:cNvSpPr txBox="1"/>
          <p:nvPr/>
        </p:nvSpPr>
        <p:spPr>
          <a:xfrm>
            <a:off x="991233" y="399700"/>
            <a:ext cx="8773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GB" sz="2400" b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Target w.r.t Income range and Age range</a:t>
            </a:r>
            <a:endParaRPr sz="2400" b="1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9733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body" idx="1"/>
          </p:nvPr>
        </p:nvSpPr>
        <p:spPr>
          <a:xfrm>
            <a:off x="415600" y="4994800"/>
            <a:ext cx="11360800" cy="109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95000"/>
              </a:lnSpc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-GB" sz="12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Giving any amount of credit to people with age group between 60 to 70 will be good.</a:t>
            </a:r>
            <a:endParaRPr sz="120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lnSpc>
                <a:spcPct val="95000"/>
              </a:lnSpc>
              <a:spcBef>
                <a:spcPts val="800"/>
              </a:spcBef>
              <a:spcAft>
                <a:spcPts val="667"/>
              </a:spcAft>
              <a:buNone/>
            </a:pPr>
            <a:r>
              <a:rPr lang="en-GB" sz="12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Credit of 338000 to 680000 with age between 20 to 40 is of risk as default rate is 23% holding 15% of distribution of overall data.</a:t>
            </a:r>
            <a:endParaRPr sz="1200" dirty="0"/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801" y="1213767"/>
            <a:ext cx="5047233" cy="32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8234" y="1051401"/>
            <a:ext cx="5578167" cy="353783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 txBox="1"/>
          <p:nvPr/>
        </p:nvSpPr>
        <p:spPr>
          <a:xfrm>
            <a:off x="1111733" y="509000"/>
            <a:ext cx="82780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GB" sz="1867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Age range vs credit range w.r.t target</a:t>
            </a:r>
            <a:endParaRPr sz="1867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3176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415600" y="5250433"/>
            <a:ext cx="11360800" cy="119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5000"/>
              </a:lnSpc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-GB" sz="12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Giving pensioner and commercial associate credit who lives in his own house/apartment would be good choose.</a:t>
            </a:r>
            <a:endParaRPr sz="120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lnSpc>
                <a:spcPct val="105000"/>
              </a:lnSpc>
              <a:spcBef>
                <a:spcPts val="800"/>
              </a:spcBef>
              <a:spcAft>
                <a:spcPts val="667"/>
              </a:spcAft>
              <a:buNone/>
            </a:pPr>
            <a:r>
              <a:rPr lang="en-GB" sz="12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Giving credit to working class who lives in his own house is a risk.</a:t>
            </a:r>
            <a:endParaRPr sz="1200" dirty="0"/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0" y="931995"/>
            <a:ext cx="5232400" cy="412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1" y="1051901"/>
            <a:ext cx="5270500" cy="410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1"/>
          <p:cNvSpPr txBox="1"/>
          <p:nvPr/>
        </p:nvSpPr>
        <p:spPr>
          <a:xfrm>
            <a:off x="1084967" y="361668"/>
            <a:ext cx="6858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GB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Target w.r.t Housing_type and Income_type.</a:t>
            </a: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2970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2D4087-2D22-40E9-B16E-AFC3DB97BBD4}"/>
              </a:ext>
            </a:extLst>
          </p:cNvPr>
          <p:cNvSpPr txBox="1"/>
          <p:nvPr/>
        </p:nvSpPr>
        <p:spPr>
          <a:xfrm>
            <a:off x="1615735" y="471504"/>
            <a:ext cx="7386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Client’s Income w.r.t if they own a Car </a:t>
            </a:r>
            <a:endParaRPr lang="en-IN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34CCD2-D125-458E-8197-CE996674F75B}"/>
              </a:ext>
            </a:extLst>
          </p:cNvPr>
          <p:cNvSpPr txBox="1"/>
          <p:nvPr/>
        </p:nvSpPr>
        <p:spPr>
          <a:xfrm>
            <a:off x="1518083" y="5924830"/>
            <a:ext cx="9425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Roboto" panose="02000000000000000000" pitchFamily="2" charset="0"/>
                <a:ea typeface="Roboto" panose="02000000000000000000" pitchFamily="2" charset="0"/>
              </a:rPr>
              <a:t>- Clients of all income group have a higher defaulter rate if they don’t own a car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82F8D2-2D26-4F9F-8DA3-C0D3763DE5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87" t="42330" r="38398" b="17282"/>
          <a:stretch/>
        </p:blipFill>
        <p:spPr>
          <a:xfrm>
            <a:off x="1318332" y="1271218"/>
            <a:ext cx="7981027" cy="431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1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2D4087-2D22-40E9-B16E-AFC3DB97BBD4}"/>
              </a:ext>
            </a:extLst>
          </p:cNvPr>
          <p:cNvSpPr txBox="1"/>
          <p:nvPr/>
        </p:nvSpPr>
        <p:spPr>
          <a:xfrm>
            <a:off x="1438184" y="358957"/>
            <a:ext cx="7386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Education Type w.r.t Income Type</a:t>
            </a:r>
            <a:endParaRPr lang="en-IN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34CCD2-D125-458E-8197-CE996674F75B}"/>
              </a:ext>
            </a:extLst>
          </p:cNvPr>
          <p:cNvSpPr txBox="1"/>
          <p:nvPr/>
        </p:nvSpPr>
        <p:spPr>
          <a:xfrm>
            <a:off x="1438184" y="5329492"/>
            <a:ext cx="94256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1200" dirty="0">
                <a:latin typeface="Roboto" panose="02000000000000000000" pitchFamily="2" charset="0"/>
                <a:ea typeface="Roboto" panose="02000000000000000000" pitchFamily="2" charset="0"/>
              </a:rPr>
              <a:t>38% of our clients are from Working class who are Secondary/ Secondary special graduates but they have a high risk of 10.5%.</a:t>
            </a:r>
          </a:p>
          <a:p>
            <a:pPr marL="285750" indent="-285750">
              <a:buFontTx/>
              <a:buChar char="-"/>
            </a:pPr>
            <a:r>
              <a:rPr lang="en-IN" sz="1200" dirty="0">
                <a:latin typeface="Roboto" panose="02000000000000000000" pitchFamily="2" charset="0"/>
                <a:ea typeface="Roboto" panose="02000000000000000000" pitchFamily="2" charset="0"/>
              </a:rPr>
              <a:t>We have a slightly lower number of clients of Pensioner class who are Secondary/ Secondary special graduates at 14.6% but their default rate is very low at just 5.58%.</a:t>
            </a:r>
          </a:p>
          <a:p>
            <a:pPr marL="285750" indent="-285750">
              <a:buFontTx/>
              <a:buChar char="-"/>
            </a:pPr>
            <a:r>
              <a:rPr lang="en-IN" sz="1200" dirty="0">
                <a:latin typeface="Roboto" panose="02000000000000000000" pitchFamily="2" charset="0"/>
                <a:ea typeface="Roboto" panose="02000000000000000000" pitchFamily="2" charset="0"/>
              </a:rPr>
              <a:t>Similarly for Working clients with Higher education and Commercial Associate with Secondary Education, they have a lower default rate as compared to Working class with Secondary Education.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2BCC01-80FA-450B-A84F-2E8258319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22" y="1207388"/>
            <a:ext cx="5614797" cy="38563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F19825-2789-4CE3-8598-4561C6F62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619" y="1207388"/>
            <a:ext cx="4368737" cy="385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53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2D4087-2D22-40E9-B16E-AFC3DB97BBD4}"/>
              </a:ext>
            </a:extLst>
          </p:cNvPr>
          <p:cNvSpPr txBox="1"/>
          <p:nvPr/>
        </p:nvSpPr>
        <p:spPr>
          <a:xfrm>
            <a:off x="1562468" y="319596"/>
            <a:ext cx="811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Distribution of Income of Top Organization type defaulters</a:t>
            </a:r>
            <a:endParaRPr lang="en-IN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CAB937-5F1B-48DC-8FD8-3D766D8834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90" t="27314" r="19976" b="14563"/>
          <a:stretch/>
        </p:blipFill>
        <p:spPr>
          <a:xfrm>
            <a:off x="1562468" y="1202935"/>
            <a:ext cx="7892250" cy="45004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35059F-CFFD-4EF9-B5E9-75886ACF288D}"/>
              </a:ext>
            </a:extLst>
          </p:cNvPr>
          <p:cNvSpPr txBox="1"/>
          <p:nvPr/>
        </p:nvSpPr>
        <p:spPr>
          <a:xfrm>
            <a:off x="1757779" y="5948039"/>
            <a:ext cx="7137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Roboto" panose="02000000000000000000" pitchFamily="2" charset="0"/>
                <a:ea typeface="Roboto" panose="02000000000000000000" pitchFamily="2" charset="0"/>
              </a:rPr>
              <a:t>Medians are below or around 1,50,000.</a:t>
            </a:r>
          </a:p>
        </p:txBody>
      </p:sp>
    </p:spTree>
    <p:extLst>
      <p:ext uri="{BB962C8B-B14F-4D97-AF65-F5344CB8AC3E}">
        <p14:creationId xmlns:p14="http://schemas.microsoft.com/office/powerpoint/2010/main" val="1718946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2D4087-2D22-40E9-B16E-AFC3DB97BBD4}"/>
              </a:ext>
            </a:extLst>
          </p:cNvPr>
          <p:cNvSpPr txBox="1"/>
          <p:nvPr/>
        </p:nvSpPr>
        <p:spPr>
          <a:xfrm>
            <a:off x="1846553" y="372860"/>
            <a:ext cx="8123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Distribution of Income of Lowest Organization type defaulters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BE010-E6E4-46A0-B1DB-FC4C8167D5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15" t="25372" r="18228" b="11715"/>
          <a:stretch/>
        </p:blipFill>
        <p:spPr>
          <a:xfrm>
            <a:off x="1642369" y="978224"/>
            <a:ext cx="8149701" cy="46324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44D0E5-9AD4-42E2-A882-A4B0B921128F}"/>
              </a:ext>
            </a:extLst>
          </p:cNvPr>
          <p:cNvSpPr txBox="1"/>
          <p:nvPr/>
        </p:nvSpPr>
        <p:spPr>
          <a:xfrm>
            <a:off x="1500325" y="5752731"/>
            <a:ext cx="8291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Roboto" panose="02000000000000000000" pitchFamily="2" charset="0"/>
                <a:ea typeface="Roboto" panose="02000000000000000000" pitchFamily="2" charset="0"/>
              </a:rPr>
              <a:t>The Clients from organization type with highest defaulters have a lower income average of 1,57,509 as compared to 1,74,427 income average of clients from organization type of lowest defaulters with a difference of 17,000 between them.</a:t>
            </a:r>
          </a:p>
        </p:txBody>
      </p:sp>
    </p:spTree>
    <p:extLst>
      <p:ext uri="{BB962C8B-B14F-4D97-AF65-F5344CB8AC3E}">
        <p14:creationId xmlns:p14="http://schemas.microsoft.com/office/powerpoint/2010/main" val="50430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60;p14">
            <a:extLst>
              <a:ext uri="{FF2B5EF4-FFF2-40B4-BE49-F238E27FC236}">
                <a16:creationId xmlns:a16="http://schemas.microsoft.com/office/drawing/2014/main" id="{1889D9EF-0080-4BF2-A6D8-75130FD83B7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1760" y="1187388"/>
            <a:ext cx="8542555" cy="44832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B1B634-DF0C-4246-AF15-EB21AF4AC139}"/>
              </a:ext>
            </a:extLst>
          </p:cNvPr>
          <p:cNvSpPr txBox="1"/>
          <p:nvPr/>
        </p:nvSpPr>
        <p:spPr>
          <a:xfrm>
            <a:off x="1926454" y="390617"/>
            <a:ext cx="616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Age Count</a:t>
            </a:r>
          </a:p>
        </p:txBody>
      </p:sp>
    </p:spTree>
    <p:extLst>
      <p:ext uri="{BB962C8B-B14F-4D97-AF65-F5344CB8AC3E}">
        <p14:creationId xmlns:p14="http://schemas.microsoft.com/office/powerpoint/2010/main" val="1388565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2D4087-2D22-40E9-B16E-AFC3DB97BBD4}"/>
              </a:ext>
            </a:extLst>
          </p:cNvPr>
          <p:cNvSpPr txBox="1"/>
          <p:nvPr/>
        </p:nvSpPr>
        <p:spPr>
          <a:xfrm>
            <a:off x="1380476" y="392209"/>
            <a:ext cx="8123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Organization Type w.r.t Occupation Type</a:t>
            </a:r>
            <a:endParaRPr lang="en-IN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3E7861-2922-423D-8C22-50C7CB628F89}"/>
              </a:ext>
            </a:extLst>
          </p:cNvPr>
          <p:cNvSpPr txBox="1"/>
          <p:nvPr/>
        </p:nvSpPr>
        <p:spPr>
          <a:xfrm>
            <a:off x="1371598" y="5610714"/>
            <a:ext cx="99230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latin typeface="Roboto" panose="02000000000000000000" pitchFamily="2" charset="0"/>
                <a:ea typeface="Roboto" panose="02000000000000000000" pitchFamily="2" charset="0"/>
              </a:rPr>
              <a:t>- 5.7% of our Clients are Laborers from Business Entity type 3 and they have the highest defaulter rate at 11%.</a:t>
            </a:r>
          </a:p>
          <a:p>
            <a:pPr marL="171450" indent="-171450">
              <a:buFontTx/>
              <a:buChar char="-"/>
            </a:pPr>
            <a:r>
              <a:rPr lang="en-IN" sz="1200" dirty="0">
                <a:latin typeface="Roboto" panose="02000000000000000000" pitchFamily="2" charset="0"/>
                <a:ea typeface="Roboto" panose="02000000000000000000" pitchFamily="2" charset="0"/>
              </a:rPr>
              <a:t>Followed by Sales Staff who are Self Employed or are from Business Entity type 3 who are also in higher numbers (4.3% and 2.9%) and also have a high defaulter rate at 9.5% and 9.6% respectively.</a:t>
            </a:r>
          </a:p>
          <a:p>
            <a:pPr marL="171450" indent="-171450">
              <a:buFontTx/>
              <a:buChar char="-"/>
            </a:pPr>
            <a:r>
              <a:rPr lang="en-IN" sz="1200" dirty="0">
                <a:latin typeface="Roboto" panose="02000000000000000000" pitchFamily="2" charset="0"/>
                <a:ea typeface="Roboto" panose="02000000000000000000" pitchFamily="2" charset="0"/>
              </a:rPr>
              <a:t>So we should focus less on these types of clients and change our collection strategies for the same.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26B5D5-F550-4B43-8E30-3198E09A9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9" y="1108843"/>
            <a:ext cx="5759657" cy="40490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2FDC1A-1880-47B1-8293-D5B3F13A5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952" y="1038264"/>
            <a:ext cx="4779259" cy="419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04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2D4087-2D22-40E9-B16E-AFC3DB97BBD4}"/>
              </a:ext>
            </a:extLst>
          </p:cNvPr>
          <p:cNvSpPr txBox="1"/>
          <p:nvPr/>
        </p:nvSpPr>
        <p:spPr>
          <a:xfrm>
            <a:off x="1127463" y="321261"/>
            <a:ext cx="922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Organization Type w.r.t Occupation Type for Low Defaulter Rate Types</a:t>
            </a:r>
            <a:endParaRPr lang="en-IN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20FA30-EAE1-4613-A540-E3A455E40437}"/>
              </a:ext>
            </a:extLst>
          </p:cNvPr>
          <p:cNvSpPr txBox="1"/>
          <p:nvPr/>
        </p:nvSpPr>
        <p:spPr>
          <a:xfrm>
            <a:off x="1127463" y="5444523"/>
            <a:ext cx="9570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Core Staff from Industry type 9 have the lowest defaulter rate at 1.176% followed by High Skill Tech Staff from Kindergarten and Accountants from Industry type 11 at 1.235% and 1.282% respectively followed by Managers from Transport type2 at 1.370%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But all of these top 10 combined only contribute to 0.34% of the total Clients.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So we should focus on bringing more clients from these organizations and occupations.</a:t>
            </a:r>
            <a:endParaRPr lang="en-IN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18E55A-58F0-45C3-B2D0-C73850403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60" y="1108843"/>
            <a:ext cx="5734664" cy="41827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0F1A91-51C1-4CD4-8C5F-B478A6175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824" y="1108843"/>
            <a:ext cx="4910838" cy="418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22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2D4087-2D22-40E9-B16E-AFC3DB97BBD4}"/>
              </a:ext>
            </a:extLst>
          </p:cNvPr>
          <p:cNvSpPr txBox="1"/>
          <p:nvPr/>
        </p:nvSpPr>
        <p:spPr>
          <a:xfrm>
            <a:off x="1846553" y="372860"/>
            <a:ext cx="8123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NEW Columns Created </a:t>
            </a:r>
            <a:endParaRPr lang="en-IN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E95B5B-34EE-477E-9BF6-397704B4E2CD}"/>
              </a:ext>
            </a:extLst>
          </p:cNvPr>
          <p:cNvSpPr txBox="1"/>
          <p:nvPr/>
        </p:nvSpPr>
        <p:spPr>
          <a:xfrm>
            <a:off x="1846553" y="1331651"/>
            <a:ext cx="6312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/>
              <a:t>No of Previous Application</a:t>
            </a:r>
          </a:p>
          <a:p>
            <a:pPr marL="285750" indent="-285750">
              <a:buFontTx/>
              <a:buChar char="-"/>
            </a:pPr>
            <a:r>
              <a:rPr lang="en-IN" dirty="0"/>
              <a:t>Total No of Documents Submitted</a:t>
            </a:r>
          </a:p>
          <a:p>
            <a:pPr marL="285750" indent="-285750">
              <a:buFontTx/>
              <a:buChar char="-"/>
            </a:pPr>
            <a:r>
              <a:rPr lang="en-IN" dirty="0"/>
              <a:t>External Source Score Average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2E2209-81E4-43FA-AF2B-726C70592E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77" t="45026" r="61116" b="31133"/>
          <a:stretch/>
        </p:blipFill>
        <p:spPr>
          <a:xfrm>
            <a:off x="6283915" y="2570032"/>
            <a:ext cx="3524436" cy="22936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EB478F-487C-4152-997C-23E16BC003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23" t="47378" r="56820" b="26214"/>
          <a:stretch/>
        </p:blipFill>
        <p:spPr>
          <a:xfrm>
            <a:off x="2068927" y="2527593"/>
            <a:ext cx="3839160" cy="23805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2BBDA0-7302-49ED-9BFC-D7751AA66184}"/>
              </a:ext>
            </a:extLst>
          </p:cNvPr>
          <p:cNvSpPr txBox="1"/>
          <p:nvPr/>
        </p:nvSpPr>
        <p:spPr>
          <a:xfrm>
            <a:off x="1597980" y="5521911"/>
            <a:ext cx="7128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There are a total of 20 Documents  </a:t>
            </a:r>
          </a:p>
        </p:txBody>
      </p:sp>
    </p:spTree>
    <p:extLst>
      <p:ext uri="{BB962C8B-B14F-4D97-AF65-F5344CB8AC3E}">
        <p14:creationId xmlns:p14="http://schemas.microsoft.com/office/powerpoint/2010/main" val="1456058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1261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0763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6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65;p15">
            <a:extLst>
              <a:ext uri="{FF2B5EF4-FFF2-40B4-BE49-F238E27FC236}">
                <a16:creationId xmlns:a16="http://schemas.microsoft.com/office/drawing/2014/main" id="{1348FAD3-1FA2-4F6A-A6B6-728B443AB04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42706" y="1074199"/>
            <a:ext cx="84693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312898-19F4-45BE-8365-35CEC9DE3BCC}"/>
              </a:ext>
            </a:extLst>
          </p:cNvPr>
          <p:cNvSpPr txBox="1"/>
          <p:nvPr/>
        </p:nvSpPr>
        <p:spPr>
          <a:xfrm>
            <a:off x="2194264" y="420126"/>
            <a:ext cx="7803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Age w.r.t Income</a:t>
            </a:r>
          </a:p>
        </p:txBody>
      </p:sp>
    </p:spTree>
    <p:extLst>
      <p:ext uri="{BB962C8B-B14F-4D97-AF65-F5344CB8AC3E}">
        <p14:creationId xmlns:p14="http://schemas.microsoft.com/office/powerpoint/2010/main" val="3983192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2D4087-2D22-40E9-B16E-AFC3DB97BBD4}"/>
              </a:ext>
            </a:extLst>
          </p:cNvPr>
          <p:cNvSpPr txBox="1"/>
          <p:nvPr/>
        </p:nvSpPr>
        <p:spPr>
          <a:xfrm>
            <a:off x="1518081" y="232321"/>
            <a:ext cx="7386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Age Distribution w.r.t Target</a:t>
            </a:r>
            <a:endParaRPr lang="en-IN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2A689D-7AC6-4DEA-85EA-DCA166D1E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824" y="906716"/>
            <a:ext cx="7232531" cy="43398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0F47A8-5272-4573-9B21-9BE794B0C56A}"/>
              </a:ext>
            </a:extLst>
          </p:cNvPr>
          <p:cNvSpPr txBox="1"/>
          <p:nvPr/>
        </p:nvSpPr>
        <p:spPr>
          <a:xfrm>
            <a:off x="1266355" y="5445138"/>
            <a:ext cx="81319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27% of our clients are aged 30-40 with a risk of 9.5%.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Age group 40-50 don't have the highest number of clients but still has pretty a high no of clients and has a significantly lower default rate at around 7.6%.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Similarly Age group 50-60 has a high number of clients but relatively lower default rate at 6%.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So, we can say that age groups 30-40 and 40-50 are most profitable.</a:t>
            </a:r>
          </a:p>
        </p:txBody>
      </p:sp>
    </p:spTree>
    <p:extLst>
      <p:ext uri="{BB962C8B-B14F-4D97-AF65-F5344CB8AC3E}">
        <p14:creationId xmlns:p14="http://schemas.microsoft.com/office/powerpoint/2010/main" val="199083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2D4087-2D22-40E9-B16E-AFC3DB97BBD4}"/>
              </a:ext>
            </a:extLst>
          </p:cNvPr>
          <p:cNvSpPr txBox="1"/>
          <p:nvPr/>
        </p:nvSpPr>
        <p:spPr>
          <a:xfrm>
            <a:off x="1278382" y="309209"/>
            <a:ext cx="8149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Income Type Defaulter Rates</a:t>
            </a:r>
            <a:endParaRPr lang="en-IN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6AE485-FD2A-462A-8485-F977AA670DCF}"/>
              </a:ext>
            </a:extLst>
          </p:cNvPr>
          <p:cNvSpPr txBox="1"/>
          <p:nvPr/>
        </p:nvSpPr>
        <p:spPr>
          <a:xfrm>
            <a:off x="1216238" y="5620139"/>
            <a:ext cx="9605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IN" sz="1200" dirty="0">
                <a:latin typeface="Roboto" panose="02000000000000000000" pitchFamily="2" charset="0"/>
                <a:ea typeface="Roboto" panose="02000000000000000000" pitchFamily="2" charset="0"/>
              </a:rPr>
              <a:t>16% of our clients have an income of 1,12,000-1,35,000 with a high defaulter rate of 8.5%.</a:t>
            </a:r>
          </a:p>
          <a:p>
            <a:pPr marL="171450" indent="-171450">
              <a:buFontTx/>
              <a:buChar char="-"/>
            </a:pPr>
            <a:r>
              <a:rPr lang="en-IN" sz="1200" dirty="0">
                <a:latin typeface="Roboto" panose="02000000000000000000" pitchFamily="2" charset="0"/>
                <a:ea typeface="Roboto" panose="02000000000000000000" pitchFamily="2" charset="0"/>
              </a:rPr>
              <a:t>Whereas, we have slightly lower number of clients with an income of 1,80,000-2,25,000 but they have comparatively lower defaulter rate at 7.8%.</a:t>
            </a:r>
          </a:p>
          <a:p>
            <a:pPr marL="171450" indent="-171450">
              <a:buFontTx/>
              <a:buChar char="-"/>
            </a:pPr>
            <a:r>
              <a:rPr lang="en-IN" sz="1200" dirty="0">
                <a:latin typeface="Roboto" panose="02000000000000000000" pitchFamily="2" charset="0"/>
                <a:ea typeface="Roboto" panose="02000000000000000000" pitchFamily="2" charset="0"/>
              </a:rPr>
              <a:t>8.8% of our clients have an income of 2,70,000-11,70,00,000 but have a very low defaulter rate at 6.1%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4CCDA5-DA00-45C7-8B8E-9C505910B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238" y="934454"/>
            <a:ext cx="8767567" cy="447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5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2D4087-2D22-40E9-B16E-AFC3DB97BBD4}"/>
              </a:ext>
            </a:extLst>
          </p:cNvPr>
          <p:cNvSpPr txBox="1"/>
          <p:nvPr/>
        </p:nvSpPr>
        <p:spPr>
          <a:xfrm>
            <a:off x="1482567" y="363984"/>
            <a:ext cx="7386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Ratings for Region where Client lives</a:t>
            </a:r>
            <a:endParaRPr lang="en-IN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34CCD2-D125-458E-8197-CE996674F75B}"/>
              </a:ext>
            </a:extLst>
          </p:cNvPr>
          <p:cNvSpPr txBox="1"/>
          <p:nvPr/>
        </p:nvSpPr>
        <p:spPr>
          <a:xfrm>
            <a:off x="1242874" y="5628443"/>
            <a:ext cx="9425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IN" sz="1200" dirty="0">
                <a:latin typeface="Roboto" panose="02000000000000000000" pitchFamily="2" charset="0"/>
                <a:ea typeface="Roboto" panose="02000000000000000000" pitchFamily="2" charset="0"/>
              </a:rPr>
              <a:t>Highest number of our clients are from Regions with rating 2 at 74% but they have a lower default rate at 7,8%.</a:t>
            </a:r>
          </a:p>
          <a:p>
            <a:pPr marL="171450" indent="-171450">
              <a:buFontTx/>
              <a:buChar char="-"/>
            </a:pPr>
            <a:r>
              <a:rPr lang="en-IN" sz="1200" dirty="0">
                <a:latin typeface="Roboto" panose="02000000000000000000" pitchFamily="2" charset="0"/>
                <a:ea typeface="Roboto" panose="02000000000000000000" pitchFamily="2" charset="0"/>
              </a:rPr>
              <a:t>We have a lower number of clients from regions with rating 3 but their default rate is lot higher at 11.1%.</a:t>
            </a:r>
          </a:p>
          <a:p>
            <a:pPr marL="171450" indent="-171450">
              <a:buFontTx/>
              <a:buChar char="-"/>
            </a:pPr>
            <a:r>
              <a:rPr lang="en-IN" sz="1200" dirty="0">
                <a:latin typeface="Roboto" panose="02000000000000000000" pitchFamily="2" charset="0"/>
                <a:ea typeface="Roboto" panose="02000000000000000000" pitchFamily="2" charset="0"/>
              </a:rPr>
              <a:t>10% of our clients are from regions with rating 1 and they have the lowest rate at 4.8%.</a:t>
            </a:r>
          </a:p>
          <a:p>
            <a:pPr marL="171450" indent="-171450">
              <a:buFontTx/>
              <a:buChar char="-"/>
            </a:pPr>
            <a:endParaRPr lang="en-IN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7D19CB-EE23-46F7-BE1C-06F1627C9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18" y="1288438"/>
            <a:ext cx="10659963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74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2D4087-2D22-40E9-B16E-AFC3DB97BBD4}"/>
              </a:ext>
            </a:extLst>
          </p:cNvPr>
          <p:cNvSpPr txBox="1"/>
          <p:nvPr/>
        </p:nvSpPr>
        <p:spPr>
          <a:xfrm>
            <a:off x="1056442" y="375196"/>
            <a:ext cx="8149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 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C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lient’s Permanent address does not match Contact address(at city level)</a:t>
            </a:r>
            <a:endParaRPr lang="en-IN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34CCD2-D125-458E-8197-CE996674F75B}"/>
              </a:ext>
            </a:extLst>
          </p:cNvPr>
          <p:cNvSpPr txBox="1"/>
          <p:nvPr/>
        </p:nvSpPr>
        <p:spPr>
          <a:xfrm>
            <a:off x="3613214" y="5001027"/>
            <a:ext cx="9425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0 is for if addresses are same,  1 is for if addresses are different.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49DC7F-81C4-402C-9DF5-5ACE9F838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45" y="1200023"/>
            <a:ext cx="10459910" cy="38010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437E03-114E-4280-8414-A967906D189F}"/>
              </a:ext>
            </a:extLst>
          </p:cNvPr>
          <p:cNvSpPr txBox="1"/>
          <p:nvPr/>
        </p:nvSpPr>
        <p:spPr>
          <a:xfrm>
            <a:off x="1367161" y="5713074"/>
            <a:ext cx="9632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IN" sz="1200" dirty="0">
                <a:latin typeface="Roboto" panose="02000000000000000000" pitchFamily="2" charset="0"/>
                <a:ea typeface="Roboto" panose="02000000000000000000" pitchFamily="2" charset="0"/>
              </a:rPr>
              <a:t>92% of our clients have a same permanent city address and contact address but they have lower default rates at 7.7.%.</a:t>
            </a:r>
          </a:p>
          <a:p>
            <a:pPr marL="171450" indent="-171450">
              <a:buFontTx/>
              <a:buChar char="-"/>
            </a:pPr>
            <a:r>
              <a:rPr lang="en-IN" sz="1200" dirty="0">
                <a:latin typeface="Roboto" panose="02000000000000000000" pitchFamily="2" charset="0"/>
                <a:ea typeface="Roboto" panose="02000000000000000000" pitchFamily="2" charset="0"/>
              </a:rPr>
              <a:t>Although we have a lower number Clients with a different permanent address and contact address, their default rate is much higher at 12.3%.</a:t>
            </a:r>
          </a:p>
        </p:txBody>
      </p:sp>
    </p:spTree>
    <p:extLst>
      <p:ext uri="{BB962C8B-B14F-4D97-AF65-F5344CB8AC3E}">
        <p14:creationId xmlns:p14="http://schemas.microsoft.com/office/powerpoint/2010/main" val="2386929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2D4087-2D22-40E9-B16E-AFC3DB97BBD4}"/>
              </a:ext>
            </a:extLst>
          </p:cNvPr>
          <p:cNvSpPr txBox="1"/>
          <p:nvPr/>
        </p:nvSpPr>
        <p:spPr>
          <a:xfrm>
            <a:off x="1651245" y="390615"/>
            <a:ext cx="7386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Organization Type</a:t>
            </a:r>
            <a:endParaRPr lang="en-IN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34CCD2-D125-458E-8197-CE996674F75B}"/>
              </a:ext>
            </a:extLst>
          </p:cNvPr>
          <p:cNvSpPr txBox="1"/>
          <p:nvPr/>
        </p:nvSpPr>
        <p:spPr>
          <a:xfrm>
            <a:off x="1427265" y="5534335"/>
            <a:ext cx="94256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22% of our clients are from Business Entity Type 3 with a high defaulter rate at 9.3%.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XNA has slightly lower count of clients but the defaulter rate is comparatively a lot lower at 5.4%.</a:t>
            </a:r>
          </a:p>
          <a:p>
            <a:pPr marL="285750" indent="-285750">
              <a:buFontTx/>
              <a:buChar char="-"/>
            </a:pPr>
            <a:r>
              <a:rPr lang="en-IN" sz="1400" dirty="0"/>
              <a:t>There are relatively lower number of clients who are Self Employed but have the highest default rate at 10.1%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77A9CE-4ABA-483D-8041-D59FCCA12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32" y="1153752"/>
            <a:ext cx="10657700" cy="398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22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1608</Words>
  <Application>Microsoft Office PowerPoint</Application>
  <PresentationFormat>Widescreen</PresentationFormat>
  <Paragraphs>110</Paragraphs>
  <Slides>35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Roboto</vt:lpstr>
      <vt:lpstr>Office Theme</vt:lpstr>
      <vt:lpstr>Univariate</vt:lpstr>
      <vt:lpstr>On the x-axis we have “SK_ID_CURR” and y-axis we have all the features with more than 50% of nan values.  It is very significant that the nan values are evenly distributed.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Multivariate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Mandar Vast</dc:creator>
  <cp:lastModifiedBy>Mandar Vast</cp:lastModifiedBy>
  <cp:revision>13</cp:revision>
  <dcterms:created xsi:type="dcterms:W3CDTF">2021-08-16T09:46:01Z</dcterms:created>
  <dcterms:modified xsi:type="dcterms:W3CDTF">2021-08-19T11:22:57Z</dcterms:modified>
</cp:coreProperties>
</file>