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5e3c39db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5e3c39db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5e3c39db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5e3c39db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5e3c39db4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5e3c39db4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5e3c39db4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5e3c39db4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5e3c39db4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5e3c39db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5e3c39db4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5e3c39db4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60eab9c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60eab9c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Machine_learning" TargetMode="External"/><Relationship Id="rId4" Type="http://schemas.openxmlformats.org/officeDocument/2006/relationships/hyperlink" Target="https://en.wikipedia.org/wiki/Supervised_learning" TargetMode="External"/><Relationship Id="rId5" Type="http://schemas.openxmlformats.org/officeDocument/2006/relationships/hyperlink" Target="https://en.wikipedia.org/wiki/Unsupervised_learning" TargetMode="External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Movie/Web Series Recommendation System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TeamEpic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Recommendation Systems 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recommendation system can be thought of as a subclass of information filtering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8FBF9"/>
                </a:highlight>
              </a:rPr>
              <a:t>Having a recommendation engine makes browsing content easier.</a:t>
            </a:r>
            <a:endParaRPr>
              <a:highlight>
                <a:srgbClr val="F8FBF9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8FBF9"/>
                </a:highlight>
              </a:rPr>
              <a:t>Helps users find things they wouldn't have thought to look for on their own.</a:t>
            </a:r>
            <a:endParaRPr>
              <a:highlight>
                <a:srgbClr val="F8FBF9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F8FBF9"/>
              </a:highlight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8350" y="2795850"/>
            <a:ext cx="1859250" cy="185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Components of RS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426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Candidate Generation-</a:t>
            </a:r>
            <a:r>
              <a:rPr lang="en"/>
              <a:t> </a:t>
            </a:r>
            <a:r>
              <a:rPr lang="en" sz="1400"/>
              <a:t>Divide huge corpus and generate a much smaller subset of candidates.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Scoring-</a:t>
            </a:r>
            <a:r>
              <a:rPr lang="en"/>
              <a:t> </a:t>
            </a:r>
            <a:r>
              <a:rPr lang="en" sz="1400"/>
              <a:t>Scores and ranks the candidates in order to select the set of items.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Re-ranking-</a:t>
            </a:r>
            <a:r>
              <a:rPr lang="en"/>
              <a:t> </a:t>
            </a:r>
            <a:r>
              <a:rPr lang="en" sz="1400"/>
              <a:t>Removes items that the user explicitly disliked.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400" y="3135675"/>
            <a:ext cx="32385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Candidate Generation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Candidate generation is the first stage of recommendation.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highlight>
                  <a:srgbClr val="FFFFFF"/>
                </a:highlight>
              </a:rPr>
              <a:t>Two common candidate generation approaches: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FF"/>
                </a:highlight>
              </a:rPr>
              <a:t>Content Based Filtering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FF"/>
                </a:highlight>
              </a:rPr>
              <a:t>Collaborative Based Filtering</a:t>
            </a:r>
            <a:endParaRPr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425" y="2244144"/>
            <a:ext cx="3910499" cy="23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Similarity Measures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Cosine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s(q,x) = cos(q,x)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Dot Product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s(q,x) = ||x||||q|| cos(q,x)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Euclidean Distance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375" y="3342550"/>
            <a:ext cx="3644676" cy="138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4922" y="1303400"/>
            <a:ext cx="2095229" cy="122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Learning used in RS - Self Supervised Learning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Method of </a:t>
            </a:r>
            <a:r>
              <a:rPr lang="en">
                <a:highlight>
                  <a:srgbClr val="FFFFFF"/>
                </a:highlight>
                <a:uFill>
                  <a:noFill/>
                </a:uFill>
                <a:hlinkClick r:id="rId3"/>
              </a:rPr>
              <a:t>machine learning</a:t>
            </a:r>
            <a:r>
              <a:rPr lang="en">
                <a:highlight>
                  <a:srgbClr val="FFFFFF"/>
                </a:highlight>
              </a:rPr>
              <a:t> that can be regarded as an intermediate form between </a:t>
            </a:r>
            <a:r>
              <a:rPr lang="en">
                <a:highlight>
                  <a:srgbClr val="FFFFFF"/>
                </a:highlight>
                <a:uFill>
                  <a:noFill/>
                </a:uFill>
                <a:hlinkClick r:id="rId4"/>
              </a:rPr>
              <a:t>supervised</a:t>
            </a:r>
            <a:r>
              <a:rPr lang="en">
                <a:highlight>
                  <a:srgbClr val="FFFFFF"/>
                </a:highlight>
              </a:rPr>
              <a:t> and </a:t>
            </a:r>
            <a:r>
              <a:rPr lang="en">
                <a:highlight>
                  <a:srgbClr val="FFFFFF"/>
                </a:highlight>
                <a:uFill>
                  <a:noFill/>
                </a:uFill>
                <a:hlinkClick r:id="rId5"/>
              </a:rPr>
              <a:t>unsupervised learning</a:t>
            </a:r>
            <a:r>
              <a:rPr lang="en">
                <a:highlight>
                  <a:srgbClr val="FFFFFF"/>
                </a:highlight>
              </a:rPr>
              <a:t>. 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It is a type of autonomous learning using artificial neural networks that does not necessarily require sample data classified in advance by humans.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48523" y="2735173"/>
            <a:ext cx="6320950" cy="19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Data Required 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Data is the single most important asset.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Essentially, we need to know some details about our users and items. 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If the data is limited to users and items then we can start with content-based approaches.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If we have a large number of user interactions, we can experiment with more powerful collaborative filtering.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6150" y="3029300"/>
            <a:ext cx="2250952" cy="1688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Cont...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wide spectrum of pre-processing methods.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Appropriate method depends on what we what to achieve during processing.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simple methods which may apply-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Tokenization:</a:t>
            </a:r>
            <a:r>
              <a:rPr lang="en"/>
              <a:t> Splitting the sentence into words.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Lower Casing:</a:t>
            </a:r>
            <a:r>
              <a:rPr lang="en"/>
              <a:t> Converting a word to </a:t>
            </a:r>
            <a:r>
              <a:rPr lang="en"/>
              <a:t>lowercase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Stemming:</a:t>
            </a:r>
            <a:r>
              <a:rPr lang="en"/>
              <a:t> Transforming a word to its root form.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Removal of Stop Words:</a:t>
            </a:r>
            <a:r>
              <a:rPr lang="en"/>
              <a:t> Stop words are commonly used words (a, an, the, etc.)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Lemmatization:</a:t>
            </a:r>
            <a:r>
              <a:rPr lang="en"/>
              <a:t> Reduces the words to a word existing in the </a:t>
            </a:r>
            <a:r>
              <a:rPr lang="en"/>
              <a:t>language</a:t>
            </a:r>
            <a:r>
              <a:rPr lang="en"/>
              <a:t>.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76" y="459972"/>
            <a:ext cx="1531525" cy="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