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1" r:id="rId5"/>
    <p:sldId id="264" r:id="rId6"/>
    <p:sldId id="270" r:id="rId7"/>
    <p:sldId id="266" r:id="rId8"/>
    <p:sldId id="267" r:id="rId9"/>
    <p:sldId id="262" r:id="rId10"/>
    <p:sldId id="265" r:id="rId11"/>
    <p:sldId id="272" r:id="rId12"/>
    <p:sldId id="269" r:id="rId13"/>
    <p:sldId id="268"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vek Garg" initials="VG" lastIdx="1" clrIdx="0">
    <p:extLst>
      <p:ext uri="{19B8F6BF-5375-455C-9EA6-DF929625EA0E}">
        <p15:presenceInfo xmlns:p15="http://schemas.microsoft.com/office/powerpoint/2012/main" userId="S::vgarg@terarecon.com::2a703562-bfaa-4c80-8021-6afaae594e8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29C600-4656-4B8E-A594-25FA1686305F}" type="datetimeFigureOut">
              <a:rPr lang="en-IN" smtClean="0"/>
              <a:t>06-10-2021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EFC088-F308-48A4-BE75-B11252BF1F6A}" type="slidenum">
              <a:rPr lang="en-IN" smtClean="0"/>
              <a:t>‹#›</a:t>
            </a:fld>
            <a:endParaRPr lang="en-IN"/>
          </a:p>
        </p:txBody>
      </p:sp>
    </p:spTree>
    <p:extLst>
      <p:ext uri="{BB962C8B-B14F-4D97-AF65-F5344CB8AC3E}">
        <p14:creationId xmlns:p14="http://schemas.microsoft.com/office/powerpoint/2010/main" val="116466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9C600-4656-4B8E-A594-25FA1686305F}" type="datetimeFigureOut">
              <a:rPr lang="en-IN" smtClean="0"/>
              <a:t>06-10-2021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EFC088-F308-48A4-BE75-B11252BF1F6A}" type="slidenum">
              <a:rPr lang="en-IN" smtClean="0"/>
              <a:t>‹#›</a:t>
            </a:fld>
            <a:endParaRPr lang="en-IN"/>
          </a:p>
        </p:txBody>
      </p:sp>
    </p:spTree>
    <p:extLst>
      <p:ext uri="{BB962C8B-B14F-4D97-AF65-F5344CB8AC3E}">
        <p14:creationId xmlns:p14="http://schemas.microsoft.com/office/powerpoint/2010/main" val="727693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9C600-4656-4B8E-A594-25FA1686305F}" type="datetimeFigureOut">
              <a:rPr lang="en-IN" smtClean="0"/>
              <a:t>06-10-2021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EFC088-F308-48A4-BE75-B11252BF1F6A}" type="slidenum">
              <a:rPr lang="en-IN" smtClean="0"/>
              <a:t>‹#›</a:t>
            </a:fld>
            <a:endParaRPr lang="en-IN"/>
          </a:p>
        </p:txBody>
      </p:sp>
    </p:spTree>
    <p:extLst>
      <p:ext uri="{BB962C8B-B14F-4D97-AF65-F5344CB8AC3E}">
        <p14:creationId xmlns:p14="http://schemas.microsoft.com/office/powerpoint/2010/main" val="550063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9C600-4656-4B8E-A594-25FA1686305F}" type="datetimeFigureOut">
              <a:rPr lang="en-IN" smtClean="0"/>
              <a:t>06-10-2021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EFC088-F308-48A4-BE75-B11252BF1F6A}" type="slidenum">
              <a:rPr lang="en-IN" smtClean="0"/>
              <a:t>‹#›</a:t>
            </a:fld>
            <a:endParaRPr lang="en-IN"/>
          </a:p>
        </p:txBody>
      </p:sp>
    </p:spTree>
    <p:extLst>
      <p:ext uri="{BB962C8B-B14F-4D97-AF65-F5344CB8AC3E}">
        <p14:creationId xmlns:p14="http://schemas.microsoft.com/office/powerpoint/2010/main" val="2545158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9C600-4656-4B8E-A594-25FA1686305F}" type="datetimeFigureOut">
              <a:rPr lang="en-IN" smtClean="0"/>
              <a:t>06-10-2021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EFC088-F308-48A4-BE75-B11252BF1F6A}" type="slidenum">
              <a:rPr lang="en-IN" smtClean="0"/>
              <a:t>‹#›</a:t>
            </a:fld>
            <a:endParaRPr lang="en-IN"/>
          </a:p>
        </p:txBody>
      </p:sp>
    </p:spTree>
    <p:extLst>
      <p:ext uri="{BB962C8B-B14F-4D97-AF65-F5344CB8AC3E}">
        <p14:creationId xmlns:p14="http://schemas.microsoft.com/office/powerpoint/2010/main" val="2465517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29C600-4656-4B8E-A594-25FA1686305F}" type="datetimeFigureOut">
              <a:rPr lang="en-IN" smtClean="0"/>
              <a:t>06-10-2021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EFC088-F308-48A4-BE75-B11252BF1F6A}" type="slidenum">
              <a:rPr lang="en-IN" smtClean="0"/>
              <a:t>‹#›</a:t>
            </a:fld>
            <a:endParaRPr lang="en-IN"/>
          </a:p>
        </p:txBody>
      </p:sp>
    </p:spTree>
    <p:extLst>
      <p:ext uri="{BB962C8B-B14F-4D97-AF65-F5344CB8AC3E}">
        <p14:creationId xmlns:p14="http://schemas.microsoft.com/office/powerpoint/2010/main" val="3649555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29C600-4656-4B8E-A594-25FA1686305F}" type="datetimeFigureOut">
              <a:rPr lang="en-IN" smtClean="0"/>
              <a:t>06-10-2021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EFC088-F308-48A4-BE75-B11252BF1F6A}" type="slidenum">
              <a:rPr lang="en-IN" smtClean="0"/>
              <a:t>‹#›</a:t>
            </a:fld>
            <a:endParaRPr lang="en-IN"/>
          </a:p>
        </p:txBody>
      </p:sp>
    </p:spTree>
    <p:extLst>
      <p:ext uri="{BB962C8B-B14F-4D97-AF65-F5344CB8AC3E}">
        <p14:creationId xmlns:p14="http://schemas.microsoft.com/office/powerpoint/2010/main" val="3142452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29C600-4656-4B8E-A594-25FA1686305F}" type="datetimeFigureOut">
              <a:rPr lang="en-IN" smtClean="0"/>
              <a:t>06-10-2021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EFC088-F308-48A4-BE75-B11252BF1F6A}" type="slidenum">
              <a:rPr lang="en-IN" smtClean="0"/>
              <a:t>‹#›</a:t>
            </a:fld>
            <a:endParaRPr lang="en-IN"/>
          </a:p>
        </p:txBody>
      </p:sp>
    </p:spTree>
    <p:extLst>
      <p:ext uri="{BB962C8B-B14F-4D97-AF65-F5344CB8AC3E}">
        <p14:creationId xmlns:p14="http://schemas.microsoft.com/office/powerpoint/2010/main" val="1480357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9C600-4656-4B8E-A594-25FA1686305F}" type="datetimeFigureOut">
              <a:rPr lang="en-IN" smtClean="0"/>
              <a:t>06-10-2021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EFC088-F308-48A4-BE75-B11252BF1F6A}" type="slidenum">
              <a:rPr lang="en-IN" smtClean="0"/>
              <a:t>‹#›</a:t>
            </a:fld>
            <a:endParaRPr lang="en-IN"/>
          </a:p>
        </p:txBody>
      </p:sp>
    </p:spTree>
    <p:extLst>
      <p:ext uri="{BB962C8B-B14F-4D97-AF65-F5344CB8AC3E}">
        <p14:creationId xmlns:p14="http://schemas.microsoft.com/office/powerpoint/2010/main" val="3405296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29C600-4656-4B8E-A594-25FA1686305F}" type="datetimeFigureOut">
              <a:rPr lang="en-IN" smtClean="0"/>
              <a:t>06-10-2021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EFC088-F308-48A4-BE75-B11252BF1F6A}" type="slidenum">
              <a:rPr lang="en-IN" smtClean="0"/>
              <a:t>‹#›</a:t>
            </a:fld>
            <a:endParaRPr lang="en-IN"/>
          </a:p>
        </p:txBody>
      </p:sp>
    </p:spTree>
    <p:extLst>
      <p:ext uri="{BB962C8B-B14F-4D97-AF65-F5344CB8AC3E}">
        <p14:creationId xmlns:p14="http://schemas.microsoft.com/office/powerpoint/2010/main" val="3234443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29C600-4656-4B8E-A594-25FA1686305F}" type="datetimeFigureOut">
              <a:rPr lang="en-IN" smtClean="0"/>
              <a:t>06-10-2021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EFC088-F308-48A4-BE75-B11252BF1F6A}" type="slidenum">
              <a:rPr lang="en-IN" smtClean="0"/>
              <a:t>‹#›</a:t>
            </a:fld>
            <a:endParaRPr lang="en-IN"/>
          </a:p>
        </p:txBody>
      </p:sp>
    </p:spTree>
    <p:extLst>
      <p:ext uri="{BB962C8B-B14F-4D97-AF65-F5344CB8AC3E}">
        <p14:creationId xmlns:p14="http://schemas.microsoft.com/office/powerpoint/2010/main" val="1587864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9C600-4656-4B8E-A594-25FA1686305F}" type="datetimeFigureOut">
              <a:rPr lang="en-IN" smtClean="0"/>
              <a:t>06-10-2021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FC088-F308-48A4-BE75-B11252BF1F6A}" type="slidenum">
              <a:rPr lang="en-IN" smtClean="0"/>
              <a:t>‹#›</a:t>
            </a:fld>
            <a:endParaRPr lang="en-IN"/>
          </a:p>
        </p:txBody>
      </p:sp>
    </p:spTree>
    <p:extLst>
      <p:ext uri="{BB962C8B-B14F-4D97-AF65-F5344CB8AC3E}">
        <p14:creationId xmlns:p14="http://schemas.microsoft.com/office/powerpoint/2010/main" val="1151241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tatic.googleusercontent.com/media/research.google.com/en/pubs/archive/45530.pdf" TargetMode="External"/><Relationship Id="rId2" Type="http://schemas.openxmlformats.org/officeDocument/2006/relationships/hyperlink" Target="https://towardsdatascience.com/introduction-to-recommender-systems-6c66cf15ada" TargetMode="External"/><Relationship Id="rId1" Type="http://schemas.openxmlformats.org/officeDocument/2006/relationships/slideLayout" Target="../slideLayouts/slideLayout2.xml"/><Relationship Id="rId6" Type="http://schemas.openxmlformats.org/officeDocument/2006/relationships/hyperlink" Target="https://youtube.com/playlist?list=PL14gG-x1vllBKJqEqta-j1zmcX0YLg3jY" TargetMode="External"/><Relationship Id="rId5" Type="http://schemas.openxmlformats.org/officeDocument/2006/relationships/hyperlink" Target="https://www.youtube.com/watch?v=_hf_y-_sj5Y&amp;list=PLZoTAELRMXVN7QGpcuN-Vg35Hgjp3htvi" TargetMode="External"/><Relationship Id="rId4" Type="http://schemas.openxmlformats.org/officeDocument/2006/relationships/hyperlink" Target="https://www.ijcai.org/Proceedings/16/Papers/339.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9" name="Rectangle 78">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D1F0361-C412-4DFF-97FA-222A7CC65D08}"/>
              </a:ext>
            </a:extLst>
          </p:cNvPr>
          <p:cNvSpPr>
            <a:spLocks noGrp="1"/>
          </p:cNvSpPr>
          <p:nvPr>
            <p:ph type="subTitle" idx="1"/>
          </p:nvPr>
        </p:nvSpPr>
        <p:spPr>
          <a:xfrm>
            <a:off x="-2" y="288154"/>
            <a:ext cx="8128857" cy="830453"/>
          </a:xfrm>
        </p:spPr>
        <p:txBody>
          <a:bodyPr anchor="ctr">
            <a:normAutofit/>
          </a:bodyPr>
          <a:lstStyle/>
          <a:p>
            <a:r>
              <a:rPr lang="en-IN" sz="3200" dirty="0">
                <a:solidFill>
                  <a:srgbClr val="FFFFFF"/>
                </a:solidFill>
              </a:rPr>
              <a:t>Recommendation System</a:t>
            </a:r>
          </a:p>
        </p:txBody>
      </p:sp>
      <p:pic>
        <p:nvPicPr>
          <p:cNvPr id="1026" name="Picture 2" descr="Recommender System. A Recommender System refers to a system… | by Rishabh  Mall | Towards Data Science">
            <a:extLst>
              <a:ext uri="{FF2B5EF4-FFF2-40B4-BE49-F238E27FC236}">
                <a16:creationId xmlns:a16="http://schemas.microsoft.com/office/drawing/2014/main" id="{6F3E20EF-7E62-4B1D-BD92-59C876CA76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49894" y="2218405"/>
            <a:ext cx="4568728" cy="39976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A genetic algorithms-based hybrid recommender system of matrix  factorization and neighborhood-based techniques - ScienceDirect">
            <a:extLst>
              <a:ext uri="{FF2B5EF4-FFF2-40B4-BE49-F238E27FC236}">
                <a16:creationId xmlns:a16="http://schemas.microsoft.com/office/drawing/2014/main" id="{A1169009-A403-4F39-8827-5C1A6CFD621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3378" y="1800520"/>
            <a:ext cx="5476973" cy="4656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583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E1B8595-1C4A-4BEA-ADFB-D510EECBF9DF}"/>
              </a:ext>
            </a:extLst>
          </p:cNvPr>
          <p:cNvSpPr txBox="1"/>
          <p:nvPr/>
        </p:nvSpPr>
        <p:spPr>
          <a:xfrm>
            <a:off x="0" y="460718"/>
            <a:ext cx="8115296" cy="523220"/>
          </a:xfrm>
          <a:prstGeom prst="rect">
            <a:avLst/>
          </a:prstGeom>
          <a:noFill/>
        </p:spPr>
        <p:txBody>
          <a:bodyPr wrap="square" rtlCol="0">
            <a:spAutoFit/>
          </a:bodyPr>
          <a:lstStyle/>
          <a:p>
            <a:pPr algn="ctr"/>
            <a:r>
              <a:rPr lang="en-IN" sz="2800" b="1" dirty="0">
                <a:solidFill>
                  <a:schemeClr val="bg1"/>
                </a:solidFill>
              </a:rPr>
              <a:t>Collaborative filtering algorithms</a:t>
            </a:r>
            <a:endParaRPr lang="en-IN" sz="2800" dirty="0">
              <a:solidFill>
                <a:schemeClr val="bg1"/>
              </a:solidFill>
            </a:endParaRPr>
          </a:p>
        </p:txBody>
      </p:sp>
      <p:graphicFrame>
        <p:nvGraphicFramePr>
          <p:cNvPr id="11" name="Table 10">
            <a:extLst>
              <a:ext uri="{FF2B5EF4-FFF2-40B4-BE49-F238E27FC236}">
                <a16:creationId xmlns:a16="http://schemas.microsoft.com/office/drawing/2014/main" id="{5E28252B-CCD9-4557-93ED-A9B754D6835B}"/>
              </a:ext>
            </a:extLst>
          </p:cNvPr>
          <p:cNvGraphicFramePr>
            <a:graphicFrameLocks noGrp="1"/>
          </p:cNvGraphicFramePr>
          <p:nvPr>
            <p:extLst>
              <p:ext uri="{D42A27DB-BD31-4B8C-83A1-F6EECF244321}">
                <p14:modId xmlns:p14="http://schemas.microsoft.com/office/powerpoint/2010/main" val="3245535832"/>
              </p:ext>
            </p:extLst>
          </p:nvPr>
        </p:nvGraphicFramePr>
        <p:xfrm>
          <a:off x="160255" y="1686974"/>
          <a:ext cx="8587820" cy="5068101"/>
        </p:xfrm>
        <a:graphic>
          <a:graphicData uri="http://schemas.openxmlformats.org/drawingml/2006/table">
            <a:tbl>
              <a:tblPr/>
              <a:tblGrid>
                <a:gridCol w="1036461">
                  <a:extLst>
                    <a:ext uri="{9D8B030D-6E8A-4147-A177-3AD203B41FA5}">
                      <a16:colId xmlns:a16="http://schemas.microsoft.com/office/drawing/2014/main" val="20000"/>
                    </a:ext>
                  </a:extLst>
                </a:gridCol>
                <a:gridCol w="2398667">
                  <a:extLst>
                    <a:ext uri="{9D8B030D-6E8A-4147-A177-3AD203B41FA5}">
                      <a16:colId xmlns:a16="http://schemas.microsoft.com/office/drawing/2014/main" val="20001"/>
                    </a:ext>
                  </a:extLst>
                </a:gridCol>
                <a:gridCol w="1717564">
                  <a:extLst>
                    <a:ext uri="{9D8B030D-6E8A-4147-A177-3AD203B41FA5}">
                      <a16:colId xmlns:a16="http://schemas.microsoft.com/office/drawing/2014/main" val="20002"/>
                    </a:ext>
                  </a:extLst>
                </a:gridCol>
                <a:gridCol w="1717564">
                  <a:extLst>
                    <a:ext uri="{9D8B030D-6E8A-4147-A177-3AD203B41FA5}">
                      <a16:colId xmlns:a16="http://schemas.microsoft.com/office/drawing/2014/main" val="20003"/>
                    </a:ext>
                  </a:extLst>
                </a:gridCol>
                <a:gridCol w="1717564">
                  <a:extLst>
                    <a:ext uri="{9D8B030D-6E8A-4147-A177-3AD203B41FA5}">
                      <a16:colId xmlns:a16="http://schemas.microsoft.com/office/drawing/2014/main" val="20004"/>
                    </a:ext>
                  </a:extLst>
                </a:gridCol>
              </a:tblGrid>
              <a:tr h="171522">
                <a:tc gridSpan="5">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indent="0" algn="ctr" defTabSz="685800" rtl="0" eaLnBrk="1" fontAlgn="t" latinLnBrk="0" hangingPunct="1">
                        <a:lnSpc>
                          <a:spcPct val="100000"/>
                        </a:lnSpc>
                        <a:spcBef>
                          <a:spcPts val="0"/>
                        </a:spcBef>
                        <a:spcAft>
                          <a:spcPts val="0"/>
                        </a:spcAft>
                        <a:buClrTx/>
                        <a:buSzTx/>
                        <a:buFontTx/>
                        <a:buNone/>
                        <a:tabLst/>
                        <a:defRPr/>
                      </a:pPr>
                      <a:r>
                        <a:rPr lang="en-US" sz="1400" b="1" i="0" u="none" strike="noStrike" dirty="0">
                          <a:solidFill>
                            <a:srgbClr val="000000"/>
                          </a:solidFill>
                          <a:effectLst/>
                          <a:latin typeface="Calibri" panose="020F0502020204030204" pitchFamily="34" charset="0"/>
                        </a:rPr>
                        <a:t>Collaborative filtering (CF) techniques</a:t>
                      </a: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t"/>
                      <a:endParaRPr lang="en-US" sz="1200" b="1" i="0" u="none" strike="noStrike" dirty="0">
                        <a:solidFill>
                          <a:srgbClr val="000000"/>
                        </a:solidFill>
                        <a:effectLst/>
                        <a:latin typeface="Calibri" panose="020F0502020204030204" pitchFamily="34" charset="0"/>
                      </a:endParaRPr>
                    </a:p>
                  </a:txBody>
                  <a:tcPr marL="2863" marR="2863" marT="286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t"/>
                      <a:endParaRPr lang="en-US" sz="1200" b="1" i="0" u="none" strike="noStrike" dirty="0">
                        <a:solidFill>
                          <a:srgbClr val="000000"/>
                        </a:solidFill>
                        <a:effectLst/>
                        <a:latin typeface="Calibri" panose="020F0502020204030204" pitchFamily="34" charset="0"/>
                      </a:endParaRPr>
                    </a:p>
                  </a:txBody>
                  <a:tcPr marL="2863" marR="2863" marT="286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t"/>
                      <a:endParaRPr lang="en-US" sz="1200" b="1" i="0" u="none" strike="noStrike" dirty="0">
                        <a:solidFill>
                          <a:srgbClr val="000000"/>
                        </a:solidFill>
                        <a:effectLst/>
                        <a:latin typeface="Calibri" panose="020F0502020204030204" pitchFamily="34" charset="0"/>
                      </a:endParaRPr>
                    </a:p>
                  </a:txBody>
                  <a:tcPr marL="2863" marR="2863" marT="286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t"/>
                      <a:endParaRPr lang="en-US" sz="1200" b="1" i="0" u="none" strike="noStrike" dirty="0">
                        <a:solidFill>
                          <a:srgbClr val="000000"/>
                        </a:solidFill>
                        <a:effectLst/>
                        <a:latin typeface="Calibri" panose="020F0502020204030204" pitchFamily="34" charset="0"/>
                      </a:endParaRPr>
                    </a:p>
                  </a:txBody>
                  <a:tcPr marL="2863" marR="2863" marT="286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0324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indent="0" algn="l" defTabSz="685800" rtl="0" eaLnBrk="1" fontAlgn="t" latinLnBrk="0" hangingPunct="1">
                        <a:lnSpc>
                          <a:spcPct val="100000"/>
                        </a:lnSpc>
                        <a:spcBef>
                          <a:spcPts val="0"/>
                        </a:spcBef>
                        <a:spcAft>
                          <a:spcPts val="0"/>
                        </a:spcAft>
                        <a:buClrTx/>
                        <a:buSzTx/>
                        <a:buFontTx/>
                        <a:buNone/>
                        <a:tabLst/>
                        <a:defRPr/>
                      </a:pPr>
                      <a:r>
                        <a:rPr lang="en-US" sz="1400" b="1" i="0" u="none" strike="noStrike" dirty="0">
                          <a:solidFill>
                            <a:srgbClr val="000000"/>
                          </a:solidFill>
                          <a:effectLst/>
                          <a:latin typeface="Calibri" panose="020F0502020204030204" pitchFamily="34" charset="0"/>
                        </a:rPr>
                        <a:t>Name</a:t>
                      </a:r>
                      <a:endParaRPr lang="en-US" sz="1400" b="0" i="1" u="none" strike="noStrike" dirty="0">
                        <a:solidFill>
                          <a:srgbClr val="000000"/>
                        </a:solidFill>
                        <a:effectLst/>
                        <a:latin typeface="Calibri" panose="020F0502020204030204" pitchFamily="34" charset="0"/>
                      </a:endParaRP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indent="0" algn="l" defTabSz="685800" rtl="0" eaLnBrk="1" fontAlgn="t" latinLnBrk="0" hangingPunct="1">
                        <a:lnSpc>
                          <a:spcPct val="100000"/>
                        </a:lnSpc>
                        <a:spcBef>
                          <a:spcPts val="0"/>
                        </a:spcBef>
                        <a:spcAft>
                          <a:spcPts val="0"/>
                        </a:spcAft>
                        <a:buClrTx/>
                        <a:buSzTx/>
                        <a:buFontTx/>
                        <a:buNone/>
                        <a:tabLst/>
                        <a:defRPr/>
                      </a:pPr>
                      <a:r>
                        <a:rPr lang="en-US" sz="1400" b="1" i="0" u="none" strike="noStrike" dirty="0">
                          <a:solidFill>
                            <a:srgbClr val="000000"/>
                          </a:solidFill>
                          <a:effectLst/>
                          <a:latin typeface="Calibri" panose="020F0502020204030204" pitchFamily="34" charset="0"/>
                        </a:rPr>
                        <a:t>Short description</a:t>
                      </a:r>
                      <a:endParaRPr lang="en-US" sz="1400" b="0" i="0" u="none" strike="noStrike" dirty="0">
                        <a:solidFill>
                          <a:srgbClr val="000000"/>
                        </a:solidFill>
                        <a:effectLst/>
                        <a:latin typeface="Calibri" panose="020F0502020204030204" pitchFamily="34" charset="0"/>
                      </a:endParaRP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indent="0" algn="l" defTabSz="685800" rtl="0" eaLnBrk="1" fontAlgn="t" latinLnBrk="0" hangingPunct="1">
                        <a:lnSpc>
                          <a:spcPct val="100000"/>
                        </a:lnSpc>
                        <a:spcBef>
                          <a:spcPts val="0"/>
                        </a:spcBef>
                        <a:spcAft>
                          <a:spcPts val="0"/>
                        </a:spcAft>
                        <a:buClrTx/>
                        <a:buSzTx/>
                        <a:buFontTx/>
                        <a:buNone/>
                        <a:tabLst/>
                        <a:defRPr/>
                      </a:pPr>
                      <a:r>
                        <a:rPr lang="en-US" sz="1400" b="1" i="0" u="none" strike="noStrike" dirty="0">
                          <a:solidFill>
                            <a:srgbClr val="000000"/>
                          </a:solidFill>
                          <a:effectLst/>
                          <a:latin typeface="Calibri" panose="020F0502020204030204" pitchFamily="34" charset="0"/>
                        </a:rPr>
                        <a:t>Advantages</a:t>
                      </a:r>
                      <a:endParaRPr lang="en-US" sz="1400" b="0" i="0" u="none" strike="noStrike" dirty="0">
                        <a:solidFill>
                          <a:srgbClr val="000000"/>
                        </a:solidFill>
                        <a:effectLst/>
                        <a:latin typeface="Calibri" panose="020F0502020204030204" pitchFamily="34" charset="0"/>
                      </a:endParaRP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indent="0" algn="l" defTabSz="685800" rtl="0" eaLnBrk="1" fontAlgn="t" latinLnBrk="0" hangingPunct="1">
                        <a:lnSpc>
                          <a:spcPct val="100000"/>
                        </a:lnSpc>
                        <a:spcBef>
                          <a:spcPts val="0"/>
                        </a:spcBef>
                        <a:spcAft>
                          <a:spcPts val="0"/>
                        </a:spcAft>
                        <a:buClrTx/>
                        <a:buSzTx/>
                        <a:buFontTx/>
                        <a:buNone/>
                        <a:tabLst/>
                        <a:defRPr/>
                      </a:pPr>
                      <a:r>
                        <a:rPr lang="en-US" sz="1400" b="1" i="0" u="none" strike="noStrike" dirty="0">
                          <a:solidFill>
                            <a:srgbClr val="000000"/>
                          </a:solidFill>
                          <a:effectLst/>
                          <a:latin typeface="Calibri" panose="020F0502020204030204" pitchFamily="34" charset="0"/>
                        </a:rPr>
                        <a:t>Disadvantages</a:t>
                      </a:r>
                      <a:endParaRPr lang="en-US" sz="1400" b="0" i="0" u="none" strike="noStrike" dirty="0">
                        <a:solidFill>
                          <a:srgbClr val="000000"/>
                        </a:solidFill>
                        <a:effectLst/>
                        <a:latin typeface="Calibri" panose="020F0502020204030204" pitchFamily="34" charset="0"/>
                      </a:endParaRP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indent="0" algn="l" defTabSz="685800" rtl="0" eaLnBrk="1" fontAlgn="t" latinLnBrk="0" hangingPunct="1">
                        <a:lnSpc>
                          <a:spcPct val="100000"/>
                        </a:lnSpc>
                        <a:spcBef>
                          <a:spcPts val="0"/>
                        </a:spcBef>
                        <a:spcAft>
                          <a:spcPts val="0"/>
                        </a:spcAft>
                        <a:buClrTx/>
                        <a:buSzTx/>
                        <a:buFontTx/>
                        <a:buNone/>
                        <a:tabLst/>
                        <a:defRPr/>
                      </a:pPr>
                      <a:r>
                        <a:rPr lang="en-US" sz="1400" b="1" i="0" u="none" strike="noStrike" dirty="0">
                          <a:solidFill>
                            <a:srgbClr val="000000"/>
                          </a:solidFill>
                          <a:effectLst/>
                          <a:latin typeface="Calibri" panose="020F0502020204030204" pitchFamily="34" charset="0"/>
                        </a:rPr>
                        <a:t>Usefulness for</a:t>
                      </a:r>
                      <a:endParaRPr lang="en-US" sz="1400" b="0" i="0" u="none" strike="noStrike" dirty="0">
                        <a:solidFill>
                          <a:srgbClr val="000000"/>
                        </a:solidFill>
                        <a:effectLst/>
                        <a:latin typeface="Calibri" panose="020F0502020204030204" pitchFamily="34" charset="0"/>
                      </a:endParaRP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5627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US" sz="1400" b="0" i="0" u="none" strike="noStrike" dirty="0">
                          <a:solidFill>
                            <a:srgbClr val="000000"/>
                          </a:solidFill>
                          <a:effectLst/>
                          <a:latin typeface="Calibri" panose="020F0502020204030204" pitchFamily="34" charset="0"/>
                        </a:rPr>
                        <a:t>User-based </a:t>
                      </a: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US" sz="1400" b="0" i="0" u="none" strike="noStrike" dirty="0">
                          <a:solidFill>
                            <a:srgbClr val="000000"/>
                          </a:solidFill>
                          <a:effectLst/>
                          <a:latin typeface="Calibri" panose="020F0502020204030204" pitchFamily="34" charset="0"/>
                        </a:rPr>
                        <a:t>Users that rated the same item similarly probably have the same taste. Based on this assumption, this technique recommends unseen items already rated by similar users.</a:t>
                      </a: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US" sz="1400" b="0" i="0" u="none" strike="noStrike" dirty="0">
                          <a:solidFill>
                            <a:srgbClr val="000000"/>
                          </a:solidFill>
                          <a:effectLst/>
                          <a:latin typeface="Calibri" panose="020F0502020204030204" pitchFamily="34" charset="0"/>
                        </a:rPr>
                        <a:t>– No content analysis</a:t>
                      </a:r>
                    </a:p>
                    <a:p>
                      <a:pPr algn="l" fontAlgn="t"/>
                      <a:r>
                        <a:rPr lang="en-US" sz="1400" b="0" i="0" u="none" strike="noStrike" dirty="0">
                          <a:solidFill>
                            <a:srgbClr val="000000"/>
                          </a:solidFill>
                          <a:effectLst/>
                          <a:latin typeface="Calibri" panose="020F0502020204030204" pitchFamily="34" charset="0"/>
                        </a:rPr>
                        <a:t>– Domain-independent</a:t>
                      </a:r>
                    </a:p>
                    <a:p>
                      <a:pPr algn="l" fontAlgn="t"/>
                      <a:r>
                        <a:rPr lang="en-US" sz="1400" b="0" i="0" u="none" strike="noStrike" dirty="0">
                          <a:solidFill>
                            <a:srgbClr val="000000"/>
                          </a:solidFill>
                          <a:effectLst/>
                          <a:latin typeface="Calibri" panose="020F0502020204030204" pitchFamily="34" charset="0"/>
                        </a:rPr>
                        <a:t>– Quality improves over time</a:t>
                      </a:r>
                    </a:p>
                    <a:p>
                      <a:pPr algn="l" fontAlgn="t"/>
                      <a:r>
                        <a:rPr lang="en-US" sz="1400" b="0" i="0" u="none" strike="noStrike" dirty="0">
                          <a:solidFill>
                            <a:srgbClr val="000000"/>
                          </a:solidFill>
                          <a:effectLst/>
                          <a:latin typeface="Calibri" panose="020F0502020204030204" pitchFamily="34" charset="0"/>
                        </a:rPr>
                        <a:t>– Bottom-up approach</a:t>
                      </a:r>
                    </a:p>
                    <a:p>
                      <a:pPr algn="l" fontAlgn="t"/>
                      <a:r>
                        <a:rPr lang="en-US" sz="1400" b="0" i="0" u="none" strike="noStrike" dirty="0">
                          <a:solidFill>
                            <a:srgbClr val="000000"/>
                          </a:solidFill>
                          <a:effectLst/>
                          <a:latin typeface="Calibri" panose="020F0502020204030204" pitchFamily="34" charset="0"/>
                        </a:rPr>
                        <a:t>– Serendipity</a:t>
                      </a: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US" sz="1400" b="0" i="0" u="none" strike="noStrike" dirty="0">
                          <a:solidFill>
                            <a:srgbClr val="000000"/>
                          </a:solidFill>
                          <a:effectLst/>
                          <a:latin typeface="Calibri" panose="020F0502020204030204" pitchFamily="34" charset="0"/>
                        </a:rPr>
                        <a:t>– New user problem</a:t>
                      </a:r>
                    </a:p>
                    <a:p>
                      <a:pPr algn="l" fontAlgn="t"/>
                      <a:r>
                        <a:rPr lang="en-US" sz="1400" b="0" i="0" u="none" strike="noStrike" dirty="0">
                          <a:solidFill>
                            <a:srgbClr val="000000"/>
                          </a:solidFill>
                          <a:effectLst/>
                          <a:latin typeface="Calibri" panose="020F0502020204030204" pitchFamily="34" charset="0"/>
                        </a:rPr>
                        <a:t>– New item problem</a:t>
                      </a:r>
                    </a:p>
                    <a:p>
                      <a:pPr algn="l" fontAlgn="t"/>
                      <a:r>
                        <a:rPr lang="en-US" sz="1400" b="0" i="0" u="none" strike="noStrike" dirty="0">
                          <a:solidFill>
                            <a:srgbClr val="000000"/>
                          </a:solidFill>
                          <a:effectLst/>
                          <a:latin typeface="Calibri" panose="020F0502020204030204" pitchFamily="34" charset="0"/>
                        </a:rPr>
                        <a:t>– Popular taste</a:t>
                      </a:r>
                    </a:p>
                    <a:p>
                      <a:pPr algn="l" fontAlgn="t"/>
                      <a:r>
                        <a:rPr lang="en-US" sz="1400" b="0" i="0" u="none" strike="noStrike" dirty="0">
                          <a:solidFill>
                            <a:srgbClr val="000000"/>
                          </a:solidFill>
                          <a:effectLst/>
                          <a:latin typeface="Calibri" panose="020F0502020204030204" pitchFamily="34" charset="0"/>
                        </a:rPr>
                        <a:t>– Scalability</a:t>
                      </a:r>
                    </a:p>
                    <a:p>
                      <a:pPr algn="l" fontAlgn="t"/>
                      <a:r>
                        <a:rPr lang="en-US" sz="1400" b="0" i="0" u="none" strike="noStrike" dirty="0">
                          <a:solidFill>
                            <a:srgbClr val="000000"/>
                          </a:solidFill>
                          <a:effectLst/>
                          <a:latin typeface="Calibri" panose="020F0502020204030204" pitchFamily="34" charset="0"/>
                        </a:rPr>
                        <a:t>–Sparsity</a:t>
                      </a:r>
                    </a:p>
                    <a:p>
                      <a:pPr algn="l" fontAlgn="t"/>
                      <a:r>
                        <a:rPr lang="en-US" sz="1400" b="0" i="0" u="none" strike="noStrike" dirty="0">
                          <a:solidFill>
                            <a:srgbClr val="000000"/>
                          </a:solidFill>
                          <a:effectLst/>
                          <a:latin typeface="Calibri" panose="020F0502020204030204" pitchFamily="34" charset="0"/>
                        </a:rPr>
                        <a:t>– Cold-start problem</a:t>
                      </a: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US" sz="1400" b="0" i="0" u="none" strike="noStrike" dirty="0">
                          <a:solidFill>
                            <a:srgbClr val="000000"/>
                          </a:solidFill>
                          <a:effectLst/>
                          <a:latin typeface="Calibri" panose="020F0502020204030204" pitchFamily="34" charset="0"/>
                        </a:rPr>
                        <a:t>– Benefits from experience</a:t>
                      </a:r>
                    </a:p>
                    <a:p>
                      <a:pPr algn="l" fontAlgn="t"/>
                      <a:r>
                        <a:rPr lang="en-US" sz="1400" b="0" i="0" u="none" strike="noStrike" dirty="0">
                          <a:solidFill>
                            <a:srgbClr val="000000"/>
                          </a:solidFill>
                          <a:effectLst/>
                          <a:latin typeface="Calibri" panose="020F0502020204030204" pitchFamily="34" charset="0"/>
                        </a:rPr>
                        <a:t>–Allocates learners to groups (based on similar ratings)</a:t>
                      </a: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35627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US" sz="1400" b="0" i="0" u="none" strike="noStrike" dirty="0">
                          <a:solidFill>
                            <a:srgbClr val="000000"/>
                          </a:solidFill>
                          <a:effectLst/>
                          <a:latin typeface="Calibri" panose="020F0502020204030204" pitchFamily="34" charset="0"/>
                        </a:rPr>
                        <a:t>Item-based </a:t>
                      </a: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US" sz="1400" b="0" i="0" u="none" strike="noStrike" dirty="0">
                          <a:solidFill>
                            <a:srgbClr val="000000"/>
                          </a:solidFill>
                          <a:effectLst/>
                          <a:latin typeface="Calibri" panose="020F0502020204030204" pitchFamily="34" charset="0"/>
                        </a:rPr>
                        <a:t>Focus on items, assuming that items rated similarly are probably similar. It recommends items with highest correlation (based on ratings to the items).</a:t>
                      </a: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US" sz="1400" b="0" i="0" u="none" strike="noStrike" dirty="0">
                          <a:solidFill>
                            <a:srgbClr val="000000"/>
                          </a:solidFill>
                          <a:effectLst/>
                          <a:latin typeface="Calibri" panose="020F0502020204030204" pitchFamily="34" charset="0"/>
                        </a:rPr>
                        <a:t>– No content analysis</a:t>
                      </a:r>
                    </a:p>
                    <a:p>
                      <a:pPr algn="l" fontAlgn="t"/>
                      <a:r>
                        <a:rPr lang="en-US" sz="1400" b="0" i="0" u="none" strike="noStrike" dirty="0">
                          <a:solidFill>
                            <a:srgbClr val="000000"/>
                          </a:solidFill>
                          <a:effectLst/>
                          <a:latin typeface="Calibri" panose="020F0502020204030204" pitchFamily="34" charset="0"/>
                        </a:rPr>
                        <a:t>– Domain-independent</a:t>
                      </a:r>
                    </a:p>
                    <a:p>
                      <a:pPr algn="l" fontAlgn="t"/>
                      <a:r>
                        <a:rPr lang="en-US" sz="1400" b="0" i="0" u="none" strike="noStrike" dirty="0">
                          <a:solidFill>
                            <a:srgbClr val="000000"/>
                          </a:solidFill>
                          <a:effectLst/>
                          <a:latin typeface="Calibri" panose="020F0502020204030204" pitchFamily="34" charset="0"/>
                        </a:rPr>
                        <a:t>– Quality improves over time</a:t>
                      </a:r>
                    </a:p>
                    <a:p>
                      <a:pPr algn="l" fontAlgn="t"/>
                      <a:r>
                        <a:rPr lang="en-US" sz="1400" b="0" i="0" u="none" strike="noStrike" dirty="0">
                          <a:solidFill>
                            <a:srgbClr val="000000"/>
                          </a:solidFill>
                          <a:effectLst/>
                          <a:latin typeface="Calibri" panose="020F0502020204030204" pitchFamily="34" charset="0"/>
                        </a:rPr>
                        <a:t>– Bottom-up approach</a:t>
                      </a:r>
                    </a:p>
                    <a:p>
                      <a:pPr algn="l" fontAlgn="t"/>
                      <a:r>
                        <a:rPr lang="en-US" sz="1400" b="0" i="0" u="none" strike="noStrike" dirty="0">
                          <a:solidFill>
                            <a:srgbClr val="000000"/>
                          </a:solidFill>
                          <a:effectLst/>
                          <a:latin typeface="Calibri" panose="020F0502020204030204" pitchFamily="34" charset="0"/>
                        </a:rPr>
                        <a:t>– Serendipity</a:t>
                      </a: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US" sz="1400" b="0" i="0" u="none" strike="noStrike" dirty="0">
                          <a:solidFill>
                            <a:srgbClr val="000000"/>
                          </a:solidFill>
                          <a:effectLst/>
                          <a:latin typeface="Calibri" panose="020F0502020204030204" pitchFamily="34" charset="0"/>
                        </a:rPr>
                        <a:t>– New item problem</a:t>
                      </a:r>
                    </a:p>
                    <a:p>
                      <a:pPr algn="l" fontAlgn="t"/>
                      <a:r>
                        <a:rPr lang="en-US" sz="1400" b="0" i="0" u="none" strike="noStrike" dirty="0">
                          <a:solidFill>
                            <a:srgbClr val="000000"/>
                          </a:solidFill>
                          <a:effectLst/>
                          <a:latin typeface="Calibri" panose="020F0502020204030204" pitchFamily="34" charset="0"/>
                        </a:rPr>
                        <a:t>– Popular taste</a:t>
                      </a:r>
                    </a:p>
                    <a:p>
                      <a:pPr algn="l" fontAlgn="t"/>
                      <a:r>
                        <a:rPr lang="en-US" sz="1400" b="0" i="0" u="none" strike="noStrike" dirty="0">
                          <a:solidFill>
                            <a:srgbClr val="000000"/>
                          </a:solidFill>
                          <a:effectLst/>
                          <a:latin typeface="Calibri" panose="020F0502020204030204" pitchFamily="34" charset="0"/>
                        </a:rPr>
                        <a:t>– Sparsity</a:t>
                      </a:r>
                    </a:p>
                    <a:p>
                      <a:pPr algn="l" fontAlgn="t"/>
                      <a:r>
                        <a:rPr lang="en-US" sz="1400" b="0" i="0" u="none" strike="noStrike" dirty="0">
                          <a:solidFill>
                            <a:srgbClr val="000000"/>
                          </a:solidFill>
                          <a:effectLst/>
                          <a:latin typeface="Calibri" panose="020F0502020204030204" pitchFamily="34" charset="0"/>
                        </a:rPr>
                        <a:t>– Cold-start problem</a:t>
                      </a: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US" sz="1400" b="0" i="0" u="none" strike="noStrike" dirty="0">
                          <a:solidFill>
                            <a:srgbClr val="000000"/>
                          </a:solidFill>
                          <a:effectLst/>
                          <a:latin typeface="Calibri" panose="020F0502020204030204" pitchFamily="34" charset="0"/>
                        </a:rPr>
                        <a:t>– Benefits from experience</a:t>
                      </a: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52552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US" sz="1400" b="0" i="0" u="none" strike="noStrike" dirty="0">
                          <a:solidFill>
                            <a:srgbClr val="000000"/>
                          </a:solidFill>
                          <a:effectLst/>
                          <a:latin typeface="Calibri" panose="020F0502020204030204" pitchFamily="34" charset="0"/>
                        </a:rPr>
                        <a:t>Stereotypes or demographics </a:t>
                      </a: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US" sz="1400" b="0" i="0" u="none" strike="noStrike">
                          <a:solidFill>
                            <a:srgbClr val="000000"/>
                          </a:solidFill>
                          <a:effectLst/>
                          <a:latin typeface="Calibri" panose="020F0502020204030204" pitchFamily="34" charset="0"/>
                        </a:rPr>
                        <a:t>Users with similar attributes are matched, then recommends items that are preferred by similar users (based on user data instead of ratings).</a:t>
                      </a: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US" sz="1400" b="0" i="0" u="none" strike="noStrike" dirty="0">
                          <a:solidFill>
                            <a:srgbClr val="000000"/>
                          </a:solidFill>
                          <a:effectLst/>
                          <a:latin typeface="Calibri" panose="020F0502020204030204" pitchFamily="34" charset="0"/>
                        </a:rPr>
                        <a:t>– No cold-start problem</a:t>
                      </a:r>
                    </a:p>
                    <a:p>
                      <a:pPr algn="l" fontAlgn="t"/>
                      <a:r>
                        <a:rPr lang="en-US" sz="1400" b="0" i="0" u="none" strike="noStrike" dirty="0">
                          <a:solidFill>
                            <a:srgbClr val="000000"/>
                          </a:solidFill>
                          <a:effectLst/>
                          <a:latin typeface="Calibri" panose="020F0502020204030204" pitchFamily="34" charset="0"/>
                        </a:rPr>
                        <a:t>– Domain-independent</a:t>
                      </a:r>
                    </a:p>
                    <a:p>
                      <a:pPr algn="l" fontAlgn="t"/>
                      <a:r>
                        <a:rPr lang="en-US" sz="1400" b="0" i="0" u="none" strike="noStrike" dirty="0">
                          <a:solidFill>
                            <a:srgbClr val="000000"/>
                          </a:solidFill>
                          <a:effectLst/>
                          <a:latin typeface="Calibri" panose="020F0502020204030204" pitchFamily="34" charset="0"/>
                        </a:rPr>
                        <a:t>–Serendipity</a:t>
                      </a: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US" sz="1400" b="0" i="0" u="none" strike="noStrike" dirty="0">
                          <a:solidFill>
                            <a:srgbClr val="000000"/>
                          </a:solidFill>
                          <a:effectLst/>
                          <a:latin typeface="Calibri" panose="020F0502020204030204" pitchFamily="34" charset="0"/>
                        </a:rPr>
                        <a:t>– Obtaining information</a:t>
                      </a:r>
                    </a:p>
                    <a:p>
                      <a:pPr algn="l" fontAlgn="t"/>
                      <a:r>
                        <a:rPr lang="en-US" sz="1400" b="0" i="0" u="none" strike="noStrike" dirty="0">
                          <a:solidFill>
                            <a:srgbClr val="000000"/>
                          </a:solidFill>
                          <a:effectLst/>
                          <a:latin typeface="Calibri" panose="020F0502020204030204" pitchFamily="34" charset="0"/>
                        </a:rPr>
                        <a:t>–Insufficient information</a:t>
                      </a:r>
                    </a:p>
                    <a:p>
                      <a:pPr algn="l" fontAlgn="t"/>
                      <a:r>
                        <a:rPr lang="en-US" sz="1400" b="0" i="0" u="none" strike="noStrike" dirty="0">
                          <a:solidFill>
                            <a:srgbClr val="000000"/>
                          </a:solidFill>
                          <a:effectLst/>
                          <a:latin typeface="Calibri" panose="020F0502020204030204" pitchFamily="34" charset="0"/>
                        </a:rPr>
                        <a:t>–Only popular taste</a:t>
                      </a:r>
                    </a:p>
                    <a:p>
                      <a:pPr algn="l" fontAlgn="t"/>
                      <a:r>
                        <a:rPr lang="en-US" sz="1400" b="0" i="0" u="none" strike="noStrike" dirty="0">
                          <a:solidFill>
                            <a:srgbClr val="000000"/>
                          </a:solidFill>
                          <a:effectLst/>
                          <a:latin typeface="Calibri" panose="020F0502020204030204" pitchFamily="34" charset="0"/>
                        </a:rPr>
                        <a:t>–Obtaining metadata information</a:t>
                      </a:r>
                    </a:p>
                    <a:p>
                      <a:pPr algn="l" fontAlgn="t"/>
                      <a:r>
                        <a:rPr lang="en-US" sz="1400" b="0" i="0" u="none" strike="noStrike" dirty="0">
                          <a:solidFill>
                            <a:srgbClr val="000000"/>
                          </a:solidFill>
                          <a:effectLst/>
                          <a:latin typeface="Calibri" panose="020F0502020204030204" pitchFamily="34" charset="0"/>
                        </a:rPr>
                        <a:t>–Maintenance ontology</a:t>
                      </a: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US" sz="1400" b="0" i="0" u="none" strike="noStrike" dirty="0">
                          <a:solidFill>
                            <a:srgbClr val="000000"/>
                          </a:solidFill>
                          <a:effectLst/>
                          <a:latin typeface="Calibri" panose="020F0502020204030204" pitchFamily="34" charset="0"/>
                        </a:rPr>
                        <a:t>–Allocates learners to groups</a:t>
                      </a:r>
                    </a:p>
                    <a:p>
                      <a:pPr algn="l" fontAlgn="t"/>
                      <a:r>
                        <a:rPr lang="en-US" sz="1400" b="0" i="0" u="none" strike="noStrike" dirty="0">
                          <a:solidFill>
                            <a:srgbClr val="000000"/>
                          </a:solidFill>
                          <a:effectLst/>
                          <a:latin typeface="Calibri" panose="020F0502020204030204" pitchFamily="34" charset="0"/>
                        </a:rPr>
                        <a:t>–Benefits from experience</a:t>
                      </a:r>
                    </a:p>
                    <a:p>
                      <a:pPr algn="l" fontAlgn="t"/>
                      <a:r>
                        <a:rPr lang="en-US" sz="1400" b="0" i="0" u="none" strike="noStrike" dirty="0">
                          <a:solidFill>
                            <a:srgbClr val="000000"/>
                          </a:solidFill>
                          <a:effectLst/>
                          <a:latin typeface="Calibri" panose="020F0502020204030204" pitchFamily="34" charset="0"/>
                        </a:rPr>
                        <a:t>–Recommendation from the beginning of the RS</a:t>
                      </a: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pic>
        <p:nvPicPr>
          <p:cNvPr id="3" name="Picture 2">
            <a:extLst>
              <a:ext uri="{FF2B5EF4-FFF2-40B4-BE49-F238E27FC236}">
                <a16:creationId xmlns:a16="http://schemas.microsoft.com/office/drawing/2014/main" id="{85D553FB-3AB2-48BD-8BC1-32B4D45BD1F8}"/>
              </a:ext>
            </a:extLst>
          </p:cNvPr>
          <p:cNvPicPr>
            <a:picLocks noChangeAspect="1"/>
          </p:cNvPicPr>
          <p:nvPr/>
        </p:nvPicPr>
        <p:blipFill>
          <a:blip r:embed="rId2"/>
          <a:stretch>
            <a:fillRect/>
          </a:stretch>
        </p:blipFill>
        <p:spPr>
          <a:xfrm>
            <a:off x="8908330" y="1590742"/>
            <a:ext cx="3123415" cy="5164334"/>
          </a:xfrm>
          <a:prstGeom prst="rect">
            <a:avLst/>
          </a:prstGeom>
        </p:spPr>
      </p:pic>
    </p:spTree>
    <p:extLst>
      <p:ext uri="{BB962C8B-B14F-4D97-AF65-F5344CB8AC3E}">
        <p14:creationId xmlns:p14="http://schemas.microsoft.com/office/powerpoint/2010/main" val="4069535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E1B8595-1C4A-4BEA-ADFB-D510EECBF9DF}"/>
              </a:ext>
            </a:extLst>
          </p:cNvPr>
          <p:cNvSpPr txBox="1"/>
          <p:nvPr/>
        </p:nvSpPr>
        <p:spPr>
          <a:xfrm>
            <a:off x="0" y="460718"/>
            <a:ext cx="8115296" cy="523220"/>
          </a:xfrm>
          <a:prstGeom prst="rect">
            <a:avLst/>
          </a:prstGeom>
          <a:noFill/>
        </p:spPr>
        <p:txBody>
          <a:bodyPr wrap="square" rtlCol="0">
            <a:spAutoFit/>
          </a:bodyPr>
          <a:lstStyle/>
          <a:p>
            <a:pPr algn="ctr"/>
            <a:r>
              <a:rPr lang="en-IN" sz="2800" b="1" dirty="0">
                <a:solidFill>
                  <a:schemeClr val="bg1"/>
                </a:solidFill>
              </a:rPr>
              <a:t>Collaborative filtering algorithms</a:t>
            </a:r>
            <a:endParaRPr lang="en-IN" sz="2800" dirty="0">
              <a:solidFill>
                <a:schemeClr val="bg1"/>
              </a:solidFill>
            </a:endParaRPr>
          </a:p>
        </p:txBody>
      </p:sp>
      <p:pic>
        <p:nvPicPr>
          <p:cNvPr id="4" name="Picture 3">
            <a:extLst>
              <a:ext uri="{FF2B5EF4-FFF2-40B4-BE49-F238E27FC236}">
                <a16:creationId xmlns:a16="http://schemas.microsoft.com/office/drawing/2014/main" id="{3D4D1FD7-AFEB-425E-8F06-9920B656DDA0}"/>
              </a:ext>
            </a:extLst>
          </p:cNvPr>
          <p:cNvPicPr>
            <a:picLocks noChangeAspect="1"/>
          </p:cNvPicPr>
          <p:nvPr/>
        </p:nvPicPr>
        <p:blipFill>
          <a:blip r:embed="rId2"/>
          <a:stretch>
            <a:fillRect/>
          </a:stretch>
        </p:blipFill>
        <p:spPr>
          <a:xfrm>
            <a:off x="0" y="4308048"/>
            <a:ext cx="5866328" cy="2441879"/>
          </a:xfrm>
          <a:prstGeom prst="rect">
            <a:avLst/>
          </a:prstGeom>
        </p:spPr>
      </p:pic>
      <p:pic>
        <p:nvPicPr>
          <p:cNvPr id="7" name="Picture 6">
            <a:extLst>
              <a:ext uri="{FF2B5EF4-FFF2-40B4-BE49-F238E27FC236}">
                <a16:creationId xmlns:a16="http://schemas.microsoft.com/office/drawing/2014/main" id="{DA405133-F324-4B8D-B118-A142E20A73DE}"/>
              </a:ext>
            </a:extLst>
          </p:cNvPr>
          <p:cNvPicPr>
            <a:picLocks noChangeAspect="1"/>
          </p:cNvPicPr>
          <p:nvPr/>
        </p:nvPicPr>
        <p:blipFill>
          <a:blip r:embed="rId3"/>
          <a:stretch>
            <a:fillRect/>
          </a:stretch>
        </p:blipFill>
        <p:spPr>
          <a:xfrm>
            <a:off x="6325673" y="4308048"/>
            <a:ext cx="5754032" cy="2549952"/>
          </a:xfrm>
          <a:prstGeom prst="rect">
            <a:avLst/>
          </a:prstGeom>
        </p:spPr>
      </p:pic>
      <p:sp>
        <p:nvSpPr>
          <p:cNvPr id="8" name="TextBox 7">
            <a:extLst>
              <a:ext uri="{FF2B5EF4-FFF2-40B4-BE49-F238E27FC236}">
                <a16:creationId xmlns:a16="http://schemas.microsoft.com/office/drawing/2014/main" id="{EB4265A4-191B-43DF-B7B4-7BAF515FDF35}"/>
              </a:ext>
            </a:extLst>
          </p:cNvPr>
          <p:cNvSpPr txBox="1"/>
          <p:nvPr/>
        </p:nvSpPr>
        <p:spPr>
          <a:xfrm>
            <a:off x="197963" y="1762812"/>
            <a:ext cx="11796074" cy="2923877"/>
          </a:xfrm>
          <a:prstGeom prst="rect">
            <a:avLst/>
          </a:prstGeom>
          <a:noFill/>
        </p:spPr>
        <p:txBody>
          <a:bodyPr wrap="square" rtlCol="0">
            <a:spAutoFit/>
          </a:bodyPr>
          <a:lstStyle/>
          <a:p>
            <a:r>
              <a:rPr lang="en-IN" sz="2000" b="1" i="0" dirty="0">
                <a:solidFill>
                  <a:srgbClr val="292929"/>
                </a:solidFill>
                <a:effectLst/>
                <a:latin typeface="sohne"/>
              </a:rPr>
              <a:t>Comparing user-based and item-based collaborative filtering:</a:t>
            </a:r>
          </a:p>
          <a:p>
            <a:pPr marL="342900" indent="-342900" algn="l">
              <a:buFont typeface="Wingdings" panose="05000000000000000000" pitchFamily="2" charset="2"/>
              <a:buChar char="Ø"/>
            </a:pPr>
            <a:r>
              <a:rPr lang="en-US" sz="1600" b="0" i="0" dirty="0">
                <a:solidFill>
                  <a:srgbClr val="292929"/>
                </a:solidFill>
                <a:effectLst/>
                <a:latin typeface="charter"/>
              </a:rPr>
              <a:t>The user-user method is based on the search of similar users in terms of interactions with items. As, in general, every user have only interacted with a few items, it makes the method pretty sensitive to any recorded interactions (high variance). On the other hand, as the final recommendation is only based on interactions recorded for users similar to our user of interest, we obtain more personalized results (low bias).</a:t>
            </a:r>
          </a:p>
          <a:p>
            <a:pPr marL="342900" indent="-342900" algn="l">
              <a:buFont typeface="Wingdings" panose="05000000000000000000" pitchFamily="2" charset="2"/>
              <a:buChar char="Ø"/>
            </a:pPr>
            <a:r>
              <a:rPr lang="en-US" sz="1600" b="0" i="0" dirty="0">
                <a:solidFill>
                  <a:srgbClr val="292929"/>
                </a:solidFill>
                <a:effectLst/>
                <a:latin typeface="charter"/>
              </a:rPr>
              <a:t>Conversely, the item-item method is based on the search of similar items in terms of user-item interactions. As, in general, a lot of users have interacted with an item, the neighborhood search is far less sensitive to single interactions (lower variance). As a counterpart, interactions coming from every kind of users (even users very different from our reference user) are then considered in the recommendation, making the method less personalized (more biased). Thus, this approach is less personalized than the user-user approach but more robust.</a:t>
            </a:r>
          </a:p>
          <a:p>
            <a:endParaRPr lang="en-IN" sz="2000" dirty="0"/>
          </a:p>
        </p:txBody>
      </p:sp>
    </p:spTree>
    <p:extLst>
      <p:ext uri="{BB962C8B-B14F-4D97-AF65-F5344CB8AC3E}">
        <p14:creationId xmlns:p14="http://schemas.microsoft.com/office/powerpoint/2010/main" val="587308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FB6FF4F-4693-4532-9D97-6753C44FDDBC}"/>
              </a:ext>
            </a:extLst>
          </p:cNvPr>
          <p:cNvSpPr txBox="1"/>
          <p:nvPr/>
        </p:nvSpPr>
        <p:spPr>
          <a:xfrm>
            <a:off x="-3" y="1668544"/>
            <a:ext cx="8270243" cy="4144475"/>
          </a:xfrm>
          <a:prstGeom prst="rect">
            <a:avLst/>
          </a:prstGeom>
        </p:spPr>
        <p:txBody>
          <a:bodyPr vert="horz" lIns="91440" tIns="45720" rIns="91440" bIns="45720" rtlCol="0" anchor="ctr">
            <a:normAutofit/>
          </a:bodyPr>
          <a:lstStyle/>
          <a:p>
            <a:pPr marL="285750" indent="-228600" defTabSz="914400">
              <a:lnSpc>
                <a:spcPct val="90000"/>
              </a:lnSpc>
              <a:spcAft>
                <a:spcPts val="600"/>
              </a:spcAft>
              <a:buFont typeface="Arial" panose="020B0604020202020204" pitchFamily="34" charset="0"/>
              <a:buChar char="•"/>
            </a:pPr>
            <a:r>
              <a:rPr lang="en-IN" sz="2800" b="1" dirty="0"/>
              <a:t> Hybrid algorithms</a:t>
            </a:r>
          </a:p>
          <a:p>
            <a:pPr marL="971550" lvl="1" indent="-457200" defTabSz="914400">
              <a:lnSpc>
                <a:spcPct val="90000"/>
              </a:lnSpc>
              <a:spcAft>
                <a:spcPts val="600"/>
              </a:spcAft>
              <a:buFont typeface="Courier New" panose="02070309020205020404" pitchFamily="49" charset="0"/>
              <a:buChar char="o"/>
            </a:pPr>
            <a:r>
              <a:rPr lang="en-US" sz="2800" dirty="0"/>
              <a:t>Combine Collaborative filtering with Content-based filtering.</a:t>
            </a:r>
          </a:p>
          <a:p>
            <a:pPr marL="971550" lvl="1" indent="-457200" defTabSz="914400">
              <a:lnSpc>
                <a:spcPct val="90000"/>
              </a:lnSpc>
              <a:spcAft>
                <a:spcPts val="600"/>
              </a:spcAft>
              <a:buFont typeface="Courier New" panose="02070309020205020404" pitchFamily="49" charset="0"/>
              <a:buChar char="o"/>
            </a:pPr>
            <a:r>
              <a:rPr lang="en-US" sz="2800" dirty="0"/>
              <a:t>The combination of content with rating data helps capture more effective correlations between users or items, which yields more accurate recommendations.</a:t>
            </a:r>
          </a:p>
          <a:p>
            <a:pPr marL="971550" lvl="1" indent="-457200" defTabSz="914400">
              <a:lnSpc>
                <a:spcPct val="90000"/>
              </a:lnSpc>
              <a:spcAft>
                <a:spcPts val="600"/>
              </a:spcAft>
              <a:buFont typeface="Courier New" panose="02070309020205020404" pitchFamily="49" charset="0"/>
              <a:buChar char="o"/>
            </a:pPr>
            <a:endParaRPr lang="en-US" sz="2800" dirty="0"/>
          </a:p>
        </p:txBody>
      </p:sp>
      <p:sp>
        <p:nvSpPr>
          <p:cNvPr id="6" name="TextBox 5">
            <a:extLst>
              <a:ext uri="{FF2B5EF4-FFF2-40B4-BE49-F238E27FC236}">
                <a16:creationId xmlns:a16="http://schemas.microsoft.com/office/drawing/2014/main" id="{6E1B8595-1C4A-4BEA-ADFB-D510EECBF9DF}"/>
              </a:ext>
            </a:extLst>
          </p:cNvPr>
          <p:cNvSpPr txBox="1"/>
          <p:nvPr/>
        </p:nvSpPr>
        <p:spPr>
          <a:xfrm>
            <a:off x="-3" y="460718"/>
            <a:ext cx="8115299" cy="523220"/>
          </a:xfrm>
          <a:prstGeom prst="rect">
            <a:avLst/>
          </a:prstGeom>
          <a:noFill/>
        </p:spPr>
        <p:txBody>
          <a:bodyPr wrap="square" rtlCol="0">
            <a:spAutoFit/>
          </a:bodyPr>
          <a:lstStyle/>
          <a:p>
            <a:pPr algn="ctr"/>
            <a:r>
              <a:rPr lang="en-IN" sz="2800" dirty="0">
                <a:solidFill>
                  <a:schemeClr val="bg1"/>
                </a:solidFill>
              </a:rPr>
              <a:t>Hybrid algorithms</a:t>
            </a:r>
          </a:p>
        </p:txBody>
      </p:sp>
      <p:pic>
        <p:nvPicPr>
          <p:cNvPr id="2" name="Picture 1">
            <a:extLst>
              <a:ext uri="{FF2B5EF4-FFF2-40B4-BE49-F238E27FC236}">
                <a16:creationId xmlns:a16="http://schemas.microsoft.com/office/drawing/2014/main" id="{68451E1F-37A2-463A-99D1-880B3FA5EC77}"/>
              </a:ext>
            </a:extLst>
          </p:cNvPr>
          <p:cNvPicPr>
            <a:picLocks noChangeAspect="1"/>
          </p:cNvPicPr>
          <p:nvPr/>
        </p:nvPicPr>
        <p:blipFill>
          <a:blip r:embed="rId2"/>
          <a:stretch>
            <a:fillRect/>
          </a:stretch>
        </p:blipFill>
        <p:spPr>
          <a:xfrm>
            <a:off x="8382001" y="1668544"/>
            <a:ext cx="3688079" cy="5057376"/>
          </a:xfrm>
          <a:prstGeom prst="rect">
            <a:avLst/>
          </a:prstGeom>
        </p:spPr>
      </p:pic>
    </p:spTree>
    <p:extLst>
      <p:ext uri="{BB962C8B-B14F-4D97-AF65-F5344CB8AC3E}">
        <p14:creationId xmlns:p14="http://schemas.microsoft.com/office/powerpoint/2010/main" val="3726813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E1B8595-1C4A-4BEA-ADFB-D510EECBF9DF}"/>
              </a:ext>
            </a:extLst>
          </p:cNvPr>
          <p:cNvSpPr txBox="1"/>
          <p:nvPr/>
        </p:nvSpPr>
        <p:spPr>
          <a:xfrm>
            <a:off x="160256" y="460718"/>
            <a:ext cx="7955040" cy="523220"/>
          </a:xfrm>
          <a:prstGeom prst="rect">
            <a:avLst/>
          </a:prstGeom>
          <a:noFill/>
        </p:spPr>
        <p:txBody>
          <a:bodyPr wrap="square" rtlCol="0">
            <a:spAutoFit/>
          </a:bodyPr>
          <a:lstStyle/>
          <a:p>
            <a:pPr algn="ctr"/>
            <a:r>
              <a:rPr lang="en-IN" sz="2800" dirty="0">
                <a:solidFill>
                  <a:schemeClr val="bg1"/>
                </a:solidFill>
              </a:rPr>
              <a:t>Recommendation system for </a:t>
            </a:r>
            <a:r>
              <a:rPr lang="en-IN" sz="2800" dirty="0" err="1">
                <a:solidFill>
                  <a:schemeClr val="bg1"/>
                </a:solidFill>
              </a:rPr>
              <a:t>youtube</a:t>
            </a:r>
            <a:endParaRPr lang="en-IN" sz="2800" dirty="0">
              <a:solidFill>
                <a:schemeClr val="bg1"/>
              </a:solidFill>
            </a:endParaRPr>
          </a:p>
        </p:txBody>
      </p:sp>
      <p:sp>
        <p:nvSpPr>
          <p:cNvPr id="2" name="TextBox 1">
            <a:extLst>
              <a:ext uri="{FF2B5EF4-FFF2-40B4-BE49-F238E27FC236}">
                <a16:creationId xmlns:a16="http://schemas.microsoft.com/office/drawing/2014/main" id="{569F3EA5-97BF-483A-89FE-6AFFDB9E664C}"/>
              </a:ext>
            </a:extLst>
          </p:cNvPr>
          <p:cNvSpPr txBox="1"/>
          <p:nvPr/>
        </p:nvSpPr>
        <p:spPr>
          <a:xfrm>
            <a:off x="160256" y="1791093"/>
            <a:ext cx="6269111" cy="1815882"/>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We propose to build a hybrid model with weighed average of collaborative filter and content-based recommendation engine</a:t>
            </a:r>
          </a:p>
        </p:txBody>
      </p:sp>
      <p:pic>
        <p:nvPicPr>
          <p:cNvPr id="7" name="Picture 6">
            <a:extLst>
              <a:ext uri="{FF2B5EF4-FFF2-40B4-BE49-F238E27FC236}">
                <a16:creationId xmlns:a16="http://schemas.microsoft.com/office/drawing/2014/main" id="{A47880A9-195B-4DCA-AD17-427EC4AB3F8D}"/>
              </a:ext>
            </a:extLst>
          </p:cNvPr>
          <p:cNvPicPr>
            <a:picLocks noChangeAspect="1"/>
          </p:cNvPicPr>
          <p:nvPr/>
        </p:nvPicPr>
        <p:blipFill>
          <a:blip r:embed="rId2"/>
          <a:stretch>
            <a:fillRect/>
          </a:stretch>
        </p:blipFill>
        <p:spPr>
          <a:xfrm>
            <a:off x="6589623" y="1710540"/>
            <a:ext cx="5602377" cy="5066179"/>
          </a:xfrm>
          <a:prstGeom prst="rect">
            <a:avLst/>
          </a:prstGeom>
        </p:spPr>
      </p:pic>
    </p:spTree>
    <p:extLst>
      <p:ext uri="{BB962C8B-B14F-4D97-AF65-F5344CB8AC3E}">
        <p14:creationId xmlns:p14="http://schemas.microsoft.com/office/powerpoint/2010/main" val="1285968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E1B8595-1C4A-4BEA-ADFB-D510EECBF9DF}"/>
              </a:ext>
            </a:extLst>
          </p:cNvPr>
          <p:cNvSpPr txBox="1"/>
          <p:nvPr/>
        </p:nvSpPr>
        <p:spPr>
          <a:xfrm>
            <a:off x="160255" y="460718"/>
            <a:ext cx="12031745" cy="523220"/>
          </a:xfrm>
          <a:prstGeom prst="rect">
            <a:avLst/>
          </a:prstGeom>
          <a:noFill/>
        </p:spPr>
        <p:txBody>
          <a:bodyPr wrap="square" rtlCol="0">
            <a:spAutoFit/>
          </a:bodyPr>
          <a:lstStyle/>
          <a:p>
            <a:pPr algn="ctr"/>
            <a:r>
              <a:rPr lang="en-IN" sz="2800" dirty="0">
                <a:solidFill>
                  <a:schemeClr val="bg1"/>
                </a:solidFill>
              </a:rPr>
              <a:t>References</a:t>
            </a:r>
          </a:p>
        </p:txBody>
      </p:sp>
      <p:sp>
        <p:nvSpPr>
          <p:cNvPr id="2" name="TextBox 1">
            <a:extLst>
              <a:ext uri="{FF2B5EF4-FFF2-40B4-BE49-F238E27FC236}">
                <a16:creationId xmlns:a16="http://schemas.microsoft.com/office/drawing/2014/main" id="{647D918C-19AF-4F65-AC75-197874C5D03B}"/>
              </a:ext>
            </a:extLst>
          </p:cNvPr>
          <p:cNvSpPr txBox="1"/>
          <p:nvPr/>
        </p:nvSpPr>
        <p:spPr>
          <a:xfrm>
            <a:off x="348792" y="1941922"/>
            <a:ext cx="11331018" cy="2585323"/>
          </a:xfrm>
          <a:prstGeom prst="rect">
            <a:avLst/>
          </a:prstGeom>
          <a:noFill/>
        </p:spPr>
        <p:txBody>
          <a:bodyPr wrap="square" rtlCol="0">
            <a:spAutoFit/>
          </a:bodyPr>
          <a:lstStyle/>
          <a:p>
            <a:pPr marL="285750" indent="-285750">
              <a:buFont typeface="Wingdings" panose="05000000000000000000" pitchFamily="2" charset="2"/>
              <a:buChar char="q"/>
            </a:pPr>
            <a:r>
              <a:rPr lang="en-US" dirty="0">
                <a:hlinkClick r:id="rId2"/>
              </a:rPr>
              <a:t>Introduction to recommender systems | by Baptiste Rocca | Towards Data Science</a:t>
            </a:r>
            <a:endParaRPr lang="en-US" dirty="0"/>
          </a:p>
          <a:p>
            <a:pPr marL="285750" indent="-285750">
              <a:buFont typeface="Wingdings" panose="05000000000000000000" pitchFamily="2" charset="2"/>
              <a:buChar char="q"/>
            </a:pPr>
            <a:r>
              <a:rPr lang="en-IN" dirty="0">
                <a:hlinkClick r:id="rId3"/>
              </a:rPr>
              <a:t>45530.pdf (googleusercontent.com)</a:t>
            </a:r>
            <a:endParaRPr lang="en-IN" dirty="0"/>
          </a:p>
          <a:p>
            <a:pPr marL="285750" indent="-285750">
              <a:buFont typeface="Wingdings" panose="05000000000000000000" pitchFamily="2" charset="2"/>
              <a:buChar char="q"/>
            </a:pPr>
            <a:r>
              <a:rPr lang="en-IN" dirty="0">
                <a:hlinkClick r:id="rId4"/>
              </a:rPr>
              <a:t>https://www.ijcai.org/Proceedings/16/Papers/339.pdf</a:t>
            </a:r>
            <a:endParaRPr lang="en-IN" dirty="0"/>
          </a:p>
          <a:p>
            <a:pPr marL="285750" indent="-285750">
              <a:buFont typeface="Wingdings" panose="05000000000000000000" pitchFamily="2" charset="2"/>
              <a:buChar char="q"/>
            </a:pPr>
            <a:r>
              <a:rPr lang="en-US" dirty="0">
                <a:hlinkClick r:id="rId2"/>
              </a:rPr>
              <a:t>https://towardsdatascience.com/introduction-to-recommender-systems-6c66cf15ada</a:t>
            </a:r>
            <a:endParaRPr lang="en-IN" dirty="0"/>
          </a:p>
          <a:p>
            <a:pPr marL="285750" indent="-285750">
              <a:buFont typeface="Wingdings" panose="05000000000000000000" pitchFamily="2" charset="2"/>
              <a:buChar char="q"/>
            </a:pPr>
            <a:r>
              <a:rPr lang="en-IN" dirty="0">
                <a:hlinkClick r:id="rId5"/>
              </a:rPr>
              <a:t>https://towardsdatascience.com/creating-a-hybrid-content-collaborative-movie-recommender-using-deep-learning-cc8b431618af</a:t>
            </a:r>
          </a:p>
          <a:p>
            <a:pPr marL="285750" indent="-285750">
              <a:buFont typeface="Wingdings" panose="05000000000000000000" pitchFamily="2" charset="2"/>
              <a:buChar char="q"/>
            </a:pPr>
            <a:r>
              <a:rPr lang="en-IN" dirty="0">
                <a:hlinkClick r:id="rId5"/>
              </a:rPr>
              <a:t>https://www.youtube.com/watch?v=_hf_y-_sj5Y&amp;list=PLZoTAELRMXVN7QGpcuN-Vg35Hgjp3htvi</a:t>
            </a:r>
            <a:endParaRPr lang="en-US" dirty="0"/>
          </a:p>
          <a:p>
            <a:pPr marL="285750" indent="-285750">
              <a:buFont typeface="Wingdings" panose="05000000000000000000" pitchFamily="2" charset="2"/>
              <a:buChar char="q"/>
            </a:pPr>
            <a:r>
              <a:rPr lang="en-IN" dirty="0">
                <a:hlinkClick r:id="rId6"/>
              </a:rPr>
              <a:t>https://youtube.com/playlist?list=PL14gG-x1vllBKJqEqta-j1zmcX0YLg3jY</a:t>
            </a:r>
            <a:endParaRPr lang="en-US" dirty="0"/>
          </a:p>
          <a:p>
            <a:endParaRPr lang="en-IN" dirty="0"/>
          </a:p>
        </p:txBody>
      </p:sp>
    </p:spTree>
    <p:extLst>
      <p:ext uri="{BB962C8B-B14F-4D97-AF65-F5344CB8AC3E}">
        <p14:creationId xmlns:p14="http://schemas.microsoft.com/office/powerpoint/2010/main" val="171098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FB6FF4F-4693-4532-9D97-6753C44FDDBC}"/>
              </a:ext>
            </a:extLst>
          </p:cNvPr>
          <p:cNvSpPr txBox="1"/>
          <p:nvPr/>
        </p:nvSpPr>
        <p:spPr>
          <a:xfrm>
            <a:off x="160255" y="1857080"/>
            <a:ext cx="11934335" cy="4144475"/>
          </a:xfrm>
          <a:prstGeom prst="rect">
            <a:avLst/>
          </a:prstGeom>
        </p:spPr>
        <p:txBody>
          <a:bodyPr vert="horz" lIns="91440" tIns="45720" rIns="91440" bIns="45720" rtlCol="0" anchor="ctr">
            <a:normAutofit/>
          </a:bodyPr>
          <a:lstStyle/>
          <a:p>
            <a:pPr marL="285750" indent="-228600" defTabSz="914400">
              <a:lnSpc>
                <a:spcPct val="90000"/>
              </a:lnSpc>
              <a:spcAft>
                <a:spcPts val="600"/>
              </a:spcAft>
              <a:buFont typeface="Arial" panose="020B0604020202020204" pitchFamily="34" charset="0"/>
              <a:buChar char="•"/>
            </a:pPr>
            <a:r>
              <a:rPr lang="en-US" sz="2800" dirty="0"/>
              <a:t>System that produces individualized recommendations as output or has the effect of guiding the user in a personalized way to interesting or useful objects in a large space of possible options. (Burke 2002) </a:t>
            </a:r>
          </a:p>
          <a:p>
            <a:pPr indent="-228600" defTabSz="914400">
              <a:lnSpc>
                <a:spcPct val="90000"/>
              </a:lnSpc>
              <a:spcAft>
                <a:spcPts val="600"/>
              </a:spcAft>
              <a:buFont typeface="Arial" panose="020B0604020202020204" pitchFamily="34" charset="0"/>
              <a:buChar char="•"/>
            </a:pPr>
            <a:endParaRPr lang="en-US" sz="2800" dirty="0"/>
          </a:p>
          <a:p>
            <a:pPr marL="285750" indent="-228600" defTabSz="914400">
              <a:lnSpc>
                <a:spcPct val="90000"/>
              </a:lnSpc>
              <a:spcAft>
                <a:spcPts val="600"/>
              </a:spcAft>
              <a:buFont typeface="Arial" panose="020B0604020202020204" pitchFamily="34" charset="0"/>
              <a:buChar char="•"/>
            </a:pPr>
            <a:r>
              <a:rPr lang="en-US" sz="2800" dirty="0"/>
              <a:t>A personalized information filtering technology used to either predict whether a particular user will like a particular item (prediction problem) or to identify a set of N-items that will be of interest to a certain user (top-N recommendation problem). (Deshpande and </a:t>
            </a:r>
            <a:r>
              <a:rPr lang="en-US" sz="2800" dirty="0" err="1"/>
              <a:t>Karypis</a:t>
            </a:r>
            <a:r>
              <a:rPr lang="en-US" sz="2800" dirty="0"/>
              <a:t>(2004)) </a:t>
            </a:r>
          </a:p>
        </p:txBody>
      </p:sp>
      <p:sp>
        <p:nvSpPr>
          <p:cNvPr id="6" name="TextBox 5">
            <a:extLst>
              <a:ext uri="{FF2B5EF4-FFF2-40B4-BE49-F238E27FC236}">
                <a16:creationId xmlns:a16="http://schemas.microsoft.com/office/drawing/2014/main" id="{6E1B8595-1C4A-4BEA-ADFB-D510EECBF9DF}"/>
              </a:ext>
            </a:extLst>
          </p:cNvPr>
          <p:cNvSpPr txBox="1"/>
          <p:nvPr/>
        </p:nvSpPr>
        <p:spPr>
          <a:xfrm>
            <a:off x="160256" y="460718"/>
            <a:ext cx="7955040" cy="523220"/>
          </a:xfrm>
          <a:prstGeom prst="rect">
            <a:avLst/>
          </a:prstGeom>
          <a:noFill/>
        </p:spPr>
        <p:txBody>
          <a:bodyPr wrap="square" rtlCol="0">
            <a:spAutoFit/>
          </a:bodyPr>
          <a:lstStyle/>
          <a:p>
            <a:pPr algn="ctr"/>
            <a:r>
              <a:rPr lang="en-IN" sz="2800" dirty="0">
                <a:solidFill>
                  <a:schemeClr val="bg1"/>
                </a:solidFill>
              </a:rPr>
              <a:t>Recommender Systems</a:t>
            </a:r>
          </a:p>
        </p:txBody>
      </p:sp>
    </p:spTree>
    <p:extLst>
      <p:ext uri="{BB962C8B-B14F-4D97-AF65-F5344CB8AC3E}">
        <p14:creationId xmlns:p14="http://schemas.microsoft.com/office/powerpoint/2010/main" val="2359443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FB6FF4F-4693-4532-9D97-6753C44FDDBC}"/>
              </a:ext>
            </a:extLst>
          </p:cNvPr>
          <p:cNvSpPr txBox="1"/>
          <p:nvPr/>
        </p:nvSpPr>
        <p:spPr>
          <a:xfrm>
            <a:off x="160255" y="1857080"/>
            <a:ext cx="11934335" cy="4144475"/>
          </a:xfrm>
          <a:prstGeom prst="rect">
            <a:avLst/>
          </a:prstGeom>
        </p:spPr>
        <p:txBody>
          <a:bodyPr vert="horz" lIns="91440" tIns="45720" rIns="91440" bIns="45720" rtlCol="0" anchor="ctr">
            <a:normAutofit fontScale="92500"/>
          </a:bodyPr>
          <a:lstStyle/>
          <a:p>
            <a:pPr marL="285750" indent="-228600" defTabSz="914400">
              <a:lnSpc>
                <a:spcPct val="90000"/>
              </a:lnSpc>
              <a:spcAft>
                <a:spcPts val="600"/>
              </a:spcAft>
              <a:buFont typeface="Arial" panose="020B0604020202020204" pitchFamily="34" charset="0"/>
              <a:buChar char="•"/>
            </a:pPr>
            <a:r>
              <a:rPr lang="en-US" sz="2800" dirty="0"/>
              <a:t>The primary goal of a recommendation system is to increase revenue for the merchant.</a:t>
            </a:r>
          </a:p>
          <a:p>
            <a:pPr marL="285750" indent="-228600" defTabSz="914400">
              <a:lnSpc>
                <a:spcPct val="90000"/>
              </a:lnSpc>
              <a:spcAft>
                <a:spcPts val="600"/>
              </a:spcAft>
              <a:buFont typeface="Arial" panose="020B0604020202020204" pitchFamily="34" charset="0"/>
              <a:buChar char="•"/>
            </a:pPr>
            <a:r>
              <a:rPr lang="en-US" sz="2800" dirty="0"/>
              <a:t>The common operational and technical goals of recommender systems are as follows:</a:t>
            </a:r>
          </a:p>
          <a:p>
            <a:pPr marL="1028700" lvl="1" indent="-514350" defTabSz="914400">
              <a:lnSpc>
                <a:spcPct val="90000"/>
              </a:lnSpc>
              <a:spcAft>
                <a:spcPts val="600"/>
              </a:spcAft>
              <a:buFont typeface="Wingdings" panose="05000000000000000000" pitchFamily="2" charset="2"/>
              <a:buChar char="ü"/>
            </a:pPr>
            <a:r>
              <a:rPr lang="en-US" sz="2800" b="1" dirty="0"/>
              <a:t>Relevance</a:t>
            </a:r>
            <a:r>
              <a:rPr lang="en-US" sz="2800" dirty="0"/>
              <a:t>: recommend items that are relevant to the user at hand.</a:t>
            </a:r>
          </a:p>
          <a:p>
            <a:pPr marL="1028700" lvl="1" indent="-514350" defTabSz="914400">
              <a:lnSpc>
                <a:spcPct val="90000"/>
              </a:lnSpc>
              <a:spcAft>
                <a:spcPts val="600"/>
              </a:spcAft>
              <a:buFont typeface="Wingdings" panose="05000000000000000000" pitchFamily="2" charset="2"/>
              <a:buChar char="ü"/>
            </a:pPr>
            <a:r>
              <a:rPr lang="en-US" sz="2800" b="1" dirty="0"/>
              <a:t>Novelty</a:t>
            </a:r>
            <a:r>
              <a:rPr lang="en-US" sz="2800" dirty="0"/>
              <a:t>: the recommended item is something that the user has not seen in the past.</a:t>
            </a:r>
          </a:p>
          <a:p>
            <a:pPr marL="1028700" lvl="1" indent="-514350" defTabSz="914400">
              <a:lnSpc>
                <a:spcPct val="90000"/>
              </a:lnSpc>
              <a:spcAft>
                <a:spcPts val="600"/>
              </a:spcAft>
              <a:buFont typeface="Wingdings" panose="05000000000000000000" pitchFamily="2" charset="2"/>
              <a:buChar char="ü"/>
            </a:pPr>
            <a:r>
              <a:rPr lang="en-US" sz="2800" b="1" dirty="0"/>
              <a:t>Serendipity</a:t>
            </a:r>
            <a:r>
              <a:rPr lang="en-US" sz="2800" dirty="0"/>
              <a:t>: the items recommended are somewhat unexpected. Serendipity is different from novelty in that the recommendations are truly surprising to the user, rather than simply something they did not know about before.</a:t>
            </a:r>
          </a:p>
          <a:p>
            <a:pPr marL="1028700" lvl="1" indent="-514350" defTabSz="914400">
              <a:lnSpc>
                <a:spcPct val="90000"/>
              </a:lnSpc>
              <a:spcAft>
                <a:spcPts val="600"/>
              </a:spcAft>
              <a:buFont typeface="Wingdings" panose="05000000000000000000" pitchFamily="2" charset="2"/>
              <a:buChar char="ü"/>
            </a:pPr>
            <a:r>
              <a:rPr lang="en-US" sz="2800" b="1" dirty="0"/>
              <a:t>Diversity:</a:t>
            </a:r>
            <a:r>
              <a:rPr lang="en-US" sz="2800" dirty="0"/>
              <a:t> Increasing recommendation diversity</a:t>
            </a:r>
          </a:p>
        </p:txBody>
      </p:sp>
      <p:sp>
        <p:nvSpPr>
          <p:cNvPr id="6" name="TextBox 5">
            <a:extLst>
              <a:ext uri="{FF2B5EF4-FFF2-40B4-BE49-F238E27FC236}">
                <a16:creationId xmlns:a16="http://schemas.microsoft.com/office/drawing/2014/main" id="{6E1B8595-1C4A-4BEA-ADFB-D510EECBF9DF}"/>
              </a:ext>
            </a:extLst>
          </p:cNvPr>
          <p:cNvSpPr txBox="1"/>
          <p:nvPr/>
        </p:nvSpPr>
        <p:spPr>
          <a:xfrm>
            <a:off x="0" y="533760"/>
            <a:ext cx="8115295" cy="523220"/>
          </a:xfrm>
          <a:prstGeom prst="rect">
            <a:avLst/>
          </a:prstGeom>
          <a:noFill/>
        </p:spPr>
        <p:txBody>
          <a:bodyPr wrap="square" rtlCol="0">
            <a:spAutoFit/>
          </a:bodyPr>
          <a:lstStyle/>
          <a:p>
            <a:pPr algn="ctr"/>
            <a:r>
              <a:rPr lang="en-IN" sz="2800" dirty="0">
                <a:solidFill>
                  <a:schemeClr val="bg1"/>
                </a:solidFill>
              </a:rPr>
              <a:t>Recommender Systems Goals</a:t>
            </a:r>
          </a:p>
        </p:txBody>
      </p:sp>
    </p:spTree>
    <p:extLst>
      <p:ext uri="{BB962C8B-B14F-4D97-AF65-F5344CB8AC3E}">
        <p14:creationId xmlns:p14="http://schemas.microsoft.com/office/powerpoint/2010/main" val="2750578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FB6FF4F-4693-4532-9D97-6753C44FDDBC}"/>
              </a:ext>
            </a:extLst>
          </p:cNvPr>
          <p:cNvSpPr txBox="1"/>
          <p:nvPr/>
        </p:nvSpPr>
        <p:spPr>
          <a:xfrm>
            <a:off x="160255" y="1857080"/>
            <a:ext cx="11934335" cy="4144475"/>
          </a:xfrm>
          <a:prstGeom prst="rect">
            <a:avLst/>
          </a:prstGeom>
        </p:spPr>
        <p:txBody>
          <a:bodyPr vert="horz" lIns="91440" tIns="45720" rIns="91440" bIns="45720" rtlCol="0" anchor="ctr">
            <a:normAutofit lnSpcReduction="10000"/>
          </a:bodyPr>
          <a:lstStyle/>
          <a:p>
            <a:pPr marL="285750" indent="-228600" defTabSz="914400">
              <a:lnSpc>
                <a:spcPct val="90000"/>
              </a:lnSpc>
              <a:spcAft>
                <a:spcPts val="600"/>
              </a:spcAft>
              <a:buFont typeface="Arial" panose="020B0604020202020204" pitchFamily="34" charset="0"/>
              <a:buChar char="•"/>
            </a:pPr>
            <a:r>
              <a:rPr lang="en-US" sz="2800" b="1" dirty="0"/>
              <a:t>Amazon.com </a:t>
            </a:r>
          </a:p>
          <a:p>
            <a:pPr marL="971550" lvl="1" indent="-457200" defTabSz="914400">
              <a:lnSpc>
                <a:spcPct val="90000"/>
              </a:lnSpc>
              <a:spcAft>
                <a:spcPts val="600"/>
              </a:spcAft>
              <a:buFont typeface="Courier New" panose="02070309020205020404" pitchFamily="49" charset="0"/>
              <a:buChar char="o"/>
            </a:pPr>
            <a:r>
              <a:rPr lang="en-US" sz="2800" dirty="0"/>
              <a:t>Amazon.com claims that 35% of products sales result from recommendations.</a:t>
            </a:r>
          </a:p>
          <a:p>
            <a:pPr marL="285750" indent="-228600" defTabSz="914400">
              <a:lnSpc>
                <a:spcPct val="90000"/>
              </a:lnSpc>
              <a:spcAft>
                <a:spcPts val="600"/>
              </a:spcAft>
              <a:buFont typeface="Arial" panose="020B0604020202020204" pitchFamily="34" charset="0"/>
              <a:buChar char="•"/>
            </a:pPr>
            <a:r>
              <a:rPr lang="en-US" sz="2800" b="1" dirty="0"/>
              <a:t>Netflix.com </a:t>
            </a:r>
          </a:p>
          <a:p>
            <a:pPr marL="971550" lvl="1" indent="-457200" defTabSz="914400">
              <a:lnSpc>
                <a:spcPct val="90000"/>
              </a:lnSpc>
              <a:spcAft>
                <a:spcPts val="600"/>
              </a:spcAft>
              <a:buFont typeface="Courier New" panose="02070309020205020404" pitchFamily="49" charset="0"/>
              <a:buChar char="o"/>
            </a:pPr>
            <a:r>
              <a:rPr lang="en-US" sz="2800" dirty="0"/>
              <a:t>About 66% of movies rented in Netflix.com are recommended</a:t>
            </a:r>
          </a:p>
          <a:p>
            <a:pPr marL="285750" indent="-228600" defTabSz="914400">
              <a:lnSpc>
                <a:spcPct val="90000"/>
              </a:lnSpc>
              <a:spcAft>
                <a:spcPts val="600"/>
              </a:spcAft>
              <a:buFont typeface="Arial" panose="020B0604020202020204" pitchFamily="34" charset="0"/>
              <a:buChar char="•"/>
            </a:pPr>
            <a:r>
              <a:rPr lang="en-US" sz="2800" b="1" dirty="0"/>
              <a:t>Google.com</a:t>
            </a:r>
          </a:p>
          <a:p>
            <a:pPr marL="971550" lvl="1" indent="-457200" defTabSz="914400">
              <a:lnSpc>
                <a:spcPct val="90000"/>
              </a:lnSpc>
              <a:spcAft>
                <a:spcPts val="600"/>
              </a:spcAft>
              <a:buFont typeface="Courier New" panose="02070309020205020404" pitchFamily="49" charset="0"/>
              <a:buChar char="o"/>
            </a:pPr>
            <a:r>
              <a:rPr lang="en-US" sz="2800" dirty="0"/>
              <a:t>Google News Recommendations generate 38 % more click-throughs.</a:t>
            </a:r>
          </a:p>
          <a:p>
            <a:pPr marL="514350" indent="-457200" defTabSz="914400">
              <a:lnSpc>
                <a:spcPct val="90000"/>
              </a:lnSpc>
              <a:spcAft>
                <a:spcPts val="600"/>
              </a:spcAft>
              <a:buFont typeface="Arial" panose="020B0604020202020204" pitchFamily="34" charset="0"/>
              <a:buChar char="•"/>
            </a:pPr>
            <a:r>
              <a:rPr lang="en-US" sz="2800" b="1" dirty="0"/>
              <a:t>Facebook.com</a:t>
            </a:r>
          </a:p>
          <a:p>
            <a:pPr marL="971550" lvl="1" indent="-457200" defTabSz="914400">
              <a:lnSpc>
                <a:spcPct val="90000"/>
              </a:lnSpc>
              <a:spcAft>
                <a:spcPts val="600"/>
              </a:spcAft>
              <a:buFont typeface="Courier New" panose="02070309020205020404" pitchFamily="49" charset="0"/>
              <a:buChar char="o"/>
            </a:pPr>
            <a:r>
              <a:rPr lang="en-US" sz="2800" dirty="0"/>
              <a:t>Friends recommendation</a:t>
            </a:r>
          </a:p>
          <a:p>
            <a:pPr marL="971550" lvl="1" indent="-457200" defTabSz="914400">
              <a:lnSpc>
                <a:spcPct val="90000"/>
              </a:lnSpc>
              <a:spcAft>
                <a:spcPts val="600"/>
              </a:spcAft>
              <a:buFont typeface="Courier New" panose="02070309020205020404" pitchFamily="49" charset="0"/>
              <a:buChar char="o"/>
            </a:pPr>
            <a:endParaRPr lang="en-US" sz="2800" dirty="0"/>
          </a:p>
        </p:txBody>
      </p:sp>
      <p:sp>
        <p:nvSpPr>
          <p:cNvPr id="6" name="TextBox 5">
            <a:extLst>
              <a:ext uri="{FF2B5EF4-FFF2-40B4-BE49-F238E27FC236}">
                <a16:creationId xmlns:a16="http://schemas.microsoft.com/office/drawing/2014/main" id="{6E1B8595-1C4A-4BEA-ADFB-D510EECBF9DF}"/>
              </a:ext>
            </a:extLst>
          </p:cNvPr>
          <p:cNvSpPr txBox="1"/>
          <p:nvPr/>
        </p:nvSpPr>
        <p:spPr>
          <a:xfrm>
            <a:off x="0" y="533760"/>
            <a:ext cx="8115295" cy="523220"/>
          </a:xfrm>
          <a:prstGeom prst="rect">
            <a:avLst/>
          </a:prstGeom>
          <a:noFill/>
        </p:spPr>
        <p:txBody>
          <a:bodyPr wrap="square" rtlCol="0">
            <a:spAutoFit/>
          </a:bodyPr>
          <a:lstStyle/>
          <a:p>
            <a:pPr algn="ctr"/>
            <a:r>
              <a:rPr lang="en-IN" sz="2800" dirty="0">
                <a:solidFill>
                  <a:schemeClr val="bg1"/>
                </a:solidFill>
              </a:rPr>
              <a:t>Popular Recommendation Engines</a:t>
            </a:r>
          </a:p>
        </p:txBody>
      </p:sp>
    </p:spTree>
    <p:extLst>
      <p:ext uri="{BB962C8B-B14F-4D97-AF65-F5344CB8AC3E}">
        <p14:creationId xmlns:p14="http://schemas.microsoft.com/office/powerpoint/2010/main" val="4801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FB6FF4F-4693-4532-9D97-6753C44FDDBC}"/>
              </a:ext>
            </a:extLst>
          </p:cNvPr>
          <p:cNvSpPr txBox="1"/>
          <p:nvPr/>
        </p:nvSpPr>
        <p:spPr>
          <a:xfrm>
            <a:off x="160255" y="1668544"/>
            <a:ext cx="11934335" cy="4333011"/>
          </a:xfrm>
          <a:prstGeom prst="rect">
            <a:avLst/>
          </a:prstGeom>
        </p:spPr>
        <p:txBody>
          <a:bodyPr vert="horz" lIns="91440" tIns="45720" rIns="91440" bIns="45720" rtlCol="0" anchor="ctr">
            <a:normAutofit fontScale="92500" lnSpcReduction="10000"/>
          </a:bodyPr>
          <a:lstStyle/>
          <a:p>
            <a:pPr marL="285750" indent="-228600" defTabSz="914400">
              <a:lnSpc>
                <a:spcPct val="90000"/>
              </a:lnSpc>
              <a:spcAft>
                <a:spcPts val="600"/>
              </a:spcAft>
              <a:buFont typeface="Arial" panose="020B0604020202020204" pitchFamily="34" charset="0"/>
              <a:buChar char="•"/>
            </a:pPr>
            <a:r>
              <a:rPr lang="en-IN" sz="3200" b="1" dirty="0"/>
              <a:t>Prediction version of problem:</a:t>
            </a:r>
          </a:p>
          <a:p>
            <a:pPr marL="971550" lvl="1" indent="-457200" defTabSz="914400">
              <a:lnSpc>
                <a:spcPct val="90000"/>
              </a:lnSpc>
              <a:spcAft>
                <a:spcPts val="600"/>
              </a:spcAft>
              <a:buFont typeface="Wingdings" panose="05000000000000000000" pitchFamily="2" charset="2"/>
              <a:buChar char="Ø"/>
            </a:pPr>
            <a:r>
              <a:rPr lang="en-US" sz="2800" dirty="0"/>
              <a:t>Predict the rating value for a user-item combination.</a:t>
            </a:r>
          </a:p>
          <a:p>
            <a:pPr marL="971550" lvl="1" indent="-457200" defTabSz="914400">
              <a:lnSpc>
                <a:spcPct val="90000"/>
              </a:lnSpc>
              <a:spcAft>
                <a:spcPts val="600"/>
              </a:spcAft>
              <a:buFont typeface="Wingdings" panose="05000000000000000000" pitchFamily="2" charset="2"/>
              <a:buChar char="Ø"/>
            </a:pPr>
            <a:r>
              <a:rPr lang="en-US" sz="2800" dirty="0"/>
              <a:t>For m users and n items, an incomplete m × n matrix or training data (or observed) is available, indicating user preferences for items.</a:t>
            </a:r>
          </a:p>
          <a:p>
            <a:pPr marL="971550" lvl="1" indent="-457200" defTabSz="914400">
              <a:lnSpc>
                <a:spcPct val="90000"/>
              </a:lnSpc>
              <a:spcAft>
                <a:spcPts val="600"/>
              </a:spcAft>
              <a:buFont typeface="Wingdings" panose="05000000000000000000" pitchFamily="2" charset="2"/>
              <a:buChar char="Ø"/>
            </a:pPr>
            <a:r>
              <a:rPr lang="en-US" sz="2800" dirty="0"/>
              <a:t>The missing (or unobserved) values are predicted using this training model.</a:t>
            </a:r>
          </a:p>
          <a:p>
            <a:pPr marL="971550" lvl="1" indent="-457200" defTabSz="914400">
              <a:lnSpc>
                <a:spcPct val="90000"/>
              </a:lnSpc>
              <a:spcAft>
                <a:spcPts val="600"/>
              </a:spcAft>
              <a:buFont typeface="Wingdings" panose="05000000000000000000" pitchFamily="2" charset="2"/>
              <a:buChar char="Ø"/>
            </a:pPr>
            <a:r>
              <a:rPr lang="en-US" sz="2800" dirty="0"/>
              <a:t>This problem is also referred to as the matrix completion problem.</a:t>
            </a:r>
          </a:p>
          <a:p>
            <a:pPr marL="285750" indent="-228600" defTabSz="914400">
              <a:lnSpc>
                <a:spcPct val="90000"/>
              </a:lnSpc>
              <a:spcAft>
                <a:spcPts val="600"/>
              </a:spcAft>
              <a:buFont typeface="Arial" panose="020B0604020202020204" pitchFamily="34" charset="0"/>
              <a:buChar char="•"/>
            </a:pPr>
            <a:endParaRPr lang="en-US" sz="2800" dirty="0"/>
          </a:p>
          <a:p>
            <a:pPr marL="285750" indent="-228600" defTabSz="914400">
              <a:lnSpc>
                <a:spcPct val="90000"/>
              </a:lnSpc>
              <a:spcAft>
                <a:spcPts val="600"/>
              </a:spcAft>
              <a:buFont typeface="Arial" panose="020B0604020202020204" pitchFamily="34" charset="0"/>
              <a:buChar char="•"/>
            </a:pPr>
            <a:r>
              <a:rPr lang="en-IN" sz="3200" b="1" dirty="0"/>
              <a:t>Ranking version of problem:</a:t>
            </a:r>
          </a:p>
          <a:p>
            <a:pPr marL="971550" lvl="1" indent="-457200" defTabSz="914400">
              <a:lnSpc>
                <a:spcPct val="90000"/>
              </a:lnSpc>
              <a:spcAft>
                <a:spcPts val="600"/>
              </a:spcAft>
              <a:buFont typeface="Wingdings" panose="05000000000000000000" pitchFamily="2" charset="2"/>
              <a:buChar char="Ø"/>
            </a:pPr>
            <a:r>
              <a:rPr lang="en-US" sz="2800" dirty="0"/>
              <a:t>Recommend the top-k items for a particular user.</a:t>
            </a:r>
          </a:p>
          <a:p>
            <a:pPr marL="971550" lvl="1" indent="-457200" defTabSz="914400">
              <a:lnSpc>
                <a:spcPct val="90000"/>
              </a:lnSpc>
              <a:spcAft>
                <a:spcPts val="600"/>
              </a:spcAft>
              <a:buFont typeface="Wingdings" panose="05000000000000000000" pitchFamily="2" charset="2"/>
              <a:buChar char="Ø"/>
            </a:pPr>
            <a:r>
              <a:rPr lang="en-US" sz="2800" dirty="0"/>
              <a:t>This problem is also referred to as the top-k recommendation problem.</a:t>
            </a:r>
          </a:p>
        </p:txBody>
      </p:sp>
      <p:sp>
        <p:nvSpPr>
          <p:cNvPr id="6" name="TextBox 5">
            <a:extLst>
              <a:ext uri="{FF2B5EF4-FFF2-40B4-BE49-F238E27FC236}">
                <a16:creationId xmlns:a16="http://schemas.microsoft.com/office/drawing/2014/main" id="{6E1B8595-1C4A-4BEA-ADFB-D510EECBF9DF}"/>
              </a:ext>
            </a:extLst>
          </p:cNvPr>
          <p:cNvSpPr txBox="1"/>
          <p:nvPr/>
        </p:nvSpPr>
        <p:spPr>
          <a:xfrm>
            <a:off x="0" y="533760"/>
            <a:ext cx="8115295" cy="523220"/>
          </a:xfrm>
          <a:prstGeom prst="rect">
            <a:avLst/>
          </a:prstGeom>
          <a:noFill/>
        </p:spPr>
        <p:txBody>
          <a:bodyPr wrap="square" rtlCol="0">
            <a:spAutoFit/>
          </a:bodyPr>
          <a:lstStyle/>
          <a:p>
            <a:pPr algn="ctr"/>
            <a:r>
              <a:rPr lang="en-IN" sz="2800" dirty="0">
                <a:solidFill>
                  <a:schemeClr val="bg1"/>
                </a:solidFill>
              </a:rPr>
              <a:t>Recommender Systems Models</a:t>
            </a:r>
          </a:p>
        </p:txBody>
      </p:sp>
    </p:spTree>
    <p:extLst>
      <p:ext uri="{BB962C8B-B14F-4D97-AF65-F5344CB8AC3E}">
        <p14:creationId xmlns:p14="http://schemas.microsoft.com/office/powerpoint/2010/main" val="1293704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E1B8595-1C4A-4BEA-ADFB-D510EECBF9DF}"/>
              </a:ext>
            </a:extLst>
          </p:cNvPr>
          <p:cNvSpPr txBox="1"/>
          <p:nvPr/>
        </p:nvSpPr>
        <p:spPr>
          <a:xfrm>
            <a:off x="0" y="460718"/>
            <a:ext cx="8115295" cy="523220"/>
          </a:xfrm>
          <a:prstGeom prst="rect">
            <a:avLst/>
          </a:prstGeom>
          <a:noFill/>
        </p:spPr>
        <p:txBody>
          <a:bodyPr wrap="square" rtlCol="0">
            <a:spAutoFit/>
          </a:bodyPr>
          <a:lstStyle/>
          <a:p>
            <a:pPr algn="ctr"/>
            <a:r>
              <a:rPr lang="en-IN" sz="2800" dirty="0">
                <a:solidFill>
                  <a:schemeClr val="bg1"/>
                </a:solidFill>
              </a:rPr>
              <a:t>Recommender Systems types</a:t>
            </a:r>
          </a:p>
        </p:txBody>
      </p:sp>
      <p:pic>
        <p:nvPicPr>
          <p:cNvPr id="3" name="Picture 2">
            <a:extLst>
              <a:ext uri="{FF2B5EF4-FFF2-40B4-BE49-F238E27FC236}">
                <a16:creationId xmlns:a16="http://schemas.microsoft.com/office/drawing/2014/main" id="{E8030559-2CB6-4161-B1F9-2D34F65F4C85}"/>
              </a:ext>
            </a:extLst>
          </p:cNvPr>
          <p:cNvPicPr>
            <a:picLocks noChangeAspect="1"/>
          </p:cNvPicPr>
          <p:nvPr/>
        </p:nvPicPr>
        <p:blipFill>
          <a:blip r:embed="rId2"/>
          <a:stretch>
            <a:fillRect/>
          </a:stretch>
        </p:blipFill>
        <p:spPr>
          <a:xfrm>
            <a:off x="0" y="1603887"/>
            <a:ext cx="11941575" cy="4898513"/>
          </a:xfrm>
          <a:prstGeom prst="rect">
            <a:avLst/>
          </a:prstGeom>
        </p:spPr>
      </p:pic>
    </p:spTree>
    <p:extLst>
      <p:ext uri="{BB962C8B-B14F-4D97-AF65-F5344CB8AC3E}">
        <p14:creationId xmlns:p14="http://schemas.microsoft.com/office/powerpoint/2010/main" val="1378429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FB6FF4F-4693-4532-9D97-6753C44FDDBC}"/>
              </a:ext>
            </a:extLst>
          </p:cNvPr>
          <p:cNvSpPr txBox="1"/>
          <p:nvPr/>
        </p:nvSpPr>
        <p:spPr>
          <a:xfrm>
            <a:off x="160255" y="1857080"/>
            <a:ext cx="8908331" cy="4144475"/>
          </a:xfrm>
          <a:prstGeom prst="rect">
            <a:avLst/>
          </a:prstGeom>
        </p:spPr>
        <p:txBody>
          <a:bodyPr vert="horz" lIns="91440" tIns="45720" rIns="91440" bIns="45720" rtlCol="0" anchor="ctr">
            <a:normAutofit fontScale="85000" lnSpcReduction="20000"/>
          </a:bodyPr>
          <a:lstStyle/>
          <a:p>
            <a:pPr marL="285750" indent="-228600" defTabSz="914400">
              <a:lnSpc>
                <a:spcPct val="90000"/>
              </a:lnSpc>
              <a:spcAft>
                <a:spcPts val="600"/>
              </a:spcAft>
              <a:buFont typeface="Arial" panose="020B0604020202020204" pitchFamily="34" charset="0"/>
              <a:buChar char="•"/>
            </a:pPr>
            <a:r>
              <a:rPr lang="en-IN" sz="2800" b="1" dirty="0"/>
              <a:t> Content-based filtering algorithms</a:t>
            </a:r>
          </a:p>
          <a:p>
            <a:pPr marL="971550" lvl="1" indent="-457200" defTabSz="914400">
              <a:lnSpc>
                <a:spcPct val="90000"/>
              </a:lnSpc>
              <a:spcAft>
                <a:spcPts val="600"/>
              </a:spcAft>
              <a:buFont typeface="Courier New" panose="02070309020205020404" pitchFamily="49" charset="0"/>
              <a:buChar char="o"/>
            </a:pPr>
            <a:r>
              <a:rPr lang="en-US" sz="2800" dirty="0"/>
              <a:t>Uses the information derived from documents or item features (</a:t>
            </a:r>
            <a:r>
              <a:rPr lang="en-US" sz="2800" dirty="0" err="1"/>
              <a:t>eg.</a:t>
            </a:r>
            <a:r>
              <a:rPr lang="en-US" sz="2800" dirty="0"/>
              <a:t> terms or attributes). </a:t>
            </a:r>
          </a:p>
          <a:p>
            <a:pPr marL="971550" lvl="1" indent="-457200" defTabSz="914400">
              <a:lnSpc>
                <a:spcPct val="90000"/>
              </a:lnSpc>
              <a:spcAft>
                <a:spcPts val="600"/>
              </a:spcAft>
              <a:buFont typeface="Courier New" panose="02070309020205020404" pitchFamily="49" charset="0"/>
              <a:buChar char="o"/>
            </a:pPr>
            <a:r>
              <a:rPr lang="en-US" sz="2800" dirty="0"/>
              <a:t>It uses a set of attributes, which describes the items and recommends other items like those that exist in the user's profile. </a:t>
            </a:r>
          </a:p>
          <a:p>
            <a:pPr marL="971550" lvl="1" indent="-457200" defTabSz="914400">
              <a:lnSpc>
                <a:spcPct val="90000"/>
              </a:lnSpc>
              <a:spcAft>
                <a:spcPts val="600"/>
              </a:spcAft>
              <a:buFont typeface="Courier New" panose="02070309020205020404" pitchFamily="49" charset="0"/>
              <a:buChar char="o"/>
            </a:pPr>
            <a:r>
              <a:rPr lang="en-US" sz="2800" dirty="0"/>
              <a:t>This way, the cold start problem for new items and new users are alleviated, if users prefer items that are similar in content to those they have already chosen. </a:t>
            </a:r>
          </a:p>
          <a:p>
            <a:pPr marL="971550" lvl="1" indent="-457200" defTabSz="914400">
              <a:lnSpc>
                <a:spcPct val="90000"/>
              </a:lnSpc>
              <a:spcAft>
                <a:spcPts val="600"/>
              </a:spcAft>
              <a:buFont typeface="Courier New" panose="02070309020205020404" pitchFamily="49" charset="0"/>
              <a:buChar char="o"/>
            </a:pPr>
            <a:r>
              <a:rPr lang="en-US" sz="2800" dirty="0"/>
              <a:t>However, the pitfall is that there is no diversity in the recommendations. That is, the user gets recommendations that are very familiar to her, since the recommended items are like those in her item profile </a:t>
            </a:r>
          </a:p>
        </p:txBody>
      </p:sp>
      <p:sp>
        <p:nvSpPr>
          <p:cNvPr id="6" name="TextBox 5">
            <a:extLst>
              <a:ext uri="{FF2B5EF4-FFF2-40B4-BE49-F238E27FC236}">
                <a16:creationId xmlns:a16="http://schemas.microsoft.com/office/drawing/2014/main" id="{6E1B8595-1C4A-4BEA-ADFB-D510EECBF9DF}"/>
              </a:ext>
            </a:extLst>
          </p:cNvPr>
          <p:cNvSpPr txBox="1"/>
          <p:nvPr/>
        </p:nvSpPr>
        <p:spPr>
          <a:xfrm>
            <a:off x="0" y="460718"/>
            <a:ext cx="8115296" cy="523220"/>
          </a:xfrm>
          <a:prstGeom prst="rect">
            <a:avLst/>
          </a:prstGeom>
          <a:noFill/>
        </p:spPr>
        <p:txBody>
          <a:bodyPr wrap="square" rtlCol="0">
            <a:spAutoFit/>
          </a:bodyPr>
          <a:lstStyle/>
          <a:p>
            <a:pPr algn="ctr"/>
            <a:r>
              <a:rPr lang="en-IN" sz="2800" dirty="0">
                <a:solidFill>
                  <a:schemeClr val="bg1"/>
                </a:solidFill>
              </a:rPr>
              <a:t> Content-based filtering </a:t>
            </a:r>
            <a:r>
              <a:rPr lang="en-IN" sz="2800" b="1" dirty="0">
                <a:solidFill>
                  <a:schemeClr val="bg1"/>
                </a:solidFill>
              </a:rPr>
              <a:t>algorithms</a:t>
            </a:r>
            <a:endParaRPr lang="en-IN" sz="2800" dirty="0">
              <a:solidFill>
                <a:schemeClr val="bg1"/>
              </a:solidFill>
            </a:endParaRPr>
          </a:p>
        </p:txBody>
      </p:sp>
      <p:pic>
        <p:nvPicPr>
          <p:cNvPr id="3" name="Picture 2">
            <a:extLst>
              <a:ext uri="{FF2B5EF4-FFF2-40B4-BE49-F238E27FC236}">
                <a16:creationId xmlns:a16="http://schemas.microsoft.com/office/drawing/2014/main" id="{A5C83871-839E-407F-A3F7-597644526E59}"/>
              </a:ext>
            </a:extLst>
          </p:cNvPr>
          <p:cNvPicPr>
            <a:picLocks noChangeAspect="1"/>
          </p:cNvPicPr>
          <p:nvPr/>
        </p:nvPicPr>
        <p:blipFill>
          <a:blip r:embed="rId2"/>
          <a:stretch>
            <a:fillRect/>
          </a:stretch>
        </p:blipFill>
        <p:spPr>
          <a:xfrm>
            <a:off x="8949709" y="1597432"/>
            <a:ext cx="3236532" cy="5260568"/>
          </a:xfrm>
          <a:prstGeom prst="rect">
            <a:avLst/>
          </a:prstGeom>
        </p:spPr>
      </p:pic>
    </p:spTree>
    <p:extLst>
      <p:ext uri="{BB962C8B-B14F-4D97-AF65-F5344CB8AC3E}">
        <p14:creationId xmlns:p14="http://schemas.microsoft.com/office/powerpoint/2010/main" val="1144474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E1B8595-1C4A-4BEA-ADFB-D510EECBF9DF}"/>
              </a:ext>
            </a:extLst>
          </p:cNvPr>
          <p:cNvSpPr txBox="1"/>
          <p:nvPr/>
        </p:nvSpPr>
        <p:spPr>
          <a:xfrm>
            <a:off x="-7" y="460718"/>
            <a:ext cx="8115303" cy="523220"/>
          </a:xfrm>
          <a:prstGeom prst="rect">
            <a:avLst/>
          </a:prstGeom>
          <a:noFill/>
        </p:spPr>
        <p:txBody>
          <a:bodyPr wrap="square" rtlCol="0">
            <a:spAutoFit/>
          </a:bodyPr>
          <a:lstStyle/>
          <a:p>
            <a:pPr algn="ctr"/>
            <a:r>
              <a:rPr lang="en-IN" sz="2800" dirty="0">
                <a:solidFill>
                  <a:schemeClr val="bg1"/>
                </a:solidFill>
              </a:rPr>
              <a:t> Content-based filtering </a:t>
            </a:r>
            <a:r>
              <a:rPr lang="en-IN" sz="2800" b="1" dirty="0">
                <a:solidFill>
                  <a:schemeClr val="bg1"/>
                </a:solidFill>
              </a:rPr>
              <a:t>algorithms</a:t>
            </a:r>
            <a:endParaRPr lang="en-IN" sz="2800" dirty="0">
              <a:solidFill>
                <a:schemeClr val="bg1"/>
              </a:solidFill>
            </a:endParaRPr>
          </a:p>
        </p:txBody>
      </p:sp>
      <p:pic>
        <p:nvPicPr>
          <p:cNvPr id="3" name="Picture 2">
            <a:extLst>
              <a:ext uri="{FF2B5EF4-FFF2-40B4-BE49-F238E27FC236}">
                <a16:creationId xmlns:a16="http://schemas.microsoft.com/office/drawing/2014/main" id="{A5C83871-839E-407F-A3F7-597644526E59}"/>
              </a:ext>
            </a:extLst>
          </p:cNvPr>
          <p:cNvPicPr>
            <a:picLocks noChangeAspect="1"/>
          </p:cNvPicPr>
          <p:nvPr/>
        </p:nvPicPr>
        <p:blipFill>
          <a:blip r:embed="rId2"/>
          <a:stretch>
            <a:fillRect/>
          </a:stretch>
        </p:blipFill>
        <p:spPr>
          <a:xfrm>
            <a:off x="8949709" y="1597432"/>
            <a:ext cx="3236532" cy="5260568"/>
          </a:xfrm>
          <a:prstGeom prst="rect">
            <a:avLst/>
          </a:prstGeom>
        </p:spPr>
      </p:pic>
      <p:graphicFrame>
        <p:nvGraphicFramePr>
          <p:cNvPr id="11" name="Table 10">
            <a:extLst>
              <a:ext uri="{FF2B5EF4-FFF2-40B4-BE49-F238E27FC236}">
                <a16:creationId xmlns:a16="http://schemas.microsoft.com/office/drawing/2014/main" id="{7D12DCB1-3EB0-475C-A0EB-B92E84B87EEC}"/>
              </a:ext>
            </a:extLst>
          </p:cNvPr>
          <p:cNvGraphicFramePr>
            <a:graphicFrameLocks noGrp="1"/>
          </p:cNvGraphicFramePr>
          <p:nvPr>
            <p:extLst>
              <p:ext uri="{D42A27DB-BD31-4B8C-83A1-F6EECF244321}">
                <p14:modId xmlns:p14="http://schemas.microsoft.com/office/powerpoint/2010/main" val="3656342585"/>
              </p:ext>
            </p:extLst>
          </p:nvPr>
        </p:nvGraphicFramePr>
        <p:xfrm>
          <a:off x="207654" y="1762044"/>
          <a:ext cx="8534402" cy="4751091"/>
        </p:xfrm>
        <a:graphic>
          <a:graphicData uri="http://schemas.openxmlformats.org/drawingml/2006/table">
            <a:tbl>
              <a:tblPr/>
              <a:tblGrid>
                <a:gridCol w="11430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1670651">
                  <a:extLst>
                    <a:ext uri="{9D8B030D-6E8A-4147-A177-3AD203B41FA5}">
                      <a16:colId xmlns:a16="http://schemas.microsoft.com/office/drawing/2014/main" val="20003"/>
                    </a:ext>
                  </a:extLst>
                </a:gridCol>
                <a:gridCol w="1529751">
                  <a:extLst>
                    <a:ext uri="{9D8B030D-6E8A-4147-A177-3AD203B41FA5}">
                      <a16:colId xmlns:a16="http://schemas.microsoft.com/office/drawing/2014/main" val="20004"/>
                    </a:ext>
                  </a:extLst>
                </a:gridCol>
              </a:tblGrid>
              <a:tr h="297203">
                <a:tc gridSpan="5">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indent="0" algn="ctr" defTabSz="685800" rtl="0" eaLnBrk="1" fontAlgn="t" latinLnBrk="0" hangingPunct="1">
                        <a:lnSpc>
                          <a:spcPct val="100000"/>
                        </a:lnSpc>
                        <a:spcBef>
                          <a:spcPts val="0"/>
                        </a:spcBef>
                        <a:spcAft>
                          <a:spcPts val="0"/>
                        </a:spcAft>
                        <a:buClrTx/>
                        <a:buSzTx/>
                        <a:buFontTx/>
                        <a:buNone/>
                        <a:tabLst/>
                        <a:defRPr/>
                      </a:pPr>
                      <a:r>
                        <a:rPr lang="en-US" sz="1800" b="1" i="0" u="none" strike="noStrike" dirty="0">
                          <a:solidFill>
                            <a:srgbClr val="000000"/>
                          </a:solidFill>
                          <a:effectLst/>
                          <a:latin typeface="Calibri" panose="020F0502020204030204" pitchFamily="34" charset="0"/>
                        </a:rPr>
                        <a:t>Content-based (CB) techniques</a:t>
                      </a: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t"/>
                      <a:endParaRPr lang="en-US" sz="1400" b="1" i="0" u="none" strike="noStrike" dirty="0">
                        <a:solidFill>
                          <a:srgbClr val="000000"/>
                        </a:solidFill>
                        <a:effectLst/>
                        <a:latin typeface="Calibri" panose="020F0502020204030204" pitchFamily="34" charset="0"/>
                      </a:endParaRPr>
                    </a:p>
                  </a:txBody>
                  <a:tcPr marL="2863" marR="2863" marT="286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t"/>
                      <a:endParaRPr lang="en-US" sz="1400" b="1" i="0" u="none" strike="noStrike" dirty="0">
                        <a:solidFill>
                          <a:srgbClr val="000000"/>
                        </a:solidFill>
                        <a:effectLst/>
                        <a:latin typeface="Calibri" panose="020F0502020204030204" pitchFamily="34" charset="0"/>
                      </a:endParaRPr>
                    </a:p>
                  </a:txBody>
                  <a:tcPr marL="2863" marR="2863" marT="286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t"/>
                      <a:endParaRPr lang="en-US" sz="1400" b="1" i="0" u="none" strike="noStrike" dirty="0">
                        <a:solidFill>
                          <a:srgbClr val="000000"/>
                        </a:solidFill>
                        <a:effectLst/>
                        <a:latin typeface="Calibri" panose="020F0502020204030204" pitchFamily="34" charset="0"/>
                      </a:endParaRPr>
                    </a:p>
                  </a:txBody>
                  <a:tcPr marL="2863" marR="2863" marT="286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t"/>
                      <a:endParaRPr lang="en-US" sz="1400" b="1" i="0" u="none" strike="noStrike" dirty="0">
                        <a:solidFill>
                          <a:srgbClr val="000000"/>
                        </a:solidFill>
                        <a:effectLst/>
                        <a:latin typeface="Calibri" panose="020F0502020204030204" pitchFamily="34" charset="0"/>
                      </a:endParaRPr>
                    </a:p>
                  </a:txBody>
                  <a:tcPr marL="2863" marR="2863" marT="286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2597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indent="0" algn="l" defTabSz="685800" rtl="0" eaLnBrk="1" fontAlgn="t" latinLnBrk="0" hangingPunct="1">
                        <a:lnSpc>
                          <a:spcPct val="100000"/>
                        </a:lnSpc>
                        <a:spcBef>
                          <a:spcPts val="0"/>
                        </a:spcBef>
                        <a:spcAft>
                          <a:spcPts val="0"/>
                        </a:spcAft>
                        <a:buClrTx/>
                        <a:buSzTx/>
                        <a:buFontTx/>
                        <a:buNone/>
                        <a:tabLst/>
                        <a:defRPr/>
                      </a:pPr>
                      <a:r>
                        <a:rPr lang="en-US" sz="1600" b="1" i="0" u="none" strike="noStrike" dirty="0">
                          <a:solidFill>
                            <a:srgbClr val="000000"/>
                          </a:solidFill>
                          <a:effectLst/>
                          <a:latin typeface="Calibri" panose="020F0502020204030204" pitchFamily="34" charset="0"/>
                        </a:rPr>
                        <a:t>Name</a:t>
                      </a: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indent="0" algn="l" defTabSz="685800" rtl="0" eaLnBrk="1" fontAlgn="t" latinLnBrk="0" hangingPunct="1">
                        <a:lnSpc>
                          <a:spcPct val="100000"/>
                        </a:lnSpc>
                        <a:spcBef>
                          <a:spcPts val="0"/>
                        </a:spcBef>
                        <a:spcAft>
                          <a:spcPts val="0"/>
                        </a:spcAft>
                        <a:buClrTx/>
                        <a:buSzTx/>
                        <a:buFontTx/>
                        <a:buNone/>
                        <a:tabLst/>
                        <a:defRPr/>
                      </a:pPr>
                      <a:r>
                        <a:rPr lang="en-US" sz="1600" b="1" i="0" u="none" strike="noStrike" dirty="0">
                          <a:solidFill>
                            <a:srgbClr val="000000"/>
                          </a:solidFill>
                          <a:effectLst/>
                          <a:latin typeface="Calibri" panose="020F0502020204030204" pitchFamily="34" charset="0"/>
                        </a:rPr>
                        <a:t>Short description</a:t>
                      </a: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indent="0" algn="l" defTabSz="685800" rtl="0" eaLnBrk="1" fontAlgn="t" latinLnBrk="0" hangingPunct="1">
                        <a:lnSpc>
                          <a:spcPct val="100000"/>
                        </a:lnSpc>
                        <a:spcBef>
                          <a:spcPts val="0"/>
                        </a:spcBef>
                        <a:spcAft>
                          <a:spcPts val="0"/>
                        </a:spcAft>
                        <a:buClrTx/>
                        <a:buSzTx/>
                        <a:buFontTx/>
                        <a:buNone/>
                        <a:tabLst/>
                        <a:defRPr/>
                      </a:pPr>
                      <a:r>
                        <a:rPr lang="en-US" sz="1600" b="1" i="0" u="none" strike="noStrike" dirty="0">
                          <a:solidFill>
                            <a:srgbClr val="000000"/>
                          </a:solidFill>
                          <a:effectLst/>
                          <a:latin typeface="Calibri" panose="020F0502020204030204" pitchFamily="34" charset="0"/>
                        </a:rPr>
                        <a:t>Advantages</a:t>
                      </a: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indent="0" algn="l" defTabSz="685800" rtl="0" eaLnBrk="1" fontAlgn="t" latinLnBrk="0" hangingPunct="1">
                        <a:lnSpc>
                          <a:spcPct val="100000"/>
                        </a:lnSpc>
                        <a:spcBef>
                          <a:spcPts val="0"/>
                        </a:spcBef>
                        <a:spcAft>
                          <a:spcPts val="0"/>
                        </a:spcAft>
                        <a:buClrTx/>
                        <a:buSzTx/>
                        <a:buFontTx/>
                        <a:buNone/>
                        <a:tabLst/>
                        <a:defRPr/>
                      </a:pPr>
                      <a:r>
                        <a:rPr lang="en-US" sz="1600" b="1" i="0" u="none" strike="noStrike" dirty="0">
                          <a:solidFill>
                            <a:srgbClr val="000000"/>
                          </a:solidFill>
                          <a:effectLst/>
                          <a:latin typeface="Calibri" panose="020F0502020204030204" pitchFamily="34" charset="0"/>
                        </a:rPr>
                        <a:t>Disadvantages</a:t>
                      </a: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indent="0" algn="l" defTabSz="685800" rtl="0" eaLnBrk="1" fontAlgn="t" latinLnBrk="0" hangingPunct="1">
                        <a:lnSpc>
                          <a:spcPct val="100000"/>
                        </a:lnSpc>
                        <a:spcBef>
                          <a:spcPts val="0"/>
                        </a:spcBef>
                        <a:spcAft>
                          <a:spcPts val="0"/>
                        </a:spcAft>
                        <a:buClrTx/>
                        <a:buSzTx/>
                        <a:buFontTx/>
                        <a:buNone/>
                        <a:tabLst/>
                        <a:defRPr/>
                      </a:pPr>
                      <a:r>
                        <a:rPr lang="en-US" sz="1600" b="1" i="0" u="none" strike="noStrike" dirty="0">
                          <a:solidFill>
                            <a:srgbClr val="000000"/>
                          </a:solidFill>
                          <a:effectLst/>
                          <a:latin typeface="Calibri" panose="020F0502020204030204" pitchFamily="34" charset="0"/>
                        </a:rPr>
                        <a:t>Usefulness</a:t>
                      </a: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57178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US" sz="1600" b="0" i="0" u="none" strike="noStrike" dirty="0">
                          <a:solidFill>
                            <a:srgbClr val="000000"/>
                          </a:solidFill>
                          <a:effectLst/>
                          <a:latin typeface="Calibri" panose="020F0502020204030204" pitchFamily="34" charset="0"/>
                        </a:rPr>
                        <a:t>Case-based reasoning</a:t>
                      </a: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US" sz="1600" b="0" i="0" u="none" strike="noStrike" dirty="0">
                          <a:solidFill>
                            <a:srgbClr val="000000"/>
                          </a:solidFill>
                          <a:effectLst/>
                          <a:latin typeface="Calibri" panose="020F0502020204030204" pitchFamily="34" charset="0"/>
                        </a:rPr>
                        <a:t>Assumes that if a user likes a certain item, (s)he will probably also like similar items.</a:t>
                      </a:r>
                    </a:p>
                    <a:p>
                      <a:pPr algn="l" fontAlgn="t"/>
                      <a:r>
                        <a:rPr lang="en-US" sz="1600" b="0" i="0" u="none" strike="noStrike" dirty="0">
                          <a:solidFill>
                            <a:srgbClr val="000000"/>
                          </a:solidFill>
                          <a:effectLst/>
                          <a:latin typeface="Calibri" panose="020F0502020204030204" pitchFamily="34" charset="0"/>
                        </a:rPr>
                        <a:t>Recommends new but similar items.</a:t>
                      </a: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US" sz="1600" b="0" i="0" u="none" strike="noStrike" dirty="0">
                          <a:solidFill>
                            <a:srgbClr val="000000"/>
                          </a:solidFill>
                          <a:effectLst/>
                          <a:latin typeface="Calibri" panose="020F0502020204030204" pitchFamily="34" charset="0"/>
                        </a:rPr>
                        <a:t>– No content analysis</a:t>
                      </a:r>
                    </a:p>
                    <a:p>
                      <a:pPr algn="l" fontAlgn="t"/>
                      <a:r>
                        <a:rPr lang="en-US" sz="1600" b="0" i="0" u="none" strike="noStrike" dirty="0">
                          <a:solidFill>
                            <a:srgbClr val="000000"/>
                          </a:solidFill>
                          <a:effectLst/>
                          <a:latin typeface="Calibri" panose="020F0502020204030204" pitchFamily="34" charset="0"/>
                        </a:rPr>
                        <a:t>– Domain-independent</a:t>
                      </a:r>
                    </a:p>
                    <a:p>
                      <a:pPr algn="l" fontAlgn="t"/>
                      <a:r>
                        <a:rPr lang="en-US" sz="1600" b="0" i="0" u="none" strike="noStrike" dirty="0">
                          <a:solidFill>
                            <a:srgbClr val="000000"/>
                          </a:solidFill>
                          <a:effectLst/>
                          <a:latin typeface="Calibri" panose="020F0502020204030204" pitchFamily="34" charset="0"/>
                        </a:rPr>
                        <a:t>– Quality improves over time</a:t>
                      </a: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US" sz="1600" b="0" i="0" u="none" strike="noStrike" dirty="0">
                          <a:solidFill>
                            <a:srgbClr val="000000"/>
                          </a:solidFill>
                          <a:effectLst/>
                          <a:latin typeface="Calibri" panose="020F0502020204030204" pitchFamily="34" charset="0"/>
                        </a:rPr>
                        <a:t>– New user problem</a:t>
                      </a:r>
                    </a:p>
                    <a:p>
                      <a:pPr algn="l" fontAlgn="t"/>
                      <a:r>
                        <a:rPr lang="en-US" sz="1600" b="0" i="0" u="none" strike="noStrike" dirty="0">
                          <a:solidFill>
                            <a:srgbClr val="000000"/>
                          </a:solidFill>
                          <a:effectLst/>
                          <a:latin typeface="Calibri" panose="020F0502020204030204" pitchFamily="34" charset="0"/>
                        </a:rPr>
                        <a:t>– </a:t>
                      </a:r>
                      <a:r>
                        <a:rPr lang="en-US" sz="1600" b="0" i="0" u="none" strike="noStrike" dirty="0" err="1">
                          <a:solidFill>
                            <a:srgbClr val="000000"/>
                          </a:solidFill>
                          <a:effectLst/>
                          <a:latin typeface="Calibri" panose="020F0502020204030204" pitchFamily="34" charset="0"/>
                        </a:rPr>
                        <a:t>Overspecialisation</a:t>
                      </a:r>
                      <a:endParaRPr lang="en-US" sz="1600" b="0" i="0" u="none" strike="noStrike" dirty="0">
                        <a:solidFill>
                          <a:srgbClr val="000000"/>
                        </a:solidFill>
                        <a:effectLst/>
                        <a:latin typeface="Calibri" panose="020F0502020204030204" pitchFamily="34" charset="0"/>
                      </a:endParaRPr>
                    </a:p>
                    <a:p>
                      <a:pPr algn="l" fontAlgn="t"/>
                      <a:r>
                        <a:rPr lang="en-US" sz="1600" b="0" i="0" u="none" strike="noStrike" dirty="0">
                          <a:solidFill>
                            <a:srgbClr val="000000"/>
                          </a:solidFill>
                          <a:effectLst/>
                          <a:latin typeface="Calibri" panose="020F0502020204030204" pitchFamily="34" charset="0"/>
                        </a:rPr>
                        <a:t>– Sparsity</a:t>
                      </a:r>
                    </a:p>
                    <a:p>
                      <a:pPr algn="l" fontAlgn="t"/>
                      <a:r>
                        <a:rPr lang="en-US" sz="1600" b="0" i="0" u="none" strike="noStrike" dirty="0">
                          <a:solidFill>
                            <a:srgbClr val="000000"/>
                          </a:solidFill>
                          <a:effectLst/>
                          <a:latin typeface="Calibri" panose="020F0502020204030204" pitchFamily="34" charset="0"/>
                        </a:rPr>
                        <a:t>– Cold-start problem</a:t>
                      </a: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US" sz="1600" b="0" i="0" u="none" strike="noStrike" dirty="0">
                          <a:solidFill>
                            <a:srgbClr val="000000"/>
                          </a:solidFill>
                          <a:effectLst/>
                          <a:latin typeface="Calibri" panose="020F0502020204030204" pitchFamily="34" charset="0"/>
                        </a:rPr>
                        <a:t>– Keeps learner informed about learning goal</a:t>
                      </a:r>
                    </a:p>
                    <a:p>
                      <a:pPr algn="l" fontAlgn="t"/>
                      <a:r>
                        <a:rPr lang="en-US" sz="1600" b="0" i="0" u="none" strike="noStrike" dirty="0">
                          <a:solidFill>
                            <a:srgbClr val="000000"/>
                          </a:solidFill>
                          <a:effectLst/>
                          <a:latin typeface="Calibri" panose="020F0502020204030204" pitchFamily="34" charset="0"/>
                        </a:rPr>
                        <a:t>– Useful for hybrid RS</a:t>
                      </a: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35613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US" sz="1600" b="0" i="0" u="none" strike="noStrike" dirty="0">
                          <a:solidFill>
                            <a:srgbClr val="000000"/>
                          </a:solidFill>
                          <a:effectLst/>
                          <a:latin typeface="Calibri" panose="020F0502020204030204" pitchFamily="34" charset="0"/>
                        </a:rPr>
                        <a:t>Attribute-based techniques</a:t>
                      </a: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US" sz="1600" b="0" i="0" u="none" strike="noStrike" dirty="0">
                          <a:solidFill>
                            <a:srgbClr val="000000"/>
                          </a:solidFill>
                          <a:effectLst/>
                          <a:latin typeface="Calibri" panose="020F0502020204030204" pitchFamily="34" charset="0"/>
                        </a:rPr>
                        <a:t>Recommends items based on the matching of their attributes to the user profile. Attributes could be weighted for their importance to the user.</a:t>
                      </a: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US" sz="1600" b="0" i="0" u="none" strike="noStrike" dirty="0">
                          <a:solidFill>
                            <a:srgbClr val="000000"/>
                          </a:solidFill>
                          <a:effectLst/>
                          <a:latin typeface="Calibri" panose="020F0502020204030204" pitchFamily="34" charset="0"/>
                        </a:rPr>
                        <a:t>–No cold-start problem</a:t>
                      </a:r>
                    </a:p>
                    <a:p>
                      <a:pPr algn="l" fontAlgn="t"/>
                      <a:r>
                        <a:rPr lang="en-US" sz="1600" b="0" i="0" u="none" strike="noStrike" dirty="0">
                          <a:solidFill>
                            <a:srgbClr val="000000"/>
                          </a:solidFill>
                          <a:effectLst/>
                          <a:latin typeface="Calibri" panose="020F0502020204030204" pitchFamily="34" charset="0"/>
                        </a:rPr>
                        <a:t>–No new user I new item problem</a:t>
                      </a:r>
                    </a:p>
                    <a:p>
                      <a:pPr algn="l" fontAlgn="t"/>
                      <a:r>
                        <a:rPr lang="en-US" sz="1600" b="0" i="0" u="none" strike="noStrike" dirty="0">
                          <a:solidFill>
                            <a:srgbClr val="000000"/>
                          </a:solidFill>
                          <a:effectLst/>
                          <a:latin typeface="Calibri" panose="020F0502020204030204" pitchFamily="34" charset="0"/>
                        </a:rPr>
                        <a:t>–Sensitive to changes of preferences</a:t>
                      </a:r>
                    </a:p>
                    <a:p>
                      <a:pPr algn="l" fontAlgn="t"/>
                      <a:r>
                        <a:rPr lang="en-US" sz="1600" b="0" i="0" u="none" strike="noStrike" dirty="0">
                          <a:solidFill>
                            <a:srgbClr val="000000"/>
                          </a:solidFill>
                          <a:effectLst/>
                          <a:latin typeface="Calibri" panose="020F0502020204030204" pitchFamily="34" charset="0"/>
                        </a:rPr>
                        <a:t>–Can include non-item related features</a:t>
                      </a:r>
                    </a:p>
                    <a:p>
                      <a:pPr algn="l" fontAlgn="t"/>
                      <a:r>
                        <a:rPr lang="en-US" sz="1600" b="0" i="0" u="none" strike="noStrike" dirty="0">
                          <a:solidFill>
                            <a:srgbClr val="000000"/>
                          </a:solidFill>
                          <a:effectLst/>
                          <a:latin typeface="Calibri" panose="020F0502020204030204" pitchFamily="34" charset="0"/>
                        </a:rPr>
                        <a:t>–Can map from user needs to items</a:t>
                      </a: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US" sz="1600" b="0" i="0" u="none" strike="noStrike" dirty="0">
                          <a:solidFill>
                            <a:srgbClr val="000000"/>
                          </a:solidFill>
                          <a:effectLst/>
                          <a:latin typeface="Calibri" panose="020F0502020204030204" pitchFamily="34" charset="0"/>
                        </a:rPr>
                        <a:t>–Does not learn</a:t>
                      </a:r>
                    </a:p>
                    <a:p>
                      <a:pPr algn="l" fontAlgn="t"/>
                      <a:r>
                        <a:rPr lang="en-US" sz="1600" b="0" i="0" u="none" strike="noStrike" dirty="0">
                          <a:solidFill>
                            <a:srgbClr val="000000"/>
                          </a:solidFill>
                          <a:effectLst/>
                          <a:latin typeface="Calibri" panose="020F0502020204030204" pitchFamily="34" charset="0"/>
                        </a:rPr>
                        <a:t>–Only works with categories</a:t>
                      </a:r>
                    </a:p>
                    <a:p>
                      <a:pPr algn="l" fontAlgn="t"/>
                      <a:r>
                        <a:rPr lang="en-US" sz="1600" b="0" i="0" u="none" strike="noStrike" dirty="0">
                          <a:solidFill>
                            <a:srgbClr val="000000"/>
                          </a:solidFill>
                          <a:effectLst/>
                          <a:latin typeface="Calibri" panose="020F0502020204030204" pitchFamily="34" charset="0"/>
                        </a:rPr>
                        <a:t>–Ontology modeling and maintenance is required</a:t>
                      </a:r>
                    </a:p>
                    <a:p>
                      <a:pPr algn="l" fontAlgn="t"/>
                      <a:r>
                        <a:rPr lang="en-US" sz="1600" b="0" i="0" u="none" strike="noStrike" dirty="0">
                          <a:solidFill>
                            <a:srgbClr val="000000"/>
                          </a:solidFill>
                          <a:effectLst/>
                          <a:latin typeface="Calibri" panose="020F0502020204030204" pitchFamily="34" charset="0"/>
                        </a:rPr>
                        <a:t>– </a:t>
                      </a:r>
                      <a:r>
                        <a:rPr lang="en-US" sz="1600" b="0" i="0" u="none" strike="noStrike" dirty="0" err="1">
                          <a:solidFill>
                            <a:srgbClr val="000000"/>
                          </a:solidFill>
                          <a:effectLst/>
                          <a:latin typeface="Calibri" panose="020F0502020204030204" pitchFamily="34" charset="0"/>
                        </a:rPr>
                        <a:t>Overspecialisation</a:t>
                      </a:r>
                      <a:endParaRPr lang="en-US" sz="1600" b="0" i="0" u="none" strike="noStrike" dirty="0">
                        <a:solidFill>
                          <a:srgbClr val="000000"/>
                        </a:solidFill>
                        <a:effectLst/>
                        <a:latin typeface="Calibri" panose="020F0502020204030204" pitchFamily="34" charset="0"/>
                      </a:endParaRP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US" sz="1600" b="0" i="0" u="none" strike="noStrike" dirty="0">
                          <a:solidFill>
                            <a:srgbClr val="000000"/>
                          </a:solidFill>
                          <a:effectLst/>
                          <a:latin typeface="Calibri" panose="020F0502020204030204" pitchFamily="34" charset="0"/>
                        </a:rPr>
                        <a:t>– Useful for hybrid RS</a:t>
                      </a:r>
                    </a:p>
                    <a:p>
                      <a:pPr algn="l" fontAlgn="t"/>
                      <a:r>
                        <a:rPr lang="en-US" sz="1600" b="0" i="0" u="none" strike="noStrike" dirty="0">
                          <a:solidFill>
                            <a:srgbClr val="000000"/>
                          </a:solidFill>
                          <a:effectLst/>
                          <a:latin typeface="Calibri" panose="020F0502020204030204" pitchFamily="34" charset="0"/>
                        </a:rPr>
                        <a:t>– Recommendation from the beginning</a:t>
                      </a:r>
                    </a:p>
                  </a:txBody>
                  <a:tcPr marL="2863" marR="2863" marT="2863"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52374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FB6FF4F-4693-4532-9D97-6753C44FDDBC}"/>
              </a:ext>
            </a:extLst>
          </p:cNvPr>
          <p:cNvSpPr txBox="1"/>
          <p:nvPr/>
        </p:nvSpPr>
        <p:spPr>
          <a:xfrm>
            <a:off x="1" y="1604123"/>
            <a:ext cx="9021452" cy="2571951"/>
          </a:xfrm>
          <a:prstGeom prst="rect">
            <a:avLst/>
          </a:prstGeom>
        </p:spPr>
        <p:txBody>
          <a:bodyPr vert="horz" lIns="91440" tIns="45720" rIns="91440" bIns="45720" rtlCol="0" anchor="ctr">
            <a:normAutofit/>
          </a:bodyPr>
          <a:lstStyle/>
          <a:p>
            <a:pPr marL="285750" indent="-228600" defTabSz="914400">
              <a:lnSpc>
                <a:spcPct val="90000"/>
              </a:lnSpc>
              <a:spcAft>
                <a:spcPts val="600"/>
              </a:spcAft>
              <a:buFont typeface="Arial" panose="020B0604020202020204" pitchFamily="34" charset="0"/>
              <a:buChar char="•"/>
            </a:pPr>
            <a:r>
              <a:rPr lang="en-IN" sz="2400" b="1" dirty="0"/>
              <a:t>Collaborative filtering algorithms:</a:t>
            </a:r>
          </a:p>
          <a:p>
            <a:pPr marL="971550" lvl="1" indent="-457200" defTabSz="914400">
              <a:lnSpc>
                <a:spcPct val="90000"/>
              </a:lnSpc>
              <a:spcAft>
                <a:spcPts val="600"/>
              </a:spcAft>
              <a:buFont typeface="Courier New" panose="02070309020205020404" pitchFamily="49" charset="0"/>
              <a:buChar char="o"/>
            </a:pPr>
            <a:r>
              <a:rPr lang="en-US" sz="2400" dirty="0"/>
              <a:t>Recommend items to the target user, that have been rated highly by other users with similar preferences and tastes.</a:t>
            </a:r>
          </a:p>
          <a:p>
            <a:pPr marL="971550" lvl="1" indent="-457200" defTabSz="914400">
              <a:lnSpc>
                <a:spcPct val="90000"/>
              </a:lnSpc>
              <a:spcAft>
                <a:spcPts val="600"/>
              </a:spcAft>
              <a:buFont typeface="Courier New" panose="02070309020205020404" pitchFamily="49" charset="0"/>
              <a:buChar char="o"/>
            </a:pPr>
            <a:r>
              <a:rPr lang="en-US" sz="2400" dirty="0"/>
              <a:t>”Customers who bought item x also bought item y.”</a:t>
            </a:r>
          </a:p>
          <a:p>
            <a:pPr marL="971550" lvl="1" indent="-457200" defTabSz="914400">
              <a:lnSpc>
                <a:spcPct val="90000"/>
              </a:lnSpc>
              <a:spcAft>
                <a:spcPts val="600"/>
              </a:spcAft>
              <a:buFont typeface="Courier New" panose="02070309020205020404" pitchFamily="49" charset="0"/>
              <a:buChar char="o"/>
            </a:pPr>
            <a:r>
              <a:rPr lang="en-US" sz="2400" b="0" i="0" dirty="0">
                <a:solidFill>
                  <a:srgbClr val="292929"/>
                </a:solidFill>
                <a:effectLst/>
                <a:latin typeface="charter"/>
              </a:rPr>
              <a:t>Suffer from the “cold start problem”:</a:t>
            </a:r>
            <a:endParaRPr lang="en-IN" sz="2400" dirty="0"/>
          </a:p>
        </p:txBody>
      </p:sp>
      <p:sp>
        <p:nvSpPr>
          <p:cNvPr id="6" name="TextBox 5">
            <a:extLst>
              <a:ext uri="{FF2B5EF4-FFF2-40B4-BE49-F238E27FC236}">
                <a16:creationId xmlns:a16="http://schemas.microsoft.com/office/drawing/2014/main" id="{6E1B8595-1C4A-4BEA-ADFB-D510EECBF9DF}"/>
              </a:ext>
            </a:extLst>
          </p:cNvPr>
          <p:cNvSpPr txBox="1"/>
          <p:nvPr/>
        </p:nvSpPr>
        <p:spPr>
          <a:xfrm>
            <a:off x="-10" y="460718"/>
            <a:ext cx="8115306" cy="523220"/>
          </a:xfrm>
          <a:prstGeom prst="rect">
            <a:avLst/>
          </a:prstGeom>
          <a:noFill/>
        </p:spPr>
        <p:txBody>
          <a:bodyPr wrap="square" rtlCol="0">
            <a:spAutoFit/>
          </a:bodyPr>
          <a:lstStyle/>
          <a:p>
            <a:pPr algn="ctr"/>
            <a:r>
              <a:rPr lang="en-IN" sz="2800" b="1" dirty="0">
                <a:solidFill>
                  <a:schemeClr val="bg1"/>
                </a:solidFill>
              </a:rPr>
              <a:t>Collaborative filtering algorithms</a:t>
            </a:r>
            <a:endParaRPr lang="en-IN" sz="2800" dirty="0">
              <a:solidFill>
                <a:schemeClr val="bg1"/>
              </a:solidFill>
            </a:endParaRPr>
          </a:p>
        </p:txBody>
      </p:sp>
      <p:pic>
        <p:nvPicPr>
          <p:cNvPr id="7" name="Picture 6">
            <a:extLst>
              <a:ext uri="{FF2B5EF4-FFF2-40B4-BE49-F238E27FC236}">
                <a16:creationId xmlns:a16="http://schemas.microsoft.com/office/drawing/2014/main" id="{C2663F17-0D1B-4361-8AB9-D58B194EFF85}"/>
              </a:ext>
            </a:extLst>
          </p:cNvPr>
          <p:cNvPicPr>
            <a:picLocks noChangeAspect="1"/>
          </p:cNvPicPr>
          <p:nvPr/>
        </p:nvPicPr>
        <p:blipFill>
          <a:blip r:embed="rId2"/>
          <a:stretch>
            <a:fillRect/>
          </a:stretch>
        </p:blipFill>
        <p:spPr>
          <a:xfrm>
            <a:off x="8955464" y="1597432"/>
            <a:ext cx="3236536" cy="5260568"/>
          </a:xfrm>
          <a:prstGeom prst="rect">
            <a:avLst/>
          </a:prstGeom>
        </p:spPr>
      </p:pic>
      <p:pic>
        <p:nvPicPr>
          <p:cNvPr id="9" name="Picture 8">
            <a:extLst>
              <a:ext uri="{FF2B5EF4-FFF2-40B4-BE49-F238E27FC236}">
                <a16:creationId xmlns:a16="http://schemas.microsoft.com/office/drawing/2014/main" id="{2118DF83-6AD5-4688-A163-72A0573C9EC4}"/>
              </a:ext>
            </a:extLst>
          </p:cNvPr>
          <p:cNvPicPr>
            <a:picLocks noChangeAspect="1"/>
          </p:cNvPicPr>
          <p:nvPr/>
        </p:nvPicPr>
        <p:blipFill>
          <a:blip r:embed="rId3"/>
          <a:stretch>
            <a:fillRect/>
          </a:stretch>
        </p:blipFill>
        <p:spPr>
          <a:xfrm>
            <a:off x="0" y="3926239"/>
            <a:ext cx="8737600" cy="2931761"/>
          </a:xfrm>
          <a:prstGeom prst="rect">
            <a:avLst/>
          </a:prstGeom>
        </p:spPr>
      </p:pic>
    </p:spTree>
    <p:extLst>
      <p:ext uri="{BB962C8B-B14F-4D97-AF65-F5344CB8AC3E}">
        <p14:creationId xmlns:p14="http://schemas.microsoft.com/office/powerpoint/2010/main" val="2972415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592</TotalTime>
  <Words>1231</Words>
  <Application>Microsoft Office PowerPoint</Application>
  <PresentationFormat>Widescreen</PresentationFormat>
  <Paragraphs>140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charter</vt:lpstr>
      <vt:lpstr>Courier New</vt:lpstr>
      <vt:lpstr>sohne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Garg</dc:creator>
  <cp:lastModifiedBy>Vivek Garg</cp:lastModifiedBy>
  <cp:revision>28</cp:revision>
  <dcterms:created xsi:type="dcterms:W3CDTF">2021-10-06T06:37:31Z</dcterms:created>
  <dcterms:modified xsi:type="dcterms:W3CDTF">2021-10-06T16:30:15Z</dcterms:modified>
</cp:coreProperties>
</file>