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72" r:id="rId7"/>
    <p:sldId id="264" r:id="rId8"/>
    <p:sldId id="273" r:id="rId9"/>
    <p:sldId id="267" r:id="rId10"/>
    <p:sldId id="268" r:id="rId11"/>
    <p:sldId id="269" r:id="rId12"/>
    <p:sldId id="270" r:id="rId13"/>
    <p:sldId id="265" r:id="rId14"/>
    <p:sldId id="266"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9AB71A-76D1-44CC-BEC8-4F190E50F2E7}" v="4" dt="2021-09-23T14:59:47.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 Bhardwaj" userId="2b0eea74-6478-4f3d-a6f1-1aeb13a603e2" providerId="ADAL" clId="{EE9AB71A-76D1-44CC-BEC8-4F190E50F2E7}"/>
    <pc:docChg chg="undo custSel addSld delSld modSld">
      <pc:chgData name="Kriti Bhardwaj" userId="2b0eea74-6478-4f3d-a6f1-1aeb13a603e2" providerId="ADAL" clId="{EE9AB71A-76D1-44CC-BEC8-4F190E50F2E7}" dt="2021-09-23T15:32:34.812" v="83" actId="26606"/>
      <pc:docMkLst>
        <pc:docMk/>
      </pc:docMkLst>
      <pc:sldChg chg="modSp mod">
        <pc:chgData name="Kriti Bhardwaj" userId="2b0eea74-6478-4f3d-a6f1-1aeb13a603e2" providerId="ADAL" clId="{EE9AB71A-76D1-44CC-BEC8-4F190E50F2E7}" dt="2021-09-23T14:58:43.367" v="12" actId="27636"/>
        <pc:sldMkLst>
          <pc:docMk/>
          <pc:sldMk cId="2172965620" sldId="260"/>
        </pc:sldMkLst>
        <pc:spChg chg="mod">
          <ac:chgData name="Kriti Bhardwaj" userId="2b0eea74-6478-4f3d-a6f1-1aeb13a603e2" providerId="ADAL" clId="{EE9AB71A-76D1-44CC-BEC8-4F190E50F2E7}" dt="2021-09-23T14:58:43.367" v="12" actId="27636"/>
          <ac:spMkLst>
            <pc:docMk/>
            <pc:sldMk cId="2172965620" sldId="260"/>
            <ac:spMk id="3" creationId="{3072A30C-94D6-48A3-B7F5-4397862AB039}"/>
          </ac:spMkLst>
        </pc:spChg>
      </pc:sldChg>
      <pc:sldChg chg="addSp modSp mod">
        <pc:chgData name="Kriti Bhardwaj" userId="2b0eea74-6478-4f3d-a6f1-1aeb13a603e2" providerId="ADAL" clId="{EE9AB71A-76D1-44CC-BEC8-4F190E50F2E7}" dt="2021-09-23T14:59:47.355" v="22" actId="14100"/>
        <pc:sldMkLst>
          <pc:docMk/>
          <pc:sldMk cId="745980290" sldId="261"/>
        </pc:sldMkLst>
        <pc:spChg chg="add mod">
          <ac:chgData name="Kriti Bhardwaj" userId="2b0eea74-6478-4f3d-a6f1-1aeb13a603e2" providerId="ADAL" clId="{EE9AB71A-76D1-44CC-BEC8-4F190E50F2E7}" dt="2021-09-23T14:59:42.887" v="21" actId="1076"/>
          <ac:spMkLst>
            <pc:docMk/>
            <pc:sldMk cId="745980290" sldId="261"/>
            <ac:spMk id="5" creationId="{4E8CED41-FC3D-4F71-BB56-463634E38D13}"/>
          </ac:spMkLst>
        </pc:spChg>
        <pc:picChg chg="mod">
          <ac:chgData name="Kriti Bhardwaj" userId="2b0eea74-6478-4f3d-a6f1-1aeb13a603e2" providerId="ADAL" clId="{EE9AB71A-76D1-44CC-BEC8-4F190E50F2E7}" dt="2021-09-23T14:59:47.355" v="22" actId="14100"/>
          <ac:picMkLst>
            <pc:docMk/>
            <pc:sldMk cId="745980290" sldId="261"/>
            <ac:picMk id="2050" creationId="{92162E0D-7E78-4B25-9CF8-82569E073957}"/>
          </ac:picMkLst>
        </pc:picChg>
      </pc:sldChg>
      <pc:sldChg chg="modSp mod">
        <pc:chgData name="Kriti Bhardwaj" userId="2b0eea74-6478-4f3d-a6f1-1aeb13a603e2" providerId="ADAL" clId="{EE9AB71A-76D1-44CC-BEC8-4F190E50F2E7}" dt="2021-09-23T14:03:01.406" v="8" actId="20577"/>
        <pc:sldMkLst>
          <pc:docMk/>
          <pc:sldMk cId="3890931633" sldId="262"/>
        </pc:sldMkLst>
        <pc:spChg chg="mod">
          <ac:chgData name="Kriti Bhardwaj" userId="2b0eea74-6478-4f3d-a6f1-1aeb13a603e2" providerId="ADAL" clId="{EE9AB71A-76D1-44CC-BEC8-4F190E50F2E7}" dt="2021-09-23T14:03:01.406" v="8" actId="20577"/>
          <ac:spMkLst>
            <pc:docMk/>
            <pc:sldMk cId="3890931633" sldId="262"/>
            <ac:spMk id="2" creationId="{98653074-8ACE-4333-A243-C13870F271E1}"/>
          </ac:spMkLst>
        </pc:spChg>
      </pc:sldChg>
      <pc:sldChg chg="modSp mod">
        <pc:chgData name="Kriti Bhardwaj" userId="2b0eea74-6478-4f3d-a6f1-1aeb13a603e2" providerId="ADAL" clId="{EE9AB71A-76D1-44CC-BEC8-4F190E50F2E7}" dt="2021-09-23T15:00:21.411" v="38" actId="20577"/>
        <pc:sldMkLst>
          <pc:docMk/>
          <pc:sldMk cId="3207283066" sldId="265"/>
        </pc:sldMkLst>
        <pc:spChg chg="mod">
          <ac:chgData name="Kriti Bhardwaj" userId="2b0eea74-6478-4f3d-a6f1-1aeb13a603e2" providerId="ADAL" clId="{EE9AB71A-76D1-44CC-BEC8-4F190E50F2E7}" dt="2021-09-23T15:00:21.411" v="38" actId="20577"/>
          <ac:spMkLst>
            <pc:docMk/>
            <pc:sldMk cId="3207283066" sldId="265"/>
            <ac:spMk id="2" creationId="{7A1B8054-90A7-4E5D-89B8-9974C2F9F3A2}"/>
          </ac:spMkLst>
        </pc:spChg>
      </pc:sldChg>
      <pc:sldChg chg="modSp mod">
        <pc:chgData name="Kriti Bhardwaj" userId="2b0eea74-6478-4f3d-a6f1-1aeb13a603e2" providerId="ADAL" clId="{EE9AB71A-76D1-44CC-BEC8-4F190E50F2E7}" dt="2021-09-23T15:00:02.109" v="26" actId="20577"/>
        <pc:sldMkLst>
          <pc:docMk/>
          <pc:sldMk cId="1170881512" sldId="267"/>
        </pc:sldMkLst>
        <pc:spChg chg="mod">
          <ac:chgData name="Kriti Bhardwaj" userId="2b0eea74-6478-4f3d-a6f1-1aeb13a603e2" providerId="ADAL" clId="{EE9AB71A-76D1-44CC-BEC8-4F190E50F2E7}" dt="2021-09-23T15:00:02.109" v="26" actId="20577"/>
          <ac:spMkLst>
            <pc:docMk/>
            <pc:sldMk cId="1170881512" sldId="267"/>
            <ac:spMk id="2" creationId="{364CF12A-BE6A-4FCB-9923-EC26E219F070}"/>
          </ac:spMkLst>
        </pc:spChg>
      </pc:sldChg>
      <pc:sldChg chg="modSp mod">
        <pc:chgData name="Kriti Bhardwaj" userId="2b0eea74-6478-4f3d-a6f1-1aeb13a603e2" providerId="ADAL" clId="{EE9AB71A-76D1-44CC-BEC8-4F190E50F2E7}" dt="2021-09-23T15:00:08.366" v="29" actId="20577"/>
        <pc:sldMkLst>
          <pc:docMk/>
          <pc:sldMk cId="2800118353" sldId="268"/>
        </pc:sldMkLst>
        <pc:spChg chg="mod">
          <ac:chgData name="Kriti Bhardwaj" userId="2b0eea74-6478-4f3d-a6f1-1aeb13a603e2" providerId="ADAL" clId="{EE9AB71A-76D1-44CC-BEC8-4F190E50F2E7}" dt="2021-09-23T15:00:08.366" v="29" actId="20577"/>
          <ac:spMkLst>
            <pc:docMk/>
            <pc:sldMk cId="2800118353" sldId="268"/>
            <ac:spMk id="2" creationId="{391AC372-B421-478F-81F4-9A3E4EC74070}"/>
          </ac:spMkLst>
        </pc:spChg>
      </pc:sldChg>
      <pc:sldChg chg="modSp mod">
        <pc:chgData name="Kriti Bhardwaj" userId="2b0eea74-6478-4f3d-a6f1-1aeb13a603e2" providerId="ADAL" clId="{EE9AB71A-76D1-44CC-BEC8-4F190E50F2E7}" dt="2021-09-23T15:00:11.888" v="32" actId="20577"/>
        <pc:sldMkLst>
          <pc:docMk/>
          <pc:sldMk cId="4065877367" sldId="269"/>
        </pc:sldMkLst>
        <pc:spChg chg="mod">
          <ac:chgData name="Kriti Bhardwaj" userId="2b0eea74-6478-4f3d-a6f1-1aeb13a603e2" providerId="ADAL" clId="{EE9AB71A-76D1-44CC-BEC8-4F190E50F2E7}" dt="2021-09-23T15:00:11.888" v="32" actId="20577"/>
          <ac:spMkLst>
            <pc:docMk/>
            <pc:sldMk cId="4065877367" sldId="269"/>
            <ac:spMk id="2" creationId="{036F29E7-6380-4214-AE3A-BF1CB36FB55A}"/>
          </ac:spMkLst>
        </pc:spChg>
      </pc:sldChg>
      <pc:sldChg chg="modSp mod">
        <pc:chgData name="Kriti Bhardwaj" userId="2b0eea74-6478-4f3d-a6f1-1aeb13a603e2" providerId="ADAL" clId="{EE9AB71A-76D1-44CC-BEC8-4F190E50F2E7}" dt="2021-09-23T15:00:15.659" v="35" actId="20577"/>
        <pc:sldMkLst>
          <pc:docMk/>
          <pc:sldMk cId="2533747231" sldId="270"/>
        </pc:sldMkLst>
        <pc:spChg chg="mod">
          <ac:chgData name="Kriti Bhardwaj" userId="2b0eea74-6478-4f3d-a6f1-1aeb13a603e2" providerId="ADAL" clId="{EE9AB71A-76D1-44CC-BEC8-4F190E50F2E7}" dt="2021-09-23T15:00:15.659" v="35" actId="20577"/>
          <ac:spMkLst>
            <pc:docMk/>
            <pc:sldMk cId="2533747231" sldId="270"/>
            <ac:spMk id="2" creationId="{7D6AECC2-A3FF-4D20-9055-2D2F5123E04C}"/>
          </ac:spMkLst>
        </pc:spChg>
      </pc:sldChg>
      <pc:sldChg chg="del">
        <pc:chgData name="Kriti Bhardwaj" userId="2b0eea74-6478-4f3d-a6f1-1aeb13a603e2" providerId="ADAL" clId="{EE9AB71A-76D1-44CC-BEC8-4F190E50F2E7}" dt="2021-09-23T14:59:52.555" v="23" actId="47"/>
        <pc:sldMkLst>
          <pc:docMk/>
          <pc:sldMk cId="3650685510" sldId="271"/>
        </pc:sldMkLst>
      </pc:sldChg>
      <pc:sldChg chg="addSp delSp modSp new mod modClrScheme chgLayout">
        <pc:chgData name="Kriti Bhardwaj" userId="2b0eea74-6478-4f3d-a6f1-1aeb13a603e2" providerId="ADAL" clId="{EE9AB71A-76D1-44CC-BEC8-4F190E50F2E7}" dt="2021-09-23T15:31:42.378" v="73" actId="962"/>
        <pc:sldMkLst>
          <pc:docMk/>
          <pc:sldMk cId="2359286147" sldId="274"/>
        </pc:sldMkLst>
        <pc:spChg chg="mod">
          <ac:chgData name="Kriti Bhardwaj" userId="2b0eea74-6478-4f3d-a6f1-1aeb13a603e2" providerId="ADAL" clId="{EE9AB71A-76D1-44CC-BEC8-4F190E50F2E7}" dt="2021-09-23T15:31:40.172" v="71" actId="26606"/>
          <ac:spMkLst>
            <pc:docMk/>
            <pc:sldMk cId="2359286147" sldId="274"/>
            <ac:spMk id="2" creationId="{0EBE50E0-AC21-41E1-BB76-C42188ACFAA4}"/>
          </ac:spMkLst>
        </pc:spChg>
        <pc:spChg chg="del">
          <ac:chgData name="Kriti Bhardwaj" userId="2b0eea74-6478-4f3d-a6f1-1aeb13a603e2" providerId="ADAL" clId="{EE9AB71A-76D1-44CC-BEC8-4F190E50F2E7}" dt="2021-09-23T15:31:04.256" v="65" actId="478"/>
          <ac:spMkLst>
            <pc:docMk/>
            <pc:sldMk cId="2359286147" sldId="274"/>
            <ac:spMk id="3" creationId="{3E805011-65A8-44CF-8EE3-45CA5EA08F34}"/>
          </ac:spMkLst>
        </pc:spChg>
        <pc:spChg chg="add del mod">
          <ac:chgData name="Kriti Bhardwaj" userId="2b0eea74-6478-4f3d-a6f1-1aeb13a603e2" providerId="ADAL" clId="{EE9AB71A-76D1-44CC-BEC8-4F190E50F2E7}" dt="2021-09-23T15:31:40.167" v="70" actId="26606"/>
          <ac:spMkLst>
            <pc:docMk/>
            <pc:sldMk cId="2359286147" sldId="274"/>
            <ac:spMk id="10" creationId="{DD45447E-76EC-4312-8D2C-A4980BC5B3DA}"/>
          </ac:spMkLst>
        </pc:spChg>
        <pc:picChg chg="add mod">
          <ac:chgData name="Kriti Bhardwaj" userId="2b0eea74-6478-4f3d-a6f1-1aeb13a603e2" providerId="ADAL" clId="{EE9AB71A-76D1-44CC-BEC8-4F190E50F2E7}" dt="2021-09-23T15:31:42.378" v="73" actId="962"/>
          <ac:picMkLst>
            <pc:docMk/>
            <pc:sldMk cId="2359286147" sldId="274"/>
            <ac:picMk id="5" creationId="{8D0AFE81-F602-4004-B27D-538FFDDC999D}"/>
          </ac:picMkLst>
        </pc:picChg>
      </pc:sldChg>
      <pc:sldChg chg="addSp delSp modSp new mod modClrScheme chgLayout">
        <pc:chgData name="Kriti Bhardwaj" userId="2b0eea74-6478-4f3d-a6f1-1aeb13a603e2" providerId="ADAL" clId="{EE9AB71A-76D1-44CC-BEC8-4F190E50F2E7}" dt="2021-09-23T15:32:34.812" v="83" actId="26606"/>
        <pc:sldMkLst>
          <pc:docMk/>
          <pc:sldMk cId="2693856172" sldId="275"/>
        </pc:sldMkLst>
        <pc:spChg chg="add del mod">
          <ac:chgData name="Kriti Bhardwaj" userId="2b0eea74-6478-4f3d-a6f1-1aeb13a603e2" providerId="ADAL" clId="{EE9AB71A-76D1-44CC-BEC8-4F190E50F2E7}" dt="2021-09-23T15:32:22.305" v="77" actId="26606"/>
          <ac:spMkLst>
            <pc:docMk/>
            <pc:sldMk cId="2693856172" sldId="275"/>
            <ac:spMk id="8" creationId="{B8A39257-BF54-4EF8-857E-AFE8CDA8DC78}"/>
          </ac:spMkLst>
        </pc:spChg>
        <pc:spChg chg="add del mod">
          <ac:chgData name="Kriti Bhardwaj" userId="2b0eea74-6478-4f3d-a6f1-1aeb13a603e2" providerId="ADAL" clId="{EE9AB71A-76D1-44CC-BEC8-4F190E50F2E7}" dt="2021-09-23T15:32:22.305" v="77" actId="26606"/>
          <ac:spMkLst>
            <pc:docMk/>
            <pc:sldMk cId="2693856172" sldId="275"/>
            <ac:spMk id="10" creationId="{BBC91585-92CA-4EBB-B65C-6C0FAEFA13B2}"/>
          </ac:spMkLst>
        </pc:spChg>
        <pc:spChg chg="add del mod">
          <ac:chgData name="Kriti Bhardwaj" userId="2b0eea74-6478-4f3d-a6f1-1aeb13a603e2" providerId="ADAL" clId="{EE9AB71A-76D1-44CC-BEC8-4F190E50F2E7}" dt="2021-09-23T15:32:34.812" v="83" actId="26606"/>
          <ac:spMkLst>
            <pc:docMk/>
            <pc:sldMk cId="2693856172" sldId="275"/>
            <ac:spMk id="12" creationId="{DC8B76E2-CF0D-40A4-9D13-AF41C3FEFA57}"/>
          </ac:spMkLst>
        </pc:spChg>
        <pc:picChg chg="add mod">
          <ac:chgData name="Kriti Bhardwaj" userId="2b0eea74-6478-4f3d-a6f1-1aeb13a603e2" providerId="ADAL" clId="{EE9AB71A-76D1-44CC-BEC8-4F190E50F2E7}" dt="2021-09-23T15:32:34.812" v="83" actId="26606"/>
          <ac:picMkLst>
            <pc:docMk/>
            <pc:sldMk cId="2693856172" sldId="275"/>
            <ac:picMk id="3" creationId="{EB0EBC1C-402E-4AED-9720-B600DEA1F29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Evaluation Metrics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C372-B421-478F-81F4-9A3E4EC74070}"/>
              </a:ext>
            </a:extLst>
          </p:cNvPr>
          <p:cNvSpPr>
            <a:spLocks noGrp="1"/>
          </p:cNvSpPr>
          <p:nvPr>
            <p:ph type="title"/>
          </p:nvPr>
        </p:nvSpPr>
        <p:spPr/>
        <p:txBody>
          <a:bodyPr/>
          <a:lstStyle/>
          <a:p>
            <a:r>
              <a:rPr lang="en-US" dirty="0"/>
              <a:t>2) Mean Square Error</a:t>
            </a:r>
            <a:endParaRPr lang="en-IN" dirty="0"/>
          </a:p>
        </p:txBody>
      </p:sp>
      <p:sp>
        <p:nvSpPr>
          <p:cNvPr id="3" name="Content Placeholder 2">
            <a:extLst>
              <a:ext uri="{FF2B5EF4-FFF2-40B4-BE49-F238E27FC236}">
                <a16:creationId xmlns:a16="http://schemas.microsoft.com/office/drawing/2014/main" id="{9C8ABCD3-4517-44C2-877F-2A346249B374}"/>
              </a:ext>
            </a:extLst>
          </p:cNvPr>
          <p:cNvSpPr>
            <a:spLocks noGrp="1"/>
          </p:cNvSpPr>
          <p:nvPr>
            <p:ph idx="1"/>
          </p:nvPr>
        </p:nvSpPr>
        <p:spPr>
          <a:xfrm>
            <a:off x="1097280" y="2108201"/>
            <a:ext cx="5274945" cy="3760891"/>
          </a:xfrm>
        </p:spPr>
        <p:txBody>
          <a:bodyPr>
            <a:normAutofit/>
          </a:bodyPr>
          <a:lstStyle/>
          <a:p>
            <a:r>
              <a:rPr lang="en-US" sz="2400" dirty="0"/>
              <a:t>Mean square error is always positive and a value closer to 0 or a lower value is better. If we were to run a model with different parameters/independent variables, model with lower MSE will be deemed better.</a:t>
            </a:r>
            <a:endParaRPr lang="en-IN" sz="2400" dirty="0"/>
          </a:p>
        </p:txBody>
      </p:sp>
      <p:pic>
        <p:nvPicPr>
          <p:cNvPr id="5" name="Picture 4">
            <a:extLst>
              <a:ext uri="{FF2B5EF4-FFF2-40B4-BE49-F238E27FC236}">
                <a16:creationId xmlns:a16="http://schemas.microsoft.com/office/drawing/2014/main" id="{FD0171C5-6278-4301-9CDF-996C124F3DB5}"/>
              </a:ext>
            </a:extLst>
          </p:cNvPr>
          <p:cNvPicPr>
            <a:picLocks noChangeAspect="1"/>
          </p:cNvPicPr>
          <p:nvPr/>
        </p:nvPicPr>
        <p:blipFill>
          <a:blip r:embed="rId2"/>
          <a:stretch>
            <a:fillRect/>
          </a:stretch>
        </p:blipFill>
        <p:spPr>
          <a:xfrm>
            <a:off x="6543837" y="2759921"/>
            <a:ext cx="5229697" cy="1228725"/>
          </a:xfrm>
          <a:prstGeom prst="rect">
            <a:avLst/>
          </a:prstGeom>
        </p:spPr>
      </p:pic>
    </p:spTree>
    <p:extLst>
      <p:ext uri="{BB962C8B-B14F-4D97-AF65-F5344CB8AC3E}">
        <p14:creationId xmlns:p14="http://schemas.microsoft.com/office/powerpoint/2010/main" val="280011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29E7-6380-4214-AE3A-BF1CB36FB55A}"/>
              </a:ext>
            </a:extLst>
          </p:cNvPr>
          <p:cNvSpPr>
            <a:spLocks noGrp="1"/>
          </p:cNvSpPr>
          <p:nvPr>
            <p:ph type="title"/>
          </p:nvPr>
        </p:nvSpPr>
        <p:spPr/>
        <p:txBody>
          <a:bodyPr/>
          <a:lstStyle/>
          <a:p>
            <a:r>
              <a:rPr lang="en-US" dirty="0"/>
              <a:t>3) Root Mean Square Error</a:t>
            </a:r>
            <a:endParaRPr lang="en-IN" dirty="0"/>
          </a:p>
        </p:txBody>
      </p:sp>
      <p:sp>
        <p:nvSpPr>
          <p:cNvPr id="3" name="Content Placeholder 2">
            <a:extLst>
              <a:ext uri="{FF2B5EF4-FFF2-40B4-BE49-F238E27FC236}">
                <a16:creationId xmlns:a16="http://schemas.microsoft.com/office/drawing/2014/main" id="{3AC52EF3-F729-4050-BD31-1B4E26BFF155}"/>
              </a:ext>
            </a:extLst>
          </p:cNvPr>
          <p:cNvSpPr>
            <a:spLocks noGrp="1"/>
          </p:cNvSpPr>
          <p:nvPr>
            <p:ph idx="1"/>
          </p:nvPr>
        </p:nvSpPr>
        <p:spPr>
          <a:xfrm>
            <a:off x="1097280" y="2108201"/>
            <a:ext cx="5313045" cy="3760891"/>
          </a:xfrm>
        </p:spPr>
        <p:txBody>
          <a:bodyPr>
            <a:normAutofit fontScale="70000" lnSpcReduction="20000"/>
          </a:bodyPr>
          <a:lstStyle/>
          <a:p>
            <a:r>
              <a:rPr lang="en-US" sz="2400" dirty="0"/>
              <a:t>Square root of MSE yields root mean square error (RMSE). It is the standard deviation of error (residual error).</a:t>
            </a:r>
          </a:p>
          <a:p>
            <a:r>
              <a:rPr lang="en-US" sz="2400" dirty="0"/>
              <a:t>It indicates the spread of the residual errors. It is always positive, and a lower value indicates better performance. Ideal value would be 0 but it is never achieved.</a:t>
            </a:r>
          </a:p>
          <a:p>
            <a:r>
              <a:rPr lang="en-US" sz="2400" dirty="0"/>
              <a:t>Effect of each error on RMSE is directly proportional to the squared error therefore, RMSE is sensitive to outliers and can exaggerate results if there are outliers in the data set.</a:t>
            </a:r>
          </a:p>
          <a:p>
            <a:r>
              <a:rPr lang="en-US" sz="2400" dirty="0"/>
              <a:t>As compared to mean absolute error, </a:t>
            </a:r>
            <a:r>
              <a:rPr lang="en-US" sz="2400" b="1" dirty="0"/>
              <a:t>RMSE gives higher weightage and punishes large errors</a:t>
            </a:r>
            <a:r>
              <a:rPr lang="en-US" sz="2400" dirty="0"/>
              <a:t>.</a:t>
            </a:r>
            <a:endParaRPr lang="en-IN" sz="2400" dirty="0"/>
          </a:p>
        </p:txBody>
      </p:sp>
      <p:pic>
        <p:nvPicPr>
          <p:cNvPr id="5" name="Picture 4">
            <a:extLst>
              <a:ext uri="{FF2B5EF4-FFF2-40B4-BE49-F238E27FC236}">
                <a16:creationId xmlns:a16="http://schemas.microsoft.com/office/drawing/2014/main" id="{5C1CCB6B-794E-4B3E-8239-51AD89B3DCC9}"/>
              </a:ext>
            </a:extLst>
          </p:cNvPr>
          <p:cNvPicPr>
            <a:picLocks noChangeAspect="1"/>
          </p:cNvPicPr>
          <p:nvPr/>
        </p:nvPicPr>
        <p:blipFill>
          <a:blip r:embed="rId2"/>
          <a:stretch>
            <a:fillRect/>
          </a:stretch>
        </p:blipFill>
        <p:spPr>
          <a:xfrm>
            <a:off x="6573521" y="3012440"/>
            <a:ext cx="5300661" cy="1376362"/>
          </a:xfrm>
          <a:prstGeom prst="rect">
            <a:avLst/>
          </a:prstGeom>
        </p:spPr>
      </p:pic>
    </p:spTree>
    <p:extLst>
      <p:ext uri="{BB962C8B-B14F-4D97-AF65-F5344CB8AC3E}">
        <p14:creationId xmlns:p14="http://schemas.microsoft.com/office/powerpoint/2010/main" val="406587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ECC2-A3FF-4D20-9055-2D2F5123E04C}"/>
              </a:ext>
            </a:extLst>
          </p:cNvPr>
          <p:cNvSpPr>
            <a:spLocks noGrp="1"/>
          </p:cNvSpPr>
          <p:nvPr>
            <p:ph type="title"/>
          </p:nvPr>
        </p:nvSpPr>
        <p:spPr/>
        <p:txBody>
          <a:bodyPr/>
          <a:lstStyle/>
          <a:p>
            <a:r>
              <a:rPr lang="en-US" dirty="0"/>
              <a:t>4) Root Mean Squared Log Error</a:t>
            </a:r>
            <a:endParaRPr lang="en-IN" dirty="0"/>
          </a:p>
        </p:txBody>
      </p:sp>
      <p:sp>
        <p:nvSpPr>
          <p:cNvPr id="3" name="Content Placeholder 2">
            <a:extLst>
              <a:ext uri="{FF2B5EF4-FFF2-40B4-BE49-F238E27FC236}">
                <a16:creationId xmlns:a16="http://schemas.microsoft.com/office/drawing/2014/main" id="{91D8B830-6E96-49CE-BE54-0B39859CE9E6}"/>
              </a:ext>
            </a:extLst>
          </p:cNvPr>
          <p:cNvSpPr>
            <a:spLocks noGrp="1"/>
          </p:cNvSpPr>
          <p:nvPr>
            <p:ph idx="1"/>
          </p:nvPr>
        </p:nvSpPr>
        <p:spPr>
          <a:xfrm>
            <a:off x="1097280" y="2108201"/>
            <a:ext cx="5341620" cy="3760891"/>
          </a:xfrm>
        </p:spPr>
        <p:txBody>
          <a:bodyPr>
            <a:normAutofit/>
          </a:bodyPr>
          <a:lstStyle/>
          <a:p>
            <a:r>
              <a:rPr lang="en-US" sz="2200" dirty="0"/>
              <a:t>Root mean squared log error is basically RMSE but calculated at logarithmic scale.</a:t>
            </a:r>
          </a:p>
          <a:p>
            <a:r>
              <a:rPr lang="en-US" sz="2200" dirty="0"/>
              <a:t>While calculating RMSLE, 1 is added as constant to actual and predicted values because they can be 0 and log of 0 is undefined. Overall formula remains same.</a:t>
            </a:r>
            <a:endParaRPr lang="en-IN" sz="2200" dirty="0"/>
          </a:p>
        </p:txBody>
      </p:sp>
      <p:pic>
        <p:nvPicPr>
          <p:cNvPr id="5" name="Picture 4">
            <a:extLst>
              <a:ext uri="{FF2B5EF4-FFF2-40B4-BE49-F238E27FC236}">
                <a16:creationId xmlns:a16="http://schemas.microsoft.com/office/drawing/2014/main" id="{1D0816F2-559D-4942-8ADD-931E37561B2E}"/>
              </a:ext>
            </a:extLst>
          </p:cNvPr>
          <p:cNvPicPr>
            <a:picLocks noChangeAspect="1"/>
          </p:cNvPicPr>
          <p:nvPr/>
        </p:nvPicPr>
        <p:blipFill>
          <a:blip r:embed="rId2"/>
          <a:stretch>
            <a:fillRect/>
          </a:stretch>
        </p:blipFill>
        <p:spPr>
          <a:xfrm>
            <a:off x="6251257" y="2828925"/>
            <a:ext cx="4843463" cy="1200150"/>
          </a:xfrm>
          <a:prstGeom prst="rect">
            <a:avLst/>
          </a:prstGeom>
        </p:spPr>
      </p:pic>
    </p:spTree>
    <p:extLst>
      <p:ext uri="{BB962C8B-B14F-4D97-AF65-F5344CB8AC3E}">
        <p14:creationId xmlns:p14="http://schemas.microsoft.com/office/powerpoint/2010/main" val="2533747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8054-90A7-4E5D-89B8-9974C2F9F3A2}"/>
              </a:ext>
            </a:extLst>
          </p:cNvPr>
          <p:cNvSpPr>
            <a:spLocks noGrp="1"/>
          </p:cNvSpPr>
          <p:nvPr>
            <p:ph type="title"/>
          </p:nvPr>
        </p:nvSpPr>
        <p:spPr>
          <a:xfrm>
            <a:off x="1097280" y="286603"/>
            <a:ext cx="10058400" cy="1450757"/>
          </a:xfrm>
        </p:spPr>
        <p:txBody>
          <a:bodyPr anchor="b">
            <a:normAutofit/>
          </a:bodyPr>
          <a:lstStyle/>
          <a:p>
            <a:r>
              <a:rPr lang="en-IN" dirty="0"/>
              <a:t>5) R-Squared</a:t>
            </a:r>
          </a:p>
        </p:txBody>
      </p:sp>
      <p:pic>
        <p:nvPicPr>
          <p:cNvPr id="5" name="Picture 4">
            <a:extLst>
              <a:ext uri="{FF2B5EF4-FFF2-40B4-BE49-F238E27FC236}">
                <a16:creationId xmlns:a16="http://schemas.microsoft.com/office/drawing/2014/main" id="{1CA0E155-CA23-4306-9883-CFA61927DF00}"/>
              </a:ext>
            </a:extLst>
          </p:cNvPr>
          <p:cNvPicPr>
            <a:picLocks noChangeAspect="1"/>
          </p:cNvPicPr>
          <p:nvPr/>
        </p:nvPicPr>
        <p:blipFill>
          <a:blip r:embed="rId2"/>
          <a:stretch>
            <a:fillRect/>
          </a:stretch>
        </p:blipFill>
        <p:spPr>
          <a:xfrm>
            <a:off x="6515944" y="2482088"/>
            <a:ext cx="4639736" cy="3387006"/>
          </a:xfrm>
          <a:prstGeom prst="rect">
            <a:avLst/>
          </a:prstGeom>
          <a:noFill/>
        </p:spPr>
      </p:pic>
      <p:sp>
        <p:nvSpPr>
          <p:cNvPr id="10" name="Content Placeholder 3">
            <a:extLst>
              <a:ext uri="{FF2B5EF4-FFF2-40B4-BE49-F238E27FC236}">
                <a16:creationId xmlns:a16="http://schemas.microsoft.com/office/drawing/2014/main" id="{2065E471-9105-423F-A5F6-48B4D0A13CDC}"/>
              </a:ext>
            </a:extLst>
          </p:cNvPr>
          <p:cNvSpPr>
            <a:spLocks noGrp="1"/>
          </p:cNvSpPr>
          <p:nvPr>
            <p:ph sz="half" idx="2"/>
          </p:nvPr>
        </p:nvSpPr>
        <p:spPr>
          <a:xfrm>
            <a:off x="1229569" y="2120900"/>
            <a:ext cx="4639736" cy="3748194"/>
          </a:xfrm>
        </p:spPr>
        <p:txBody>
          <a:bodyPr/>
          <a:lstStyle/>
          <a:p>
            <a:r>
              <a:rPr lang="en-US" b="1" dirty="0"/>
              <a:t>MSE(model)</a:t>
            </a:r>
            <a:r>
              <a:rPr lang="en-US" dirty="0"/>
              <a:t>: Mean Squared Error of the predictions against the actual values</a:t>
            </a:r>
          </a:p>
          <a:p>
            <a:r>
              <a:rPr lang="en-US" b="1" dirty="0"/>
              <a:t>MSE(baseline)</a:t>
            </a:r>
            <a:r>
              <a:rPr lang="en-US" dirty="0"/>
              <a:t>: Mean Squared Error of  mean prediction against the actual values</a:t>
            </a:r>
          </a:p>
          <a:p>
            <a:endParaRPr lang="en-US" dirty="0"/>
          </a:p>
          <a:p>
            <a:r>
              <a:rPr lang="en-US" dirty="0"/>
              <a:t>We get the values between 0 and 1. Value closer to 1, yields the better fitting line.</a:t>
            </a:r>
          </a:p>
        </p:txBody>
      </p:sp>
    </p:spTree>
    <p:extLst>
      <p:ext uri="{BB962C8B-B14F-4D97-AF65-F5344CB8AC3E}">
        <p14:creationId xmlns:p14="http://schemas.microsoft.com/office/powerpoint/2010/main" val="320728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3E5C-4189-45F3-BE43-8F4DAFC32D11}"/>
              </a:ext>
            </a:extLst>
          </p:cNvPr>
          <p:cNvSpPr>
            <a:spLocks noGrp="1"/>
          </p:cNvSpPr>
          <p:nvPr>
            <p:ph type="title"/>
          </p:nvPr>
        </p:nvSpPr>
        <p:spPr/>
        <p:txBody>
          <a:bodyPr/>
          <a:lstStyle/>
          <a:p>
            <a:r>
              <a:rPr lang="en-IN" dirty="0"/>
              <a:t>Adjusted</a:t>
            </a:r>
            <a:r>
              <a:rPr lang="en-IN" b="0" i="0" dirty="0">
                <a:solidFill>
                  <a:srgbClr val="222222"/>
                </a:solidFill>
                <a:effectLst/>
                <a:latin typeface="Lato" panose="020F0502020204030203" pitchFamily="34" charset="0"/>
              </a:rPr>
              <a:t> </a:t>
            </a:r>
            <a:r>
              <a:rPr lang="en-IN" dirty="0"/>
              <a:t>R-Squared</a:t>
            </a:r>
          </a:p>
        </p:txBody>
      </p:sp>
      <p:sp>
        <p:nvSpPr>
          <p:cNvPr id="3" name="Content Placeholder 2">
            <a:extLst>
              <a:ext uri="{FF2B5EF4-FFF2-40B4-BE49-F238E27FC236}">
                <a16:creationId xmlns:a16="http://schemas.microsoft.com/office/drawing/2014/main" id="{A93ED61B-7CC6-4AF3-9449-6EE2C3C735BC}"/>
              </a:ext>
            </a:extLst>
          </p:cNvPr>
          <p:cNvSpPr>
            <a:spLocks noGrp="1"/>
          </p:cNvSpPr>
          <p:nvPr>
            <p:ph idx="1"/>
          </p:nvPr>
        </p:nvSpPr>
        <p:spPr>
          <a:xfrm>
            <a:off x="1097279" y="2108202"/>
            <a:ext cx="5084445" cy="3012440"/>
          </a:xfrm>
        </p:spPr>
        <p:txBody>
          <a:bodyPr/>
          <a:lstStyle/>
          <a:p>
            <a:pPr marL="0" indent="0">
              <a:buNone/>
            </a:pPr>
            <a:r>
              <a:rPr lang="en-US" dirty="0"/>
              <a:t>A model performing equal to baseline would give R-Squared as 0. Better the model, higher the R2 value. The best model with all correct predictions would give R-Squared as 1. However, on adding new features to the model, the R-Squared value either increases or remains the same. R-Squared does not penalize for adding features that add no value to the model. So, an improved version over the R-Squared is the adjusted R-Squared.</a:t>
            </a:r>
            <a:endParaRPr lang="en-IN" dirty="0"/>
          </a:p>
        </p:txBody>
      </p:sp>
      <p:sp>
        <p:nvSpPr>
          <p:cNvPr id="4" name="TextBox 3">
            <a:extLst>
              <a:ext uri="{FF2B5EF4-FFF2-40B4-BE49-F238E27FC236}">
                <a16:creationId xmlns:a16="http://schemas.microsoft.com/office/drawing/2014/main" id="{85CB2820-CA0D-4E12-9C33-2A9F1795EC29}"/>
              </a:ext>
            </a:extLst>
          </p:cNvPr>
          <p:cNvSpPr txBox="1"/>
          <p:nvPr/>
        </p:nvSpPr>
        <p:spPr>
          <a:xfrm>
            <a:off x="7191374" y="4291967"/>
            <a:ext cx="2543175" cy="677108"/>
          </a:xfrm>
          <a:prstGeom prst="rect">
            <a:avLst/>
          </a:prstGeom>
          <a:noFill/>
        </p:spPr>
        <p:txBody>
          <a:bodyPr wrap="square" rtlCol="0">
            <a:spAutoFit/>
          </a:bodyPr>
          <a:lstStyle/>
          <a:p>
            <a:r>
              <a:rPr lang="en-US" sz="1900" dirty="0">
                <a:solidFill>
                  <a:schemeClr val="tx1">
                    <a:lumMod val="75000"/>
                    <a:lumOff val="25000"/>
                  </a:schemeClr>
                </a:solidFill>
              </a:rPr>
              <a:t>k: number of features</a:t>
            </a:r>
          </a:p>
          <a:p>
            <a:r>
              <a:rPr lang="en-US" sz="1900" dirty="0">
                <a:solidFill>
                  <a:schemeClr val="tx1">
                    <a:lumMod val="75000"/>
                    <a:lumOff val="25000"/>
                  </a:schemeClr>
                </a:solidFill>
              </a:rPr>
              <a:t>n: number of samples</a:t>
            </a:r>
            <a:endParaRPr lang="en-IN" sz="1900" dirty="0">
              <a:solidFill>
                <a:schemeClr val="tx1">
                  <a:lumMod val="75000"/>
                  <a:lumOff val="25000"/>
                </a:schemeClr>
              </a:solidFill>
            </a:endParaRPr>
          </a:p>
        </p:txBody>
      </p:sp>
      <p:pic>
        <p:nvPicPr>
          <p:cNvPr id="6" name="Picture 5">
            <a:extLst>
              <a:ext uri="{FF2B5EF4-FFF2-40B4-BE49-F238E27FC236}">
                <a16:creationId xmlns:a16="http://schemas.microsoft.com/office/drawing/2014/main" id="{DBB1C8BD-24BA-43B2-BD2A-5D5FDB1E4FFC}"/>
              </a:ext>
            </a:extLst>
          </p:cNvPr>
          <p:cNvPicPr>
            <a:picLocks noChangeAspect="1"/>
          </p:cNvPicPr>
          <p:nvPr/>
        </p:nvPicPr>
        <p:blipFill>
          <a:blip r:embed="rId2"/>
          <a:stretch>
            <a:fillRect/>
          </a:stretch>
        </p:blipFill>
        <p:spPr>
          <a:xfrm>
            <a:off x="7191374" y="3047684"/>
            <a:ext cx="3533775" cy="1133475"/>
          </a:xfrm>
          <a:prstGeom prst="rect">
            <a:avLst/>
          </a:prstGeom>
        </p:spPr>
      </p:pic>
    </p:spTree>
    <p:extLst>
      <p:ext uri="{BB962C8B-B14F-4D97-AF65-F5344CB8AC3E}">
        <p14:creationId xmlns:p14="http://schemas.microsoft.com/office/powerpoint/2010/main" val="15497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50E0-AC21-41E1-BB76-C42188ACFAA4}"/>
              </a:ext>
            </a:extLst>
          </p:cNvPr>
          <p:cNvSpPr>
            <a:spLocks noGrp="1"/>
          </p:cNvSpPr>
          <p:nvPr>
            <p:ph type="title"/>
          </p:nvPr>
        </p:nvSpPr>
        <p:spPr>
          <a:xfrm>
            <a:off x="1097280" y="286603"/>
            <a:ext cx="10058400" cy="1450757"/>
          </a:xfrm>
        </p:spPr>
        <p:txBody>
          <a:bodyPr anchor="b">
            <a:normAutofit/>
          </a:bodyPr>
          <a:lstStyle/>
          <a:p>
            <a:r>
              <a:rPr lang="en-US" dirty="0"/>
              <a:t>Bias Variance</a:t>
            </a:r>
            <a:endParaRPr lang="en-IN" dirty="0"/>
          </a:p>
        </p:txBody>
      </p:sp>
      <p:pic>
        <p:nvPicPr>
          <p:cNvPr id="5" name="Picture 4" descr="Diagram&#10;&#10;Description automatically generated">
            <a:extLst>
              <a:ext uri="{FF2B5EF4-FFF2-40B4-BE49-F238E27FC236}">
                <a16:creationId xmlns:a16="http://schemas.microsoft.com/office/drawing/2014/main" id="{8D0AFE81-F602-4004-B27D-538FFDDC999D}"/>
              </a:ext>
            </a:extLst>
          </p:cNvPr>
          <p:cNvPicPr>
            <a:picLocks noChangeAspect="1"/>
          </p:cNvPicPr>
          <p:nvPr/>
        </p:nvPicPr>
        <p:blipFill>
          <a:blip r:embed="rId2"/>
          <a:stretch>
            <a:fillRect/>
          </a:stretch>
        </p:blipFill>
        <p:spPr>
          <a:xfrm>
            <a:off x="2249273" y="2108201"/>
            <a:ext cx="7754414" cy="3760891"/>
          </a:xfrm>
          <a:prstGeom prst="rect">
            <a:avLst/>
          </a:prstGeom>
          <a:noFill/>
        </p:spPr>
      </p:pic>
    </p:spTree>
    <p:extLst>
      <p:ext uri="{BB962C8B-B14F-4D97-AF65-F5344CB8AC3E}">
        <p14:creationId xmlns:p14="http://schemas.microsoft.com/office/powerpoint/2010/main" val="235928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0EBC1C-402E-4AED-9720-B600DEA1F294}"/>
              </a:ext>
            </a:extLst>
          </p:cNvPr>
          <p:cNvPicPr>
            <a:picLocks noChangeAspect="1"/>
          </p:cNvPicPr>
          <p:nvPr/>
        </p:nvPicPr>
        <p:blipFill>
          <a:blip r:embed="rId2"/>
          <a:stretch>
            <a:fillRect/>
          </a:stretch>
        </p:blipFill>
        <p:spPr>
          <a:xfrm>
            <a:off x="1585912" y="771525"/>
            <a:ext cx="9020175" cy="5314950"/>
          </a:xfrm>
          <a:prstGeom prst="rect">
            <a:avLst/>
          </a:prstGeom>
        </p:spPr>
      </p:pic>
    </p:spTree>
    <p:extLst>
      <p:ext uri="{BB962C8B-B14F-4D97-AF65-F5344CB8AC3E}">
        <p14:creationId xmlns:p14="http://schemas.microsoft.com/office/powerpoint/2010/main" val="269385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1C63-2186-4884-9DBE-8CD36DCCE929}"/>
              </a:ext>
            </a:extLst>
          </p:cNvPr>
          <p:cNvSpPr>
            <a:spLocks noGrp="1"/>
          </p:cNvSpPr>
          <p:nvPr>
            <p:ph type="title"/>
          </p:nvPr>
        </p:nvSpPr>
        <p:spPr>
          <a:xfrm>
            <a:off x="643466" y="786383"/>
            <a:ext cx="3517567" cy="2093975"/>
          </a:xfrm>
        </p:spPr>
        <p:txBody>
          <a:bodyPr anchor="b">
            <a:normAutofit/>
          </a:bodyPr>
          <a:lstStyle/>
          <a:p>
            <a:r>
              <a:rPr lang="en-US" dirty="0"/>
              <a:t>What are Evaluation Metrics?</a:t>
            </a:r>
            <a:endParaRPr lang="en-IN" dirty="0"/>
          </a:p>
        </p:txBody>
      </p:sp>
      <p:sp>
        <p:nvSpPr>
          <p:cNvPr id="3" name="Content Placeholder 2">
            <a:extLst>
              <a:ext uri="{FF2B5EF4-FFF2-40B4-BE49-F238E27FC236}">
                <a16:creationId xmlns:a16="http://schemas.microsoft.com/office/drawing/2014/main" id="{89500486-C992-48EE-9F6C-9956571373A1}"/>
              </a:ext>
            </a:extLst>
          </p:cNvPr>
          <p:cNvSpPr>
            <a:spLocks noGrp="1"/>
          </p:cNvSpPr>
          <p:nvPr>
            <p:ph idx="1"/>
          </p:nvPr>
        </p:nvSpPr>
        <p:spPr>
          <a:xfrm>
            <a:off x="5478034" y="1511299"/>
            <a:ext cx="5928344" cy="3835401"/>
          </a:xfrm>
        </p:spPr>
        <p:txBody>
          <a:bodyPr>
            <a:normAutofit/>
          </a:bodyPr>
          <a:lstStyle/>
          <a:p>
            <a:r>
              <a:rPr lang="en-IN" sz="2400" dirty="0"/>
              <a:t>Evaluation metrics are used to measure the quality of the statistical or machine learning model. It’s about creating and selecting a model which gives high accuracy on out of sample data. Hence, it is crucial to check the accuracy of your model before computing predicted values. Evaluation metrics help in explaining the performance of a model.</a:t>
            </a:r>
          </a:p>
          <a:p>
            <a:endParaRPr lang="en-IN" sz="2400" dirty="0"/>
          </a:p>
        </p:txBody>
      </p:sp>
      <p:pic>
        <p:nvPicPr>
          <p:cNvPr id="1026" name="Picture 2" descr="Evaluation Metrics For Classification Model | Classification Model Metrics">
            <a:extLst>
              <a:ext uri="{FF2B5EF4-FFF2-40B4-BE49-F238E27FC236}">
                <a16:creationId xmlns:a16="http://schemas.microsoft.com/office/drawing/2014/main" id="{C9CC69A5-63D5-463A-8A59-D98A00F23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0" y="3190875"/>
            <a:ext cx="4468872"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06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EE14-20D6-4AE6-B406-D1907EF5ED3F}"/>
              </a:ext>
            </a:extLst>
          </p:cNvPr>
          <p:cNvSpPr>
            <a:spLocks noGrp="1"/>
          </p:cNvSpPr>
          <p:nvPr>
            <p:ph type="title"/>
          </p:nvPr>
        </p:nvSpPr>
        <p:spPr/>
        <p:txBody>
          <a:bodyPr/>
          <a:lstStyle/>
          <a:p>
            <a:r>
              <a:rPr lang="en-US" dirty="0"/>
              <a:t>Binary Classification</a:t>
            </a:r>
            <a:endParaRPr lang="en-IN" dirty="0"/>
          </a:p>
        </p:txBody>
      </p:sp>
      <p:sp>
        <p:nvSpPr>
          <p:cNvPr id="3" name="Content Placeholder 2">
            <a:extLst>
              <a:ext uri="{FF2B5EF4-FFF2-40B4-BE49-F238E27FC236}">
                <a16:creationId xmlns:a16="http://schemas.microsoft.com/office/drawing/2014/main" id="{3072A30C-94D6-48A3-B7F5-4397862AB039}"/>
              </a:ext>
            </a:extLst>
          </p:cNvPr>
          <p:cNvSpPr>
            <a:spLocks noGrp="1"/>
          </p:cNvSpPr>
          <p:nvPr>
            <p:ph idx="1"/>
          </p:nvPr>
        </p:nvSpPr>
        <p:spPr/>
        <p:txBody>
          <a:bodyPr>
            <a:normAutofit/>
          </a:bodyPr>
          <a:lstStyle/>
          <a:p>
            <a:r>
              <a:rPr lang="en-US" sz="2400" dirty="0"/>
              <a:t>Binary classification refers to those classification tasks that have two class labels. Binary classification tasks involve one class that is the normal state and another class that is the abnormal state. </a:t>
            </a:r>
          </a:p>
          <a:p>
            <a:r>
              <a:rPr lang="en-US" sz="2400" i="1" dirty="0"/>
              <a:t>Examples include</a:t>
            </a:r>
            <a:r>
              <a:rPr lang="en-US" sz="2400" dirty="0"/>
              <a:t>:</a:t>
            </a:r>
          </a:p>
          <a:p>
            <a:r>
              <a:rPr lang="en-US" sz="2400" dirty="0"/>
              <a:t>- Email spam detection (spam or not).</a:t>
            </a:r>
          </a:p>
          <a:p>
            <a:r>
              <a:rPr lang="en-US" sz="2400" dirty="0"/>
              <a:t>- Conversion prediction (buy or not).</a:t>
            </a:r>
            <a:endParaRPr lang="en-IN" sz="2400" dirty="0"/>
          </a:p>
        </p:txBody>
      </p:sp>
    </p:spTree>
    <p:extLst>
      <p:ext uri="{BB962C8B-B14F-4D97-AF65-F5344CB8AC3E}">
        <p14:creationId xmlns:p14="http://schemas.microsoft.com/office/powerpoint/2010/main" val="217296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08B2-20D0-4471-841D-410E1477A5C0}"/>
              </a:ext>
            </a:extLst>
          </p:cNvPr>
          <p:cNvSpPr>
            <a:spLocks noGrp="1"/>
          </p:cNvSpPr>
          <p:nvPr>
            <p:ph type="title"/>
          </p:nvPr>
        </p:nvSpPr>
        <p:spPr/>
        <p:txBody>
          <a:bodyPr/>
          <a:lstStyle/>
          <a:p>
            <a:r>
              <a:rPr lang="en-US" dirty="0"/>
              <a:t>1) Confusion Matrix</a:t>
            </a:r>
            <a:endParaRPr lang="en-IN" dirty="0"/>
          </a:p>
        </p:txBody>
      </p:sp>
      <p:pic>
        <p:nvPicPr>
          <p:cNvPr id="2050" name="Picture 2" descr="Data Science and Machine Learning : Confusion Matrix">
            <a:extLst>
              <a:ext uri="{FF2B5EF4-FFF2-40B4-BE49-F238E27FC236}">
                <a16:creationId xmlns:a16="http://schemas.microsoft.com/office/drawing/2014/main" id="{92162E0D-7E78-4B25-9CF8-82569E073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4001" y="2347912"/>
            <a:ext cx="5263872" cy="2967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8CED41-FC3D-4F71-BB56-463634E38D13}"/>
              </a:ext>
            </a:extLst>
          </p:cNvPr>
          <p:cNvSpPr txBox="1"/>
          <p:nvPr/>
        </p:nvSpPr>
        <p:spPr>
          <a:xfrm>
            <a:off x="544128" y="2126406"/>
            <a:ext cx="6562724" cy="4154984"/>
          </a:xfrm>
          <a:prstGeom prst="rect">
            <a:avLst/>
          </a:prstGeom>
          <a:noFill/>
        </p:spPr>
        <p:txBody>
          <a:bodyPr wrap="square" rtlCol="0">
            <a:spAutoFit/>
          </a:bodyPr>
          <a:lstStyle/>
          <a:p>
            <a:pPr marL="342900" indent="-342900" algn="l">
              <a:buFont typeface="Arial" panose="020B0604020202020204" pitchFamily="34" charset="0"/>
              <a:buChar char="•"/>
            </a:pPr>
            <a:r>
              <a:rPr lang="en-US" sz="2200" dirty="0">
                <a:solidFill>
                  <a:schemeClr val="tx1">
                    <a:lumMod val="75000"/>
                    <a:lumOff val="25000"/>
                  </a:schemeClr>
                </a:solidFill>
              </a:rPr>
              <a:t>Accuracy : the proportion of the total number of predictions that were correct.</a:t>
            </a:r>
          </a:p>
          <a:p>
            <a:pPr marL="342900" indent="-342900" algn="l">
              <a:buFont typeface="Arial" panose="020B0604020202020204" pitchFamily="34" charset="0"/>
              <a:buChar char="•"/>
            </a:pPr>
            <a:r>
              <a:rPr lang="en-US" sz="2200" dirty="0">
                <a:solidFill>
                  <a:schemeClr val="tx1">
                    <a:lumMod val="75000"/>
                    <a:lumOff val="25000"/>
                  </a:schemeClr>
                </a:solidFill>
              </a:rPr>
              <a:t>Positive Predictive Value or Precision : the proportion of positive cases that were correctly identified.</a:t>
            </a:r>
          </a:p>
          <a:p>
            <a:pPr marL="342900" indent="-342900" algn="l">
              <a:buFont typeface="Arial" panose="020B0604020202020204" pitchFamily="34" charset="0"/>
              <a:buChar char="•"/>
            </a:pPr>
            <a:r>
              <a:rPr lang="en-US" sz="2200" dirty="0">
                <a:solidFill>
                  <a:schemeClr val="tx1">
                    <a:lumMod val="75000"/>
                    <a:lumOff val="25000"/>
                  </a:schemeClr>
                </a:solidFill>
              </a:rPr>
              <a:t>Negative Predictive Value : the proportion of negative cases that were correctly identified.</a:t>
            </a:r>
          </a:p>
          <a:p>
            <a:pPr marL="342900" indent="-342900" algn="l">
              <a:buFont typeface="Arial" panose="020B0604020202020204" pitchFamily="34" charset="0"/>
              <a:buChar char="•"/>
            </a:pPr>
            <a:r>
              <a:rPr lang="en-US" sz="2200" dirty="0">
                <a:solidFill>
                  <a:schemeClr val="tx1">
                    <a:lumMod val="75000"/>
                    <a:lumOff val="25000"/>
                  </a:schemeClr>
                </a:solidFill>
              </a:rPr>
              <a:t>Sensitivity or Recall : the proportion of actual positive cases which are correctly identified.</a:t>
            </a:r>
          </a:p>
          <a:p>
            <a:pPr marL="342900" indent="-342900" algn="l">
              <a:buFont typeface="Arial" panose="020B0604020202020204" pitchFamily="34" charset="0"/>
              <a:buChar char="•"/>
            </a:pPr>
            <a:r>
              <a:rPr lang="en-US" sz="2200" dirty="0">
                <a:solidFill>
                  <a:schemeClr val="tx1">
                    <a:lumMod val="75000"/>
                    <a:lumOff val="25000"/>
                  </a:schemeClr>
                </a:solidFill>
              </a:rPr>
              <a:t>Specificity : the proportion of actual negative cases which are correctly identified.</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74598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074-8ACE-4333-A243-C13870F271E1}"/>
              </a:ext>
            </a:extLst>
          </p:cNvPr>
          <p:cNvSpPr>
            <a:spLocks noGrp="1"/>
          </p:cNvSpPr>
          <p:nvPr>
            <p:ph type="title"/>
          </p:nvPr>
        </p:nvSpPr>
        <p:spPr/>
        <p:txBody>
          <a:bodyPr/>
          <a:lstStyle/>
          <a:p>
            <a:r>
              <a:rPr lang="en-US" dirty="0"/>
              <a:t>2) F Beta Score</a:t>
            </a:r>
            <a:endParaRPr lang="en-IN" dirty="0"/>
          </a:p>
        </p:txBody>
      </p:sp>
      <p:sp>
        <p:nvSpPr>
          <p:cNvPr id="3" name="Content Placeholder 2">
            <a:extLst>
              <a:ext uri="{FF2B5EF4-FFF2-40B4-BE49-F238E27FC236}">
                <a16:creationId xmlns:a16="http://schemas.microsoft.com/office/drawing/2014/main" id="{4E614F31-B831-4F97-B132-C03A406FF5DB}"/>
              </a:ext>
            </a:extLst>
          </p:cNvPr>
          <p:cNvSpPr>
            <a:spLocks noGrp="1"/>
          </p:cNvSpPr>
          <p:nvPr>
            <p:ph idx="1"/>
          </p:nvPr>
        </p:nvSpPr>
        <p:spPr>
          <a:xfrm>
            <a:off x="1097280" y="2108201"/>
            <a:ext cx="10058400" cy="1911349"/>
          </a:xfrm>
        </p:spPr>
        <p:txBody>
          <a:bodyPr/>
          <a:lstStyle/>
          <a:p>
            <a:r>
              <a:rPr lang="en-US" sz="2400" dirty="0"/>
              <a:t>F Beta measures the effectiveness of a model with respect to a user who attaches β times as much importance to recall as precision.</a:t>
            </a:r>
          </a:p>
          <a:p>
            <a:r>
              <a:rPr lang="en-US" sz="2400" dirty="0"/>
              <a:t>Sometimes we need to get the best precision and recall at the same time. For this case we use F Beta Score.</a:t>
            </a:r>
            <a:endParaRPr lang="en-IN" sz="2400" dirty="0"/>
          </a:p>
        </p:txBody>
      </p:sp>
      <p:pic>
        <p:nvPicPr>
          <p:cNvPr id="5" name="Picture 4">
            <a:extLst>
              <a:ext uri="{FF2B5EF4-FFF2-40B4-BE49-F238E27FC236}">
                <a16:creationId xmlns:a16="http://schemas.microsoft.com/office/drawing/2014/main" id="{7A96691E-53DC-4610-819F-8846B0084071}"/>
              </a:ext>
            </a:extLst>
          </p:cNvPr>
          <p:cNvPicPr>
            <a:picLocks noChangeAspect="1"/>
          </p:cNvPicPr>
          <p:nvPr/>
        </p:nvPicPr>
        <p:blipFill>
          <a:blip r:embed="rId2"/>
          <a:stretch>
            <a:fillRect/>
          </a:stretch>
        </p:blipFill>
        <p:spPr>
          <a:xfrm>
            <a:off x="3367087" y="4186237"/>
            <a:ext cx="5457825" cy="1171575"/>
          </a:xfrm>
          <a:prstGeom prst="rect">
            <a:avLst/>
          </a:prstGeom>
        </p:spPr>
      </p:pic>
    </p:spTree>
    <p:extLst>
      <p:ext uri="{BB962C8B-B14F-4D97-AF65-F5344CB8AC3E}">
        <p14:creationId xmlns:p14="http://schemas.microsoft.com/office/powerpoint/2010/main" val="389093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917FE-16DD-484D-BE74-319B5182F22B}"/>
              </a:ext>
            </a:extLst>
          </p:cNvPr>
          <p:cNvSpPr txBox="1"/>
          <p:nvPr/>
        </p:nvSpPr>
        <p:spPr>
          <a:xfrm flipH="1">
            <a:off x="1417319" y="942975"/>
            <a:ext cx="9403081" cy="1938992"/>
          </a:xfrm>
          <a:prstGeom prst="rect">
            <a:avLst/>
          </a:prstGeom>
          <a:noFill/>
        </p:spPr>
        <p:txBody>
          <a:bodyPr wrap="square" rtlCol="0">
            <a:spAutoFit/>
          </a:bodyPr>
          <a:lstStyle/>
          <a:p>
            <a:r>
              <a:rPr lang="en-US" sz="2400" dirty="0">
                <a:solidFill>
                  <a:schemeClr val="tx1">
                    <a:lumMod val="75000"/>
                    <a:lumOff val="25000"/>
                  </a:schemeClr>
                </a:solidFill>
              </a:rPr>
              <a:t>Our main aim is to calculate the Beta Value.</a:t>
            </a:r>
          </a:p>
          <a:p>
            <a:endParaRPr lang="en-US" sz="2400" dirty="0">
              <a:solidFill>
                <a:schemeClr val="tx1">
                  <a:lumMod val="75000"/>
                  <a:lumOff val="25000"/>
                </a:schemeClr>
              </a:solidFill>
            </a:endParaRPr>
          </a:p>
          <a:p>
            <a:r>
              <a:rPr lang="el-GR" sz="2400" dirty="0">
                <a:solidFill>
                  <a:schemeClr val="tx1">
                    <a:lumMod val="75000"/>
                    <a:lumOff val="25000"/>
                  </a:schemeClr>
                </a:solidFill>
              </a:rPr>
              <a:t>β</a:t>
            </a:r>
            <a:r>
              <a:rPr lang="en-US" sz="2400" dirty="0">
                <a:solidFill>
                  <a:schemeClr val="tx1">
                    <a:lumMod val="75000"/>
                    <a:lumOff val="25000"/>
                  </a:schemeClr>
                </a:solidFill>
              </a:rPr>
              <a:t> = 1; When Precision and Recall are both equally important</a:t>
            </a:r>
          </a:p>
          <a:p>
            <a:r>
              <a:rPr lang="el-GR" sz="2400" dirty="0">
                <a:solidFill>
                  <a:schemeClr val="tx1">
                    <a:lumMod val="75000"/>
                    <a:lumOff val="25000"/>
                  </a:schemeClr>
                </a:solidFill>
              </a:rPr>
              <a:t>β</a:t>
            </a:r>
            <a:r>
              <a:rPr lang="en-US" sz="2400" dirty="0">
                <a:solidFill>
                  <a:schemeClr val="tx1">
                    <a:lumMod val="75000"/>
                    <a:lumOff val="25000"/>
                  </a:schemeClr>
                </a:solidFill>
              </a:rPr>
              <a:t> = 0.5; When Precision has more impact than Recall</a:t>
            </a:r>
          </a:p>
          <a:p>
            <a:r>
              <a:rPr lang="el-GR" sz="2400" dirty="0">
                <a:solidFill>
                  <a:schemeClr val="tx1">
                    <a:lumMod val="75000"/>
                    <a:lumOff val="25000"/>
                  </a:schemeClr>
                </a:solidFill>
              </a:rPr>
              <a:t>β</a:t>
            </a:r>
            <a:r>
              <a:rPr lang="en-US" sz="2400" dirty="0">
                <a:solidFill>
                  <a:schemeClr val="tx1">
                    <a:lumMod val="75000"/>
                    <a:lumOff val="25000"/>
                  </a:schemeClr>
                </a:solidFill>
              </a:rPr>
              <a:t> &gt; 1; When Recall has more impact than Precision</a:t>
            </a:r>
            <a:endParaRPr lang="en-IN" sz="2400" dirty="0">
              <a:solidFill>
                <a:schemeClr val="tx1">
                  <a:lumMod val="75000"/>
                  <a:lumOff val="25000"/>
                </a:schemeClr>
              </a:solidFill>
            </a:endParaRPr>
          </a:p>
        </p:txBody>
      </p:sp>
      <p:pic>
        <p:nvPicPr>
          <p:cNvPr id="4" name="Picture 3">
            <a:extLst>
              <a:ext uri="{FF2B5EF4-FFF2-40B4-BE49-F238E27FC236}">
                <a16:creationId xmlns:a16="http://schemas.microsoft.com/office/drawing/2014/main" id="{150AD542-4C74-421B-A2CE-A2594DDDECAB}"/>
              </a:ext>
            </a:extLst>
          </p:cNvPr>
          <p:cNvPicPr>
            <a:picLocks noChangeAspect="1"/>
          </p:cNvPicPr>
          <p:nvPr/>
        </p:nvPicPr>
        <p:blipFill>
          <a:blip r:embed="rId2"/>
          <a:stretch>
            <a:fillRect/>
          </a:stretch>
        </p:blipFill>
        <p:spPr>
          <a:xfrm>
            <a:off x="2728912" y="3429000"/>
            <a:ext cx="6734175" cy="1343025"/>
          </a:xfrm>
          <a:prstGeom prst="rect">
            <a:avLst/>
          </a:prstGeom>
        </p:spPr>
      </p:pic>
    </p:spTree>
    <p:extLst>
      <p:ext uri="{BB962C8B-B14F-4D97-AF65-F5344CB8AC3E}">
        <p14:creationId xmlns:p14="http://schemas.microsoft.com/office/powerpoint/2010/main" val="251019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276C-310A-4759-9235-056DD88AFA54}"/>
              </a:ext>
            </a:extLst>
          </p:cNvPr>
          <p:cNvSpPr>
            <a:spLocks noGrp="1"/>
          </p:cNvSpPr>
          <p:nvPr>
            <p:ph type="title"/>
          </p:nvPr>
        </p:nvSpPr>
        <p:spPr/>
        <p:txBody>
          <a:bodyPr/>
          <a:lstStyle/>
          <a:p>
            <a:r>
              <a:rPr lang="en-US" dirty="0"/>
              <a:t>Linear Regression</a:t>
            </a:r>
            <a:endParaRPr lang="en-IN" dirty="0"/>
          </a:p>
        </p:txBody>
      </p:sp>
      <p:sp>
        <p:nvSpPr>
          <p:cNvPr id="3" name="Content Placeholder 2">
            <a:extLst>
              <a:ext uri="{FF2B5EF4-FFF2-40B4-BE49-F238E27FC236}">
                <a16:creationId xmlns:a16="http://schemas.microsoft.com/office/drawing/2014/main" id="{B27838CA-0401-4814-B53E-5BD4DE120924}"/>
              </a:ext>
            </a:extLst>
          </p:cNvPr>
          <p:cNvSpPr>
            <a:spLocks noGrp="1"/>
          </p:cNvSpPr>
          <p:nvPr>
            <p:ph idx="1"/>
          </p:nvPr>
        </p:nvSpPr>
        <p:spPr/>
        <p:txBody>
          <a:bodyPr>
            <a:normAutofit fontScale="92500"/>
          </a:bodyPr>
          <a:lstStyle/>
          <a:p>
            <a:r>
              <a:rPr lang="en-US" sz="2400" dirty="0"/>
              <a:t>Linear Regression is the supervised Machine Learning model in which the model finds the best fit linear line between the independent and dependent variable </a:t>
            </a:r>
            <a:r>
              <a:rPr lang="en-US" sz="2400" dirty="0" err="1"/>
              <a:t>i.e</a:t>
            </a:r>
            <a:r>
              <a:rPr lang="en-US" sz="2400" dirty="0"/>
              <a:t>, it finds the linear relationship between the dependent and independent variable.</a:t>
            </a:r>
          </a:p>
          <a:p>
            <a:r>
              <a:rPr lang="en-US" sz="2400" dirty="0"/>
              <a:t>Linear Regression is of two types: Simple and Multiple. </a:t>
            </a:r>
          </a:p>
          <a:p>
            <a:r>
              <a:rPr lang="en-US" sz="2400" b="1" dirty="0"/>
              <a:t>Simple Linear Regression </a:t>
            </a:r>
            <a:r>
              <a:rPr lang="en-US" sz="2400" dirty="0"/>
              <a:t>is where only one independent variable is present and the model must find the linear relationship of it with the dependent variable</a:t>
            </a:r>
          </a:p>
          <a:p>
            <a:r>
              <a:rPr lang="en-US" sz="2400" dirty="0"/>
              <a:t>Whereas, In </a:t>
            </a:r>
            <a:r>
              <a:rPr lang="en-US" sz="2400" b="1" dirty="0"/>
              <a:t>Multiple Linear Regression </a:t>
            </a:r>
            <a:r>
              <a:rPr lang="en-US" sz="2400" dirty="0"/>
              <a:t>there are more than one independent variables for the model to find the relationship.</a:t>
            </a:r>
          </a:p>
        </p:txBody>
      </p:sp>
    </p:spTree>
    <p:extLst>
      <p:ext uri="{BB962C8B-B14F-4D97-AF65-F5344CB8AC3E}">
        <p14:creationId xmlns:p14="http://schemas.microsoft.com/office/powerpoint/2010/main" val="18684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49B325-6B80-4938-A482-B82CE9751AA2}"/>
              </a:ext>
            </a:extLst>
          </p:cNvPr>
          <p:cNvPicPr>
            <a:picLocks noChangeAspect="1"/>
          </p:cNvPicPr>
          <p:nvPr/>
        </p:nvPicPr>
        <p:blipFill>
          <a:blip r:embed="rId2"/>
          <a:stretch>
            <a:fillRect/>
          </a:stretch>
        </p:blipFill>
        <p:spPr>
          <a:xfrm>
            <a:off x="1100137" y="547687"/>
            <a:ext cx="3400425" cy="923925"/>
          </a:xfrm>
          <a:prstGeom prst="rect">
            <a:avLst/>
          </a:prstGeom>
        </p:spPr>
      </p:pic>
      <p:sp>
        <p:nvSpPr>
          <p:cNvPr id="4" name="TextBox 3">
            <a:extLst>
              <a:ext uri="{FF2B5EF4-FFF2-40B4-BE49-F238E27FC236}">
                <a16:creationId xmlns:a16="http://schemas.microsoft.com/office/drawing/2014/main" id="{3385CE9B-105F-434F-A6B1-FF197F7FFFFA}"/>
              </a:ext>
            </a:extLst>
          </p:cNvPr>
          <p:cNvSpPr txBox="1"/>
          <p:nvPr/>
        </p:nvSpPr>
        <p:spPr>
          <a:xfrm>
            <a:off x="4772025" y="828675"/>
            <a:ext cx="6172200" cy="369332"/>
          </a:xfrm>
          <a:prstGeom prst="rect">
            <a:avLst/>
          </a:prstGeom>
          <a:noFill/>
        </p:spPr>
        <p:txBody>
          <a:bodyPr wrap="square" rtlCol="0">
            <a:spAutoFit/>
          </a:bodyPr>
          <a:lstStyle/>
          <a:p>
            <a:r>
              <a:rPr lang="en-US" dirty="0"/>
              <a:t>The difference between actual and predicted values.</a:t>
            </a:r>
            <a:endParaRPr lang="en-IN" dirty="0"/>
          </a:p>
        </p:txBody>
      </p:sp>
      <p:pic>
        <p:nvPicPr>
          <p:cNvPr id="6" name="Picture 5">
            <a:extLst>
              <a:ext uri="{FF2B5EF4-FFF2-40B4-BE49-F238E27FC236}">
                <a16:creationId xmlns:a16="http://schemas.microsoft.com/office/drawing/2014/main" id="{6A9D53D2-99FB-4997-969D-1DDCAC4A4ED2}"/>
              </a:ext>
            </a:extLst>
          </p:cNvPr>
          <p:cNvPicPr>
            <a:picLocks noChangeAspect="1"/>
          </p:cNvPicPr>
          <p:nvPr/>
        </p:nvPicPr>
        <p:blipFill rotWithShape="1">
          <a:blip r:embed="rId3"/>
          <a:srcRect b="3335"/>
          <a:stretch/>
        </p:blipFill>
        <p:spPr>
          <a:xfrm>
            <a:off x="3548062" y="1787486"/>
            <a:ext cx="4095750" cy="3526393"/>
          </a:xfrm>
          <a:prstGeom prst="rect">
            <a:avLst/>
          </a:prstGeom>
        </p:spPr>
      </p:pic>
      <p:cxnSp>
        <p:nvCxnSpPr>
          <p:cNvPr id="10" name="Straight Arrow Connector 9">
            <a:extLst>
              <a:ext uri="{FF2B5EF4-FFF2-40B4-BE49-F238E27FC236}">
                <a16:creationId xmlns:a16="http://schemas.microsoft.com/office/drawing/2014/main" id="{7E50ED50-3902-4716-A824-65CD9A45E98F}"/>
              </a:ext>
            </a:extLst>
          </p:cNvPr>
          <p:cNvCxnSpPr/>
          <p:nvPr/>
        </p:nvCxnSpPr>
        <p:spPr>
          <a:xfrm flipH="1">
            <a:off x="5829300" y="2500312"/>
            <a:ext cx="1600200" cy="400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650CDDD-66DA-47CC-9FD4-CDBF34DBAB12}"/>
              </a:ext>
            </a:extLst>
          </p:cNvPr>
          <p:cNvSpPr txBox="1"/>
          <p:nvPr/>
        </p:nvSpPr>
        <p:spPr>
          <a:xfrm>
            <a:off x="7362825" y="2244208"/>
            <a:ext cx="1304925" cy="369332"/>
          </a:xfrm>
          <a:prstGeom prst="rect">
            <a:avLst/>
          </a:prstGeom>
          <a:noFill/>
        </p:spPr>
        <p:txBody>
          <a:bodyPr wrap="square" rtlCol="0">
            <a:spAutoFit/>
          </a:bodyPr>
          <a:lstStyle/>
          <a:p>
            <a:r>
              <a:rPr lang="en-US" dirty="0"/>
              <a:t>Best Fit</a:t>
            </a:r>
            <a:endParaRPr lang="en-IN" dirty="0"/>
          </a:p>
        </p:txBody>
      </p:sp>
      <p:sp>
        <p:nvSpPr>
          <p:cNvPr id="12" name="TextBox 11">
            <a:extLst>
              <a:ext uri="{FF2B5EF4-FFF2-40B4-BE49-F238E27FC236}">
                <a16:creationId xmlns:a16="http://schemas.microsoft.com/office/drawing/2014/main" id="{72656B58-F318-4F45-BD15-22DAD150F599}"/>
              </a:ext>
            </a:extLst>
          </p:cNvPr>
          <p:cNvSpPr txBox="1"/>
          <p:nvPr/>
        </p:nvSpPr>
        <p:spPr>
          <a:xfrm>
            <a:off x="5762625" y="4752975"/>
            <a:ext cx="419100" cy="369332"/>
          </a:xfrm>
          <a:prstGeom prst="rect">
            <a:avLst/>
          </a:prstGeom>
          <a:noFill/>
        </p:spPr>
        <p:txBody>
          <a:bodyPr wrap="square" rtlCol="0">
            <a:spAutoFit/>
          </a:bodyPr>
          <a:lstStyle/>
          <a:p>
            <a:r>
              <a:rPr lang="en-US" dirty="0"/>
              <a:t>(y)</a:t>
            </a:r>
            <a:endParaRPr lang="en-IN" dirty="0"/>
          </a:p>
        </p:txBody>
      </p:sp>
      <p:sp>
        <p:nvSpPr>
          <p:cNvPr id="13" name="TextBox 12">
            <a:extLst>
              <a:ext uri="{FF2B5EF4-FFF2-40B4-BE49-F238E27FC236}">
                <a16:creationId xmlns:a16="http://schemas.microsoft.com/office/drawing/2014/main" id="{8C153658-9F37-4A5E-838D-2C2FBCF6C24C}"/>
              </a:ext>
            </a:extLst>
          </p:cNvPr>
          <p:cNvSpPr txBox="1"/>
          <p:nvPr/>
        </p:nvSpPr>
        <p:spPr>
          <a:xfrm>
            <a:off x="6098381" y="5033427"/>
            <a:ext cx="540544" cy="369332"/>
          </a:xfrm>
          <a:prstGeom prst="rect">
            <a:avLst/>
          </a:prstGeom>
          <a:noFill/>
        </p:spPr>
        <p:txBody>
          <a:bodyPr wrap="square" rtlCol="0">
            <a:spAutoFit/>
          </a:bodyPr>
          <a:lstStyle/>
          <a:p>
            <a:r>
              <a:rPr lang="en-US" dirty="0"/>
              <a:t>(^y)</a:t>
            </a:r>
            <a:endParaRPr lang="en-IN" dirty="0"/>
          </a:p>
        </p:txBody>
      </p:sp>
    </p:spTree>
    <p:extLst>
      <p:ext uri="{BB962C8B-B14F-4D97-AF65-F5344CB8AC3E}">
        <p14:creationId xmlns:p14="http://schemas.microsoft.com/office/powerpoint/2010/main" val="353254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F12A-BE6A-4FCB-9923-EC26E219F070}"/>
              </a:ext>
            </a:extLst>
          </p:cNvPr>
          <p:cNvSpPr>
            <a:spLocks noGrp="1"/>
          </p:cNvSpPr>
          <p:nvPr>
            <p:ph type="title"/>
          </p:nvPr>
        </p:nvSpPr>
        <p:spPr/>
        <p:txBody>
          <a:bodyPr/>
          <a:lstStyle/>
          <a:p>
            <a:r>
              <a:rPr lang="en-US" dirty="0"/>
              <a:t>1) Mean Absolute Error</a:t>
            </a:r>
            <a:endParaRPr lang="en-IN" dirty="0"/>
          </a:p>
        </p:txBody>
      </p:sp>
      <p:sp>
        <p:nvSpPr>
          <p:cNvPr id="3" name="Content Placeholder 2">
            <a:extLst>
              <a:ext uri="{FF2B5EF4-FFF2-40B4-BE49-F238E27FC236}">
                <a16:creationId xmlns:a16="http://schemas.microsoft.com/office/drawing/2014/main" id="{FD1A9F33-5706-494C-B777-D55623FFF6D2}"/>
              </a:ext>
            </a:extLst>
          </p:cNvPr>
          <p:cNvSpPr>
            <a:spLocks noGrp="1"/>
          </p:cNvSpPr>
          <p:nvPr>
            <p:ph idx="1"/>
          </p:nvPr>
        </p:nvSpPr>
        <p:spPr>
          <a:xfrm>
            <a:off x="1097280" y="2108201"/>
            <a:ext cx="5389245" cy="3760891"/>
          </a:xfrm>
        </p:spPr>
        <p:txBody>
          <a:bodyPr>
            <a:normAutofit/>
          </a:bodyPr>
          <a:lstStyle/>
          <a:p>
            <a:pPr marL="0" indent="0">
              <a:buNone/>
            </a:pPr>
            <a:r>
              <a:rPr lang="en-US" sz="2000" dirty="0"/>
              <a:t>Mean absolute error is the sum of absolute/positive errors of all values. MAE is the sum of absolute differences between actual and predicted values</a:t>
            </a:r>
            <a:r>
              <a:rPr lang="en-IN" sz="2000" dirty="0"/>
              <a:t>.</a:t>
            </a:r>
            <a:r>
              <a:rPr lang="en-US" sz="2000" dirty="0"/>
              <a:t> It doesn’t consider the direction, that is, positive or negative.</a:t>
            </a:r>
          </a:p>
          <a:p>
            <a:pPr marL="0" indent="0">
              <a:buNone/>
            </a:pPr>
            <a:r>
              <a:rPr lang="en-US" sz="2000" dirty="0"/>
              <a:t>When we consider directions also, that is called </a:t>
            </a:r>
            <a:r>
              <a:rPr lang="en-US" sz="2000" b="1" dirty="0"/>
              <a:t>Mean Bias Error (MBE)</a:t>
            </a:r>
            <a:r>
              <a:rPr lang="en-US" sz="2000" dirty="0"/>
              <a:t>, which is a sum of errors(difference). </a:t>
            </a:r>
            <a:endParaRPr lang="en-IN" sz="2000" dirty="0"/>
          </a:p>
        </p:txBody>
      </p:sp>
      <p:pic>
        <p:nvPicPr>
          <p:cNvPr id="7" name="Picture 6">
            <a:extLst>
              <a:ext uri="{FF2B5EF4-FFF2-40B4-BE49-F238E27FC236}">
                <a16:creationId xmlns:a16="http://schemas.microsoft.com/office/drawing/2014/main" id="{A5528FEA-BF4F-4372-9507-80400F59EE41}"/>
              </a:ext>
            </a:extLst>
          </p:cNvPr>
          <p:cNvPicPr>
            <a:picLocks noChangeAspect="1"/>
          </p:cNvPicPr>
          <p:nvPr/>
        </p:nvPicPr>
        <p:blipFill>
          <a:blip r:embed="rId2"/>
          <a:stretch>
            <a:fillRect/>
          </a:stretch>
        </p:blipFill>
        <p:spPr>
          <a:xfrm>
            <a:off x="6624637" y="2686050"/>
            <a:ext cx="5286375" cy="1485900"/>
          </a:xfrm>
          <a:prstGeom prst="rect">
            <a:avLst/>
          </a:prstGeom>
        </p:spPr>
      </p:pic>
    </p:spTree>
    <p:extLst>
      <p:ext uri="{BB962C8B-B14F-4D97-AF65-F5344CB8AC3E}">
        <p14:creationId xmlns:p14="http://schemas.microsoft.com/office/powerpoint/2010/main" val="11708815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{F3920686-6575-4035-98D7-9B481148B09B}tf56160789_win32</Template>
  <TotalTime>203</TotalTime>
  <Words>839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Franklin Gothic Book</vt:lpstr>
      <vt:lpstr>Lato</vt:lpstr>
      <vt:lpstr>1_RetrospectVTI</vt:lpstr>
      <vt:lpstr>Evaluation Metrics</vt:lpstr>
      <vt:lpstr>What are Evaluation Metrics?</vt:lpstr>
      <vt:lpstr>Binary Classification</vt:lpstr>
      <vt:lpstr>1) Confusion Matrix</vt:lpstr>
      <vt:lpstr>2) F Beta Score</vt:lpstr>
      <vt:lpstr>PowerPoint Presentation</vt:lpstr>
      <vt:lpstr>Linear Regression</vt:lpstr>
      <vt:lpstr>PowerPoint Presentation</vt:lpstr>
      <vt:lpstr>1) Mean Absolute Error</vt:lpstr>
      <vt:lpstr>2) Mean Square Error</vt:lpstr>
      <vt:lpstr>3) Root Mean Square Error</vt:lpstr>
      <vt:lpstr>4) Root Mean Squared Log Error</vt:lpstr>
      <vt:lpstr>5) R-Squared</vt:lpstr>
      <vt:lpstr>Adjusted R-Squared</vt:lpstr>
      <vt:lpstr>Bias Variance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Metrics</dc:title>
  <dc:creator>Kriti Bhardwaj</dc:creator>
  <cp:lastModifiedBy>Kriti Bhardwaj</cp:lastModifiedBy>
  <cp:revision>9</cp:revision>
  <dcterms:created xsi:type="dcterms:W3CDTF">2021-09-23T12:09:07Z</dcterms:created>
  <dcterms:modified xsi:type="dcterms:W3CDTF">2021-09-23T15:32:35Z</dcterms:modified>
</cp:coreProperties>
</file>