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48"/>
  </p:notesMasterIdLst>
  <p:sldIdLst>
    <p:sldId id="256" r:id="rId2"/>
    <p:sldId id="667" r:id="rId3"/>
    <p:sldId id="352" r:id="rId4"/>
    <p:sldId id="568" r:id="rId5"/>
    <p:sldId id="625" r:id="rId6"/>
    <p:sldId id="569" r:id="rId7"/>
    <p:sldId id="571" r:id="rId8"/>
    <p:sldId id="626" r:id="rId9"/>
    <p:sldId id="581" r:id="rId10"/>
    <p:sldId id="572" r:id="rId11"/>
    <p:sldId id="627" r:id="rId12"/>
    <p:sldId id="629" r:id="rId13"/>
    <p:sldId id="631" r:id="rId14"/>
    <p:sldId id="632" r:id="rId15"/>
    <p:sldId id="634" r:id="rId16"/>
    <p:sldId id="630" r:id="rId17"/>
    <p:sldId id="635" r:id="rId18"/>
    <p:sldId id="606" r:id="rId19"/>
    <p:sldId id="575" r:id="rId20"/>
    <p:sldId id="574" r:id="rId21"/>
    <p:sldId id="579" r:id="rId22"/>
    <p:sldId id="532" r:id="rId23"/>
    <p:sldId id="582" r:id="rId24"/>
    <p:sldId id="586" r:id="rId25"/>
    <p:sldId id="662" r:id="rId26"/>
    <p:sldId id="587" r:id="rId27"/>
    <p:sldId id="650" r:id="rId28"/>
    <p:sldId id="637" r:id="rId29"/>
    <p:sldId id="638" r:id="rId30"/>
    <p:sldId id="639" r:id="rId31"/>
    <p:sldId id="642" r:id="rId32"/>
    <p:sldId id="657" r:id="rId33"/>
    <p:sldId id="652" r:id="rId34"/>
    <p:sldId id="596" r:id="rId35"/>
    <p:sldId id="647" r:id="rId36"/>
    <p:sldId id="598" r:id="rId37"/>
    <p:sldId id="658" r:id="rId38"/>
    <p:sldId id="655" r:id="rId39"/>
    <p:sldId id="660" r:id="rId40"/>
    <p:sldId id="648" r:id="rId41"/>
    <p:sldId id="663" r:id="rId42"/>
    <p:sldId id="665" r:id="rId43"/>
    <p:sldId id="661" r:id="rId44"/>
    <p:sldId id="666" r:id="rId45"/>
    <p:sldId id="567" r:id="rId46"/>
    <p:sldId id="531" r:id="rId47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D800"/>
    <a:srgbClr val="BA9E01"/>
    <a:srgbClr val="6C8D1C"/>
    <a:srgbClr val="AEC9F1"/>
    <a:srgbClr val="578D1D"/>
    <a:srgbClr val="9D9D9D"/>
    <a:srgbClr val="83C802"/>
    <a:srgbClr val="323232"/>
    <a:srgbClr val="5D5D5D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Helle Formatvorlage 2 - Akz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FD0F851-EC5A-4D38-B0AD-8093EC10F338}" styleName="Helle Formatvorlage 1 - Akz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06" autoAdjust="0"/>
    <p:restoredTop sz="90833" autoAdjust="0"/>
  </p:normalViewPr>
  <p:slideViewPr>
    <p:cSldViewPr snapToGrid="0">
      <p:cViewPr varScale="1">
        <p:scale>
          <a:sx n="75" d="100"/>
          <a:sy n="75" d="100"/>
        </p:scale>
        <p:origin x="-97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24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\\VBOXSVR\CarloBlatz\Desktop\Cleanup\viralit&#228;tskurve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10"/>
    </mc:Choice>
    <mc:Fallback>
      <c:style val="10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v>0,9</c:v>
          </c:tx>
          <c:marker>
            <c:symbol val="none"/>
          </c:marker>
          <c:val>
            <c:numRef>
              <c:f>Tabelle2!$B$3:$B$32</c:f>
              <c:numCache>
                <c:formatCode>_-* #,##0\ _€_-;\-* #,##0\ _€_-;_-* "-"??\ _€_-;_-@_-</c:formatCode>
                <c:ptCount val="30"/>
                <c:pt idx="0">
                  <c:v>1000</c:v>
                </c:pt>
                <c:pt idx="1">
                  <c:v>1900</c:v>
                </c:pt>
                <c:pt idx="2">
                  <c:v>2710</c:v>
                </c:pt>
                <c:pt idx="3">
                  <c:v>3439</c:v>
                </c:pt>
                <c:pt idx="4">
                  <c:v>4095.1</c:v>
                </c:pt>
                <c:pt idx="5">
                  <c:v>4685.59</c:v>
                </c:pt>
                <c:pt idx="6">
                  <c:v>5217.0310000000009</c:v>
                </c:pt>
                <c:pt idx="7">
                  <c:v>5695.3279000000011</c:v>
                </c:pt>
                <c:pt idx="8">
                  <c:v>6125.7951100000009</c:v>
                </c:pt>
                <c:pt idx="9">
                  <c:v>6513.215599000001</c:v>
                </c:pt>
                <c:pt idx="10">
                  <c:v>6861.8940391000015</c:v>
                </c:pt>
                <c:pt idx="11">
                  <c:v>7175.7046351900017</c:v>
                </c:pt>
                <c:pt idx="12">
                  <c:v>7458.1341716710022</c:v>
                </c:pt>
                <c:pt idx="13">
                  <c:v>7712.3207545039022</c:v>
                </c:pt>
                <c:pt idx="14">
                  <c:v>7941.0886790535124</c:v>
                </c:pt>
                <c:pt idx="15">
                  <c:v>8146.9798111481614</c:v>
                </c:pt>
                <c:pt idx="16">
                  <c:v>8332.2818300333456</c:v>
                </c:pt>
                <c:pt idx="17">
                  <c:v>8499.0536470300121</c:v>
                </c:pt>
                <c:pt idx="18">
                  <c:v>8649.1482823270126</c:v>
                </c:pt>
                <c:pt idx="19">
                  <c:v>8784.233454094312</c:v>
                </c:pt>
                <c:pt idx="20">
                  <c:v>8905.8101086848819</c:v>
                </c:pt>
                <c:pt idx="21">
                  <c:v>9015.2290978163946</c:v>
                </c:pt>
                <c:pt idx="22">
                  <c:v>9113.7061880347555</c:v>
                </c:pt>
                <c:pt idx="23">
                  <c:v>9202.3355692312798</c:v>
                </c:pt>
                <c:pt idx="24">
                  <c:v>9282.1020123081507</c:v>
                </c:pt>
                <c:pt idx="25">
                  <c:v>9353.8918110773338</c:v>
                </c:pt>
                <c:pt idx="26">
                  <c:v>9418.5026299695983</c:v>
                </c:pt>
                <c:pt idx="27">
                  <c:v>9476.6523669726357</c:v>
                </c:pt>
                <c:pt idx="28">
                  <c:v>9528.9871302753691</c:v>
                </c:pt>
                <c:pt idx="29">
                  <c:v>9576.0884172478291</c:v>
                </c:pt>
              </c:numCache>
            </c:numRef>
          </c:val>
          <c:smooth val="0"/>
        </c:ser>
        <c:ser>
          <c:idx val="1"/>
          <c:order val="1"/>
          <c:tx>
            <c:v>1</c:v>
          </c:tx>
          <c:marker>
            <c:symbol val="none"/>
          </c:marker>
          <c:val>
            <c:numRef>
              <c:f>Tabelle2!$C$3:$C$32</c:f>
              <c:numCache>
                <c:formatCode>_-* #,##0\ _€_-;\-* #,##0\ _€_-;_-* "-"??\ _€_-;_-@_-</c:formatCode>
                <c:ptCount val="30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  <c:pt idx="4">
                  <c:v>5000</c:v>
                </c:pt>
                <c:pt idx="5">
                  <c:v>6000</c:v>
                </c:pt>
                <c:pt idx="6">
                  <c:v>7000</c:v>
                </c:pt>
                <c:pt idx="7">
                  <c:v>8000</c:v>
                </c:pt>
                <c:pt idx="8">
                  <c:v>9000</c:v>
                </c:pt>
                <c:pt idx="9">
                  <c:v>10000</c:v>
                </c:pt>
                <c:pt idx="10">
                  <c:v>11000</c:v>
                </c:pt>
                <c:pt idx="11">
                  <c:v>12000</c:v>
                </c:pt>
                <c:pt idx="12">
                  <c:v>13000</c:v>
                </c:pt>
                <c:pt idx="13">
                  <c:v>14000</c:v>
                </c:pt>
                <c:pt idx="14">
                  <c:v>15000</c:v>
                </c:pt>
                <c:pt idx="15">
                  <c:v>16000</c:v>
                </c:pt>
                <c:pt idx="16">
                  <c:v>17000</c:v>
                </c:pt>
                <c:pt idx="17">
                  <c:v>18000</c:v>
                </c:pt>
                <c:pt idx="18">
                  <c:v>19000</c:v>
                </c:pt>
                <c:pt idx="19">
                  <c:v>20000</c:v>
                </c:pt>
                <c:pt idx="20">
                  <c:v>21000</c:v>
                </c:pt>
                <c:pt idx="21">
                  <c:v>22000</c:v>
                </c:pt>
                <c:pt idx="22">
                  <c:v>23000</c:v>
                </c:pt>
                <c:pt idx="23">
                  <c:v>24000</c:v>
                </c:pt>
                <c:pt idx="24">
                  <c:v>25000</c:v>
                </c:pt>
                <c:pt idx="25">
                  <c:v>26000</c:v>
                </c:pt>
                <c:pt idx="26">
                  <c:v>27000</c:v>
                </c:pt>
                <c:pt idx="27">
                  <c:v>28000</c:v>
                </c:pt>
                <c:pt idx="28">
                  <c:v>29000</c:v>
                </c:pt>
                <c:pt idx="29">
                  <c:v>30000</c:v>
                </c:pt>
              </c:numCache>
            </c:numRef>
          </c:val>
          <c:smooth val="0"/>
        </c:ser>
        <c:ser>
          <c:idx val="2"/>
          <c:order val="2"/>
          <c:tx>
            <c:v>1,1</c:v>
          </c:tx>
          <c:marker>
            <c:symbol val="none"/>
          </c:marker>
          <c:val>
            <c:numRef>
              <c:f>Tabelle2!$D$3:$D$32</c:f>
              <c:numCache>
                <c:formatCode>_-* #,##0\ _€_-;\-* #,##0\ _€_-;_-* "-"??\ _€_-;_-@_-</c:formatCode>
                <c:ptCount val="30"/>
                <c:pt idx="0">
                  <c:v>1000</c:v>
                </c:pt>
                <c:pt idx="1">
                  <c:v>2100</c:v>
                </c:pt>
                <c:pt idx="2">
                  <c:v>3310</c:v>
                </c:pt>
                <c:pt idx="3">
                  <c:v>4641</c:v>
                </c:pt>
                <c:pt idx="4">
                  <c:v>6105.1</c:v>
                </c:pt>
                <c:pt idx="5">
                  <c:v>7715.6100000000006</c:v>
                </c:pt>
                <c:pt idx="6">
                  <c:v>9487.1710000000003</c:v>
                </c:pt>
                <c:pt idx="7">
                  <c:v>11435.8881</c:v>
                </c:pt>
                <c:pt idx="8">
                  <c:v>13579.476910000001</c:v>
                </c:pt>
                <c:pt idx="9">
                  <c:v>15937.424601000002</c:v>
                </c:pt>
                <c:pt idx="10">
                  <c:v>18531.167061100005</c:v>
                </c:pt>
                <c:pt idx="11">
                  <c:v>21384.283767210007</c:v>
                </c:pt>
                <c:pt idx="12">
                  <c:v>24522.71214393101</c:v>
                </c:pt>
                <c:pt idx="13">
                  <c:v>27974.983358324116</c:v>
                </c:pt>
                <c:pt idx="14">
                  <c:v>31772.481694156533</c:v>
                </c:pt>
                <c:pt idx="15">
                  <c:v>35949.729863572196</c:v>
                </c:pt>
                <c:pt idx="16">
                  <c:v>40544.702849929425</c:v>
                </c:pt>
                <c:pt idx="17">
                  <c:v>45599.173134922377</c:v>
                </c:pt>
                <c:pt idx="18">
                  <c:v>51159.090448414623</c:v>
                </c:pt>
                <c:pt idx="19">
                  <c:v>57274.999493256095</c:v>
                </c:pt>
                <c:pt idx="20">
                  <c:v>64002.499442581713</c:v>
                </c:pt>
                <c:pt idx="21">
                  <c:v>71402.749386839889</c:v>
                </c:pt>
                <c:pt idx="22">
                  <c:v>79543.024325523889</c:v>
                </c:pt>
                <c:pt idx="23">
                  <c:v>88497.326758076291</c:v>
                </c:pt>
                <c:pt idx="24">
                  <c:v>98347.059433883929</c:v>
                </c:pt>
                <c:pt idx="25">
                  <c:v>109181.76537727233</c:v>
                </c:pt>
                <c:pt idx="26">
                  <c:v>121099.94191499957</c:v>
                </c:pt>
                <c:pt idx="27">
                  <c:v>134209.93610649952</c:v>
                </c:pt>
                <c:pt idx="28">
                  <c:v>148630.92971714947</c:v>
                </c:pt>
                <c:pt idx="29">
                  <c:v>164494.02268886441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3787008"/>
        <c:axId val="23788544"/>
      </c:lineChart>
      <c:catAx>
        <c:axId val="23787008"/>
        <c:scaling>
          <c:orientation val="minMax"/>
        </c:scaling>
        <c:delete val="1"/>
        <c:axPos val="b"/>
        <c:majorTickMark val="out"/>
        <c:minorTickMark val="none"/>
        <c:tickLblPos val="nextTo"/>
        <c:crossAx val="23788544"/>
        <c:crosses val="autoZero"/>
        <c:auto val="1"/>
        <c:lblAlgn val="ctr"/>
        <c:lblOffset val="100"/>
        <c:noMultiLvlLbl val="0"/>
      </c:catAx>
      <c:valAx>
        <c:axId val="23788544"/>
        <c:scaling>
          <c:orientation val="minMax"/>
        </c:scaling>
        <c:delete val="0"/>
        <c:axPos val="l"/>
        <c:majorGridlines/>
        <c:numFmt formatCode="_-* #,##0\ _€_-;\-* #,##0\ _€_-;_-* &quot;-&quot;??\ _€_-;_-@_-" sourceLinked="1"/>
        <c:majorTickMark val="out"/>
        <c:minorTickMark val="none"/>
        <c:tickLblPos val="nextTo"/>
        <c:crossAx val="2378700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247DC233-C621-485E-9277-CF4E7C301798}" type="datetimeFigureOut">
              <a:rPr lang="de-DE"/>
              <a:pPr>
                <a:defRPr/>
              </a:pPr>
              <a:t>22.03.2011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 smtClean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EF6A289F-4EB0-4ADC-A53E-589BAB5F8256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08742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de-DE" dirty="0" smtClean="0"/>
          </a:p>
        </p:txBody>
      </p:sp>
      <p:sp>
        <p:nvSpPr>
          <p:cNvPr id="15363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F5231636-6B16-4D4E-B3CC-B3DAC06779BE}" type="slidenum">
              <a:rPr lang="de-DE" smtClean="0"/>
              <a:pPr/>
              <a:t>1</a:t>
            </a:fld>
            <a:endParaRPr lang="de-DE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folgen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examplarische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Ideen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Einige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könnte</a:t>
            </a:r>
            <a:r>
              <a:rPr lang="en-US" baseline="0" dirty="0" smtClean="0"/>
              <a:t> man </a:t>
            </a:r>
            <a:r>
              <a:rPr lang="en-US" baseline="0" dirty="0" err="1" smtClean="0"/>
              <a:t>sofort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zumsetzen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Einige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sind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eher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als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Sprungbrett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verstehen</a:t>
            </a:r>
            <a:r>
              <a:rPr lang="en-US" baseline="0" dirty="0" smtClean="0"/>
              <a:t>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6A289F-4EB0-4ADC-A53E-589BAB5F8256}" type="slidenum">
              <a:rPr lang="de-DE" smtClean="0"/>
              <a:pPr>
                <a:defRPr/>
              </a:pPr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86635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6A289F-4EB0-4ADC-A53E-589BAB5F8256}" type="slidenum">
              <a:rPr lang="de-DE" smtClean="0"/>
              <a:pPr>
                <a:defRPr/>
              </a:pPr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29680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6A289F-4EB0-4ADC-A53E-589BAB5F8256}" type="slidenum">
              <a:rPr lang="de-DE" smtClean="0"/>
              <a:pPr>
                <a:defRPr/>
              </a:pPr>
              <a:t>36</a:t>
            </a:fld>
            <a:endParaRPr lang="de-DE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Der Productivity</a:t>
            </a:r>
            <a:r>
              <a:rPr lang="en-US" baseline="0" dirty="0" smtClean="0"/>
              <a:t> Booster </a:t>
            </a:r>
            <a:r>
              <a:rPr lang="en-US" baseline="0" dirty="0" err="1" smtClean="0"/>
              <a:t>als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Impuls</a:t>
            </a:r>
            <a:r>
              <a:rPr lang="en-US" baseline="0" dirty="0" smtClean="0"/>
              <a:t> und Basis </a:t>
            </a:r>
            <a:r>
              <a:rPr lang="en-US" baseline="0" dirty="0" err="1" smtClean="0"/>
              <a:t>für</a:t>
            </a:r>
            <a:r>
              <a:rPr lang="en-US" baseline="0" dirty="0" smtClean="0"/>
              <a:t> die </a:t>
            </a:r>
            <a:r>
              <a:rPr lang="en-US" baseline="0" dirty="0" err="1" smtClean="0"/>
              <a:t>gesamte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Marketingstrategie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6A289F-4EB0-4ADC-A53E-589BAB5F8256}" type="slidenum">
              <a:rPr lang="de-DE" smtClean="0"/>
              <a:pPr>
                <a:defRPr/>
              </a:pPr>
              <a:t>42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53060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de-DE" dirty="0" smtClean="0"/>
          </a:p>
        </p:txBody>
      </p:sp>
      <p:sp>
        <p:nvSpPr>
          <p:cNvPr id="15363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F5231636-6B16-4D4E-B3CC-B3DAC06779BE}" type="slidenum">
              <a:rPr lang="de-DE" smtClean="0"/>
              <a:pPr/>
              <a:t>2</a:t>
            </a:fld>
            <a:endParaRPr lang="de-DE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Titel neu!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6A289F-4EB0-4ADC-A53E-589BAB5F8256}" type="slidenum">
              <a:rPr lang="de-DE" smtClean="0"/>
              <a:pPr>
                <a:defRPr/>
              </a:pPr>
              <a:t>3</a:t>
            </a:fld>
            <a:endParaRPr lang="de-D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Ganz nach dem Motto: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6A289F-4EB0-4ADC-A53E-589BAB5F8256}" type="slidenum">
              <a:rPr lang="de-DE" smtClean="0"/>
              <a:pPr>
                <a:defRPr/>
              </a:pPr>
              <a:t>5</a:t>
            </a:fld>
            <a:endParaRPr lang="de-D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Aber</a:t>
            </a:r>
            <a:r>
              <a:rPr lang="en-US" dirty="0" smtClean="0"/>
              <a:t>: Das Dilemma.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6A289F-4EB0-4ADC-A53E-589BAB5F8256}" type="slidenum">
              <a:rPr lang="de-DE" smtClean="0"/>
              <a:pPr>
                <a:defRPr/>
              </a:pPr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45079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Wenn wir uns tief in die A</a:t>
            </a:r>
            <a:r>
              <a:rPr lang="en-US" dirty="0" smtClean="0"/>
              <a:t>u</a:t>
            </a:r>
            <a:r>
              <a:rPr lang="de-DE" dirty="0" smtClean="0"/>
              <a:t>gen</a:t>
            </a:r>
            <a:r>
              <a:rPr lang="de-DE" baseline="0" dirty="0" smtClean="0"/>
              <a:t> blicken: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6A289F-4EB0-4ADC-A53E-589BAB5F8256}" type="slidenum">
              <a:rPr lang="de-DE" smtClean="0"/>
              <a:pPr>
                <a:defRPr/>
              </a:pPr>
              <a:t>7</a:t>
            </a:fld>
            <a:endParaRPr lang="de-D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Beispiele</a:t>
            </a:r>
            <a:r>
              <a:rPr lang="en-US" dirty="0" smtClean="0"/>
              <a:t>:</a:t>
            </a:r>
          </a:p>
          <a:p>
            <a:r>
              <a:rPr lang="en-US" dirty="0" smtClean="0"/>
              <a:t>– </a:t>
            </a:r>
            <a:r>
              <a:rPr lang="en-US" dirty="0" err="1" smtClean="0"/>
              <a:t>Jira</a:t>
            </a:r>
            <a:endParaRPr lang="en-US" dirty="0" smtClean="0"/>
          </a:p>
          <a:p>
            <a:r>
              <a:rPr lang="en-US" dirty="0" smtClean="0"/>
              <a:t>– 100$</a:t>
            </a:r>
            <a:r>
              <a:rPr lang="en-US" baseline="0" dirty="0" smtClean="0"/>
              <a:t> Game</a:t>
            </a:r>
          </a:p>
          <a:p>
            <a:r>
              <a:rPr lang="en-US" baseline="0" dirty="0" smtClean="0"/>
              <a:t>– </a:t>
            </a:r>
            <a:r>
              <a:rPr lang="en-US" baseline="0" dirty="0" err="1" smtClean="0"/>
              <a:t>Umfragen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usw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6A289F-4EB0-4ADC-A53E-589BAB5F8256}" type="slidenum">
              <a:rPr lang="de-DE" smtClean="0"/>
              <a:pPr>
                <a:defRPr/>
              </a:pPr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10629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…von</a:t>
            </a:r>
            <a:r>
              <a:rPr lang="en-US" baseline="0" dirty="0" smtClean="0"/>
              <a:t> der </a:t>
            </a:r>
            <a:r>
              <a:rPr lang="en-US" baseline="0" dirty="0" err="1" smtClean="0"/>
              <a:t>wir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glauben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damit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auch</a:t>
            </a:r>
            <a:r>
              <a:rPr lang="en-US" baseline="0" dirty="0" smtClean="0"/>
              <a:t> international Awards </a:t>
            </a:r>
            <a:r>
              <a:rPr lang="en-US" baseline="0" dirty="0" err="1" smtClean="0"/>
              <a:t>gewinnen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können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6A289F-4EB0-4ADC-A53E-589BAB5F8256}" type="slidenum">
              <a:rPr lang="de-DE" smtClean="0"/>
              <a:pPr>
                <a:defRPr/>
              </a:pPr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55180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6A289F-4EB0-4ADC-A53E-589BAB5F8256}" type="slidenum">
              <a:rPr lang="de-DE" smtClean="0"/>
              <a:pPr>
                <a:defRPr/>
              </a:pPr>
              <a:t>18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powerflasher_logo_whit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341751" y="2930462"/>
            <a:ext cx="2281817" cy="123920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Kontakt (Hambur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11"/>
          <p:cNvSpPr txBox="1">
            <a:spLocks noChangeArrowheads="1"/>
          </p:cNvSpPr>
          <p:nvPr userDrawn="1"/>
        </p:nvSpPr>
        <p:spPr bwMode="auto">
          <a:xfrm>
            <a:off x="785813" y="2833688"/>
            <a:ext cx="6092825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55000"/>
              </a:lnSpc>
            </a:pPr>
            <a:r>
              <a:rPr lang="de-DE" sz="3800" dirty="0">
                <a:solidFill>
                  <a:schemeClr val="bg1"/>
                </a:solidFill>
                <a:latin typeface="Newzald Bold" pitchFamily="50" charset="0"/>
              </a:rPr>
              <a:t>POWERFLASHER GMBH</a:t>
            </a:r>
          </a:p>
          <a:p>
            <a:pPr>
              <a:lnSpc>
                <a:spcPct val="55000"/>
              </a:lnSpc>
            </a:pPr>
            <a:r>
              <a:rPr lang="de-DE" sz="3800" dirty="0">
                <a:solidFill>
                  <a:schemeClr val="bg1"/>
                </a:solidFill>
                <a:latin typeface="Newzald Book" pitchFamily="50" charset="0"/>
                <a:ea typeface="Newzald Book" pitchFamily="50" charset="0"/>
              </a:rPr>
              <a:t>BORSELSTRASSE 16</a:t>
            </a:r>
          </a:p>
          <a:p>
            <a:pPr>
              <a:lnSpc>
                <a:spcPct val="55000"/>
              </a:lnSpc>
            </a:pPr>
            <a:r>
              <a:rPr lang="de-DE" sz="3800" dirty="0">
                <a:solidFill>
                  <a:schemeClr val="bg1"/>
                </a:solidFill>
                <a:latin typeface="Newzald Book" pitchFamily="50" charset="0"/>
                <a:ea typeface="Newzald Book" pitchFamily="50" charset="0"/>
              </a:rPr>
              <a:t>22765 HAMBURG</a:t>
            </a:r>
          </a:p>
        </p:txBody>
      </p:sp>
      <p:sp>
        <p:nvSpPr>
          <p:cNvPr id="13" name="Text Box 15"/>
          <p:cNvSpPr txBox="1">
            <a:spLocks noChangeArrowheads="1"/>
          </p:cNvSpPr>
          <p:nvPr userDrawn="1"/>
        </p:nvSpPr>
        <p:spPr bwMode="auto">
          <a:xfrm>
            <a:off x="811213" y="3859213"/>
            <a:ext cx="240665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55000"/>
              </a:lnSpc>
            </a:pPr>
            <a:r>
              <a:rPr lang="de-DE" sz="1200">
                <a:solidFill>
                  <a:srgbClr val="FFD800"/>
                </a:solidFill>
                <a:latin typeface="National Bold" pitchFamily="50" charset="0"/>
              </a:rPr>
              <a:t>www.powerflasher.de</a:t>
            </a:r>
          </a:p>
        </p:txBody>
      </p:sp>
      <p:sp>
        <p:nvSpPr>
          <p:cNvPr id="14" name="Line 16"/>
          <p:cNvSpPr>
            <a:spLocks noChangeShapeType="1"/>
          </p:cNvSpPr>
          <p:nvPr userDrawn="1"/>
        </p:nvSpPr>
        <p:spPr bwMode="auto">
          <a:xfrm>
            <a:off x="895350" y="4219575"/>
            <a:ext cx="7210425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el 10"/>
          <p:cNvSpPr>
            <a:spLocks noGrp="1"/>
          </p:cNvSpPr>
          <p:nvPr>
            <p:ph type="title"/>
          </p:nvPr>
        </p:nvSpPr>
        <p:spPr>
          <a:xfrm>
            <a:off x="706732" y="972951"/>
            <a:ext cx="7662549" cy="997734"/>
          </a:xfrm>
          <a:prstGeom prst="rect">
            <a:avLst/>
          </a:prstGeom>
        </p:spPr>
        <p:txBody>
          <a:bodyPr anchor="b"/>
          <a:lstStyle>
            <a:lvl1pPr algn="l">
              <a:lnSpc>
                <a:spcPts val="3300"/>
              </a:lnSpc>
              <a:spcAft>
                <a:spcPts val="0"/>
              </a:spcAft>
              <a:defRPr lang="de-DE" sz="3800" b="0" i="0" kern="1200" spc="0" dirty="0" smtClean="0">
                <a:solidFill>
                  <a:srgbClr val="FFD800"/>
                </a:solidFill>
                <a:latin typeface="National-Semibold"/>
                <a:ea typeface="ＭＳ Ｐゴシック" pitchFamily="34" charset="-128"/>
                <a:cs typeface="National-Semibold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15" name="Textplatzhalter 12"/>
          <p:cNvSpPr>
            <a:spLocks noGrp="1"/>
          </p:cNvSpPr>
          <p:nvPr>
            <p:ph type="body" sz="quarter" idx="10"/>
          </p:nvPr>
        </p:nvSpPr>
        <p:spPr>
          <a:xfrm>
            <a:off x="706621" y="2017196"/>
            <a:ext cx="7702479" cy="4496432"/>
          </a:xfrm>
          <a:prstGeom prst="rect">
            <a:avLst/>
          </a:prstGeom>
        </p:spPr>
        <p:txBody>
          <a:bodyPr/>
          <a:lstStyle>
            <a:lvl1pPr marL="0" indent="0" algn="l" rtl="0" fontAlgn="base">
              <a:lnSpc>
                <a:spcPct val="80000"/>
              </a:lnSpc>
              <a:spcBef>
                <a:spcPct val="0"/>
              </a:spcBef>
              <a:spcAft>
                <a:spcPts val="1200"/>
              </a:spcAft>
              <a:buNone/>
              <a:defRPr lang="de-DE" sz="3200" b="0" i="0" kern="1200" dirty="0" smtClean="0">
                <a:solidFill>
                  <a:schemeClr val="bg1"/>
                </a:solidFill>
                <a:latin typeface="Newzald-Book"/>
                <a:ea typeface="+mn-ea"/>
                <a:cs typeface="Newzald-Book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chart Gel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/>
          <p:cNvSpPr>
            <a:spLocks noGrp="1"/>
          </p:cNvSpPr>
          <p:nvPr>
            <p:ph type="title" hasCustomPrompt="1"/>
          </p:nvPr>
        </p:nvSpPr>
        <p:spPr>
          <a:xfrm>
            <a:off x="457200" y="0"/>
            <a:ext cx="82296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normAutofit/>
          </a:bodyPr>
          <a:lstStyle>
            <a:lvl1pPr algn="ctr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lang="de-DE" sz="15000" b="0" i="0" kern="1200" dirty="0" smtClean="0">
                <a:solidFill>
                  <a:srgbClr val="FFD800"/>
                </a:solidFill>
                <a:latin typeface="Newzald-Book"/>
                <a:ea typeface="+mn-ea"/>
                <a:cs typeface="Newzald-Book"/>
              </a:defRPr>
            </a:lvl1pPr>
          </a:lstStyle>
          <a:p>
            <a:r>
              <a:rPr lang="de-DE" dirty="0" smtClean="0"/>
              <a:t>Titel</a:t>
            </a:r>
            <a:endParaRPr lang="de-D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chart Gelb (klei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/>
          <p:cNvSpPr>
            <a:spLocks noGrp="1"/>
          </p:cNvSpPr>
          <p:nvPr>
            <p:ph type="title" hasCustomPrompt="1"/>
          </p:nvPr>
        </p:nvSpPr>
        <p:spPr>
          <a:xfrm>
            <a:off x="457200" y="0"/>
            <a:ext cx="82296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normAutofit/>
          </a:bodyPr>
          <a:lstStyle>
            <a:lvl1pPr algn="ctr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lang="de-DE" sz="7000" b="0" i="0" kern="1200" dirty="0" smtClean="0">
                <a:solidFill>
                  <a:srgbClr val="FFD800"/>
                </a:solidFill>
                <a:latin typeface="National-Semibold"/>
                <a:ea typeface="+mn-ea"/>
                <a:cs typeface="National-Semibold"/>
              </a:defRPr>
            </a:lvl1pPr>
          </a:lstStyle>
          <a:p>
            <a:r>
              <a:rPr lang="de-DE" dirty="0" smtClean="0"/>
              <a:t>Titel</a:t>
            </a:r>
            <a:endParaRPr lang="de-D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chart Wei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/>
          <p:cNvSpPr>
            <a:spLocks noGrp="1"/>
          </p:cNvSpPr>
          <p:nvPr>
            <p:ph type="title" hasCustomPrompt="1"/>
          </p:nvPr>
        </p:nvSpPr>
        <p:spPr>
          <a:xfrm>
            <a:off x="457200" y="0"/>
            <a:ext cx="82296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normAutofit/>
          </a:bodyPr>
          <a:lstStyle>
            <a:lvl1pPr algn="ctr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lang="de-DE" sz="8000" kern="1200" dirty="0" smtClean="0">
                <a:solidFill>
                  <a:schemeClr val="bg1"/>
                </a:solidFill>
                <a:latin typeface="Newzald-Book"/>
                <a:ea typeface="ＭＳ Ｐゴシック" pitchFamily="34" charset="-128"/>
                <a:cs typeface="Newzald-Book"/>
              </a:defRPr>
            </a:lvl1pPr>
          </a:lstStyle>
          <a:p>
            <a:r>
              <a:rPr lang="de-DE" dirty="0" smtClean="0"/>
              <a:t>Titel</a:t>
            </a:r>
            <a:endParaRPr lang="de-D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/>
          <p:cNvSpPr>
            <a:spLocks noGrp="1"/>
          </p:cNvSpPr>
          <p:nvPr>
            <p:ph type="pic" sz="quarter" idx="10"/>
          </p:nvPr>
        </p:nvSpPr>
        <p:spPr>
          <a:xfrm>
            <a:off x="921575" y="666189"/>
            <a:ext cx="7302500" cy="5540375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6" descr="imac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9700" y="752475"/>
            <a:ext cx="6251575" cy="572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ntakt (Aach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11"/>
          <p:cNvSpPr txBox="1">
            <a:spLocks noChangeArrowheads="1"/>
          </p:cNvSpPr>
          <p:nvPr userDrawn="1"/>
        </p:nvSpPr>
        <p:spPr bwMode="auto">
          <a:xfrm>
            <a:off x="785813" y="2833688"/>
            <a:ext cx="6092825" cy="1057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55000"/>
              </a:lnSpc>
            </a:pPr>
            <a:r>
              <a:rPr lang="de-DE" sz="3800" dirty="0">
                <a:solidFill>
                  <a:schemeClr val="bg1"/>
                </a:solidFill>
                <a:latin typeface="Newzald Bold" pitchFamily="50" charset="0"/>
              </a:rPr>
              <a:t>POWERFLASHER GMBH</a:t>
            </a:r>
          </a:p>
          <a:p>
            <a:pPr>
              <a:lnSpc>
                <a:spcPct val="55000"/>
              </a:lnSpc>
            </a:pPr>
            <a:r>
              <a:rPr lang="de-DE" sz="3800" dirty="0" err="1" smtClean="0">
                <a:solidFill>
                  <a:schemeClr val="bg1"/>
                </a:solidFill>
                <a:latin typeface="Newzald Book" pitchFamily="50" charset="0"/>
              </a:rPr>
              <a:t>Belvederealle</a:t>
            </a:r>
            <a:r>
              <a:rPr lang="de-DE" sz="3800" dirty="0" smtClean="0">
                <a:solidFill>
                  <a:schemeClr val="bg1"/>
                </a:solidFill>
                <a:latin typeface="Newzald Book" pitchFamily="50" charset="0"/>
              </a:rPr>
              <a:t> 5</a:t>
            </a:r>
            <a:endParaRPr lang="de-DE" sz="3800" dirty="0">
              <a:solidFill>
                <a:schemeClr val="bg1"/>
              </a:solidFill>
              <a:latin typeface="Newzald Book" pitchFamily="50" charset="0"/>
            </a:endParaRPr>
          </a:p>
          <a:p>
            <a:pPr>
              <a:lnSpc>
                <a:spcPct val="55000"/>
              </a:lnSpc>
            </a:pPr>
            <a:r>
              <a:rPr lang="de-DE" sz="3800" dirty="0" smtClean="0">
                <a:solidFill>
                  <a:schemeClr val="bg1"/>
                </a:solidFill>
                <a:latin typeface="Newzald Book" pitchFamily="50" charset="0"/>
              </a:rPr>
              <a:t>52070 Aachen</a:t>
            </a:r>
            <a:endParaRPr lang="de-DE" sz="3800" dirty="0">
              <a:solidFill>
                <a:schemeClr val="bg1"/>
              </a:solidFill>
              <a:latin typeface="Newzald Book" pitchFamily="50" charset="0"/>
            </a:endParaRPr>
          </a:p>
        </p:txBody>
      </p:sp>
      <p:sp>
        <p:nvSpPr>
          <p:cNvPr id="9" name="Text Box 15"/>
          <p:cNvSpPr txBox="1">
            <a:spLocks noChangeArrowheads="1"/>
          </p:cNvSpPr>
          <p:nvPr userDrawn="1"/>
        </p:nvSpPr>
        <p:spPr bwMode="auto">
          <a:xfrm>
            <a:off x="811213" y="3859213"/>
            <a:ext cx="240665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55000"/>
              </a:lnSpc>
            </a:pPr>
            <a:r>
              <a:rPr lang="de-DE" sz="1200">
                <a:solidFill>
                  <a:srgbClr val="FFD800"/>
                </a:solidFill>
                <a:latin typeface="National Bold" pitchFamily="50" charset="0"/>
              </a:rPr>
              <a:t>www.powerflasher.de</a:t>
            </a:r>
          </a:p>
        </p:txBody>
      </p:sp>
      <p:sp>
        <p:nvSpPr>
          <p:cNvPr id="10" name="Line 16"/>
          <p:cNvSpPr>
            <a:spLocks noChangeShapeType="1"/>
          </p:cNvSpPr>
          <p:nvPr userDrawn="1"/>
        </p:nvSpPr>
        <p:spPr bwMode="auto">
          <a:xfrm>
            <a:off x="895350" y="4219575"/>
            <a:ext cx="7210425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15" name="Textplatzhalt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785781" y="4604428"/>
            <a:ext cx="1962150" cy="960437"/>
          </a:xfrm>
          <a:prstGeom prst="rect">
            <a:avLst/>
          </a:prstGeom>
        </p:spPr>
        <p:txBody>
          <a:bodyPr vert="horz"/>
          <a:lstStyle>
            <a:lvl1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None/>
              <a:defRPr lang="de-DE" sz="1200" kern="1200" dirty="0">
                <a:solidFill>
                  <a:srgbClr val="FFD800"/>
                </a:solidFill>
                <a:latin typeface="National Bold" pitchFamily="50" charset="0"/>
                <a:ea typeface="+mn-ea"/>
                <a:cs typeface="+mn-cs"/>
              </a:defRPr>
            </a:lvl1pPr>
          </a:lstStyle>
          <a:p>
            <a:pPr>
              <a:lnSpc>
                <a:spcPct val="80000"/>
              </a:lnSpc>
            </a:pPr>
            <a:r>
              <a:rPr lang="de-DE" sz="1200" dirty="0" smtClean="0">
                <a:solidFill>
                  <a:srgbClr val="FFD800"/>
                </a:solidFill>
                <a:latin typeface="National Bold" pitchFamily="50" charset="0"/>
              </a:rPr>
              <a:t>Carlo</a:t>
            </a:r>
            <a:r>
              <a:rPr lang="de-DE" sz="1200" baseline="0" dirty="0" smtClean="0">
                <a:solidFill>
                  <a:srgbClr val="FFD800"/>
                </a:solidFill>
                <a:latin typeface="National Bold" pitchFamily="50" charset="0"/>
              </a:rPr>
              <a:t> Blatz</a:t>
            </a:r>
            <a:endParaRPr lang="de-DE" sz="1200" dirty="0" smtClean="0">
              <a:solidFill>
                <a:srgbClr val="FFD800"/>
              </a:solidFill>
              <a:latin typeface="National Bold" pitchFamily="50" charset="0"/>
            </a:endParaRPr>
          </a:p>
          <a:p>
            <a:pPr>
              <a:lnSpc>
                <a:spcPct val="80000"/>
              </a:lnSpc>
            </a:pPr>
            <a:r>
              <a:rPr lang="de-DE" sz="1200" dirty="0" smtClean="0">
                <a:solidFill>
                  <a:schemeClr val="bg1"/>
                </a:solidFill>
                <a:latin typeface="National Semibold Italic" pitchFamily="50" charset="0"/>
              </a:rPr>
              <a:t>CEO/</a:t>
            </a:r>
            <a:r>
              <a:rPr lang="de-DE" sz="1200" baseline="0" dirty="0" smtClean="0">
                <a:solidFill>
                  <a:schemeClr val="bg1"/>
                </a:solidFill>
                <a:latin typeface="National Semibold Italic" pitchFamily="50" charset="0"/>
              </a:rPr>
              <a:t> </a:t>
            </a:r>
            <a:r>
              <a:rPr lang="de-DE" sz="1200" baseline="0" dirty="0" err="1" smtClean="0">
                <a:solidFill>
                  <a:schemeClr val="bg1"/>
                </a:solidFill>
                <a:latin typeface="National Semibold Italic" pitchFamily="50" charset="0"/>
              </a:rPr>
              <a:t>Founder</a:t>
            </a:r>
            <a:endParaRPr lang="de-DE" sz="1200" dirty="0" smtClean="0">
              <a:solidFill>
                <a:schemeClr val="bg1"/>
              </a:solidFill>
              <a:latin typeface="National Book Italic" pitchFamily="50" charset="0"/>
            </a:endParaRPr>
          </a:p>
          <a:p>
            <a:pPr>
              <a:lnSpc>
                <a:spcPct val="80000"/>
              </a:lnSpc>
            </a:pPr>
            <a:endParaRPr lang="de-DE" sz="1200" dirty="0" smtClean="0">
              <a:solidFill>
                <a:schemeClr val="bg1"/>
              </a:solidFill>
              <a:latin typeface="National Book Italic" pitchFamily="50" charset="0"/>
            </a:endParaRPr>
          </a:p>
          <a:p>
            <a:pPr>
              <a:lnSpc>
                <a:spcPct val="80000"/>
              </a:lnSpc>
            </a:pPr>
            <a:endParaRPr lang="de-DE" sz="1200" dirty="0" smtClean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r>
              <a:rPr lang="de-DE" sz="1200" dirty="0" smtClean="0">
                <a:solidFill>
                  <a:srgbClr val="FFD800"/>
                </a:solidFill>
                <a:latin typeface="National Bold" pitchFamily="50" charset="0"/>
              </a:rPr>
              <a:t>E</a:t>
            </a:r>
            <a:r>
              <a:rPr lang="de-DE" sz="1200" dirty="0" smtClean="0">
                <a:solidFill>
                  <a:srgbClr val="FFD800"/>
                </a:solidFill>
              </a:rPr>
              <a:t>   </a:t>
            </a:r>
            <a:r>
              <a:rPr lang="de-DE" sz="1200" dirty="0" err="1" smtClean="0">
                <a:solidFill>
                  <a:srgbClr val="FFD800"/>
                </a:solidFill>
                <a:latin typeface="National Bold" pitchFamily="50" charset="0"/>
              </a:rPr>
              <a:t>cb@powerflasher.de</a:t>
            </a:r>
            <a:r>
              <a:rPr lang="de-DE" sz="1200" dirty="0" smtClean="0">
                <a:solidFill>
                  <a:srgbClr val="FFD800"/>
                </a:solidFill>
              </a:rPr>
              <a:t>    </a:t>
            </a:r>
          </a:p>
          <a:p>
            <a:pPr>
              <a:lnSpc>
                <a:spcPct val="80000"/>
              </a:lnSpc>
            </a:pPr>
            <a:r>
              <a:rPr lang="de-DE" sz="1200" dirty="0" smtClean="0">
                <a:solidFill>
                  <a:srgbClr val="FFD800"/>
                </a:solidFill>
                <a:latin typeface="National Bold" pitchFamily="50" charset="0"/>
              </a:rPr>
              <a:t>T</a:t>
            </a:r>
            <a:r>
              <a:rPr lang="de-DE" sz="1200" dirty="0" smtClean="0">
                <a:solidFill>
                  <a:srgbClr val="FFD800"/>
                </a:solidFill>
              </a:rPr>
              <a:t>   </a:t>
            </a:r>
            <a:r>
              <a:rPr lang="de-DE" sz="1200" dirty="0" smtClean="0">
                <a:solidFill>
                  <a:schemeClr val="bg1"/>
                </a:solidFill>
                <a:latin typeface="National Semibold" pitchFamily="50" charset="0"/>
              </a:rPr>
              <a:t>0241</a:t>
            </a:r>
            <a:r>
              <a:rPr lang="de-DE" sz="1200" baseline="0" dirty="0" smtClean="0">
                <a:solidFill>
                  <a:schemeClr val="bg1"/>
                </a:solidFill>
                <a:latin typeface="National Semibold" pitchFamily="50" charset="0"/>
              </a:rPr>
              <a:t> 91 88 0 - 244</a:t>
            </a:r>
            <a:endParaRPr lang="de-DE" sz="1200" dirty="0">
              <a:solidFill>
                <a:schemeClr val="bg1"/>
              </a:solidFill>
              <a:latin typeface="National Semibold" pitchFamily="50" charset="0"/>
            </a:endParaRPr>
          </a:p>
        </p:txBody>
      </p:sp>
      <p:sp>
        <p:nvSpPr>
          <p:cNvPr id="17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3593669" y="4604428"/>
            <a:ext cx="1962150" cy="960437"/>
          </a:xfrm>
          <a:prstGeom prst="rect">
            <a:avLst/>
          </a:prstGeom>
        </p:spPr>
        <p:txBody>
          <a:bodyPr vert="horz"/>
          <a:lstStyle>
            <a:lvl1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None/>
              <a:defRPr lang="de-DE" sz="1200" kern="1200" dirty="0">
                <a:solidFill>
                  <a:srgbClr val="FFD800"/>
                </a:solidFill>
                <a:latin typeface="National Bold" pitchFamily="50" charset="0"/>
                <a:ea typeface="+mn-ea"/>
                <a:cs typeface="+mn-cs"/>
              </a:defRPr>
            </a:lvl1pPr>
          </a:lstStyle>
          <a:p>
            <a:pPr>
              <a:lnSpc>
                <a:spcPct val="80000"/>
              </a:lnSpc>
            </a:pPr>
            <a:r>
              <a:rPr lang="de-DE" sz="1200" dirty="0" smtClean="0">
                <a:solidFill>
                  <a:srgbClr val="FFD800"/>
                </a:solidFill>
                <a:latin typeface="National Bold" pitchFamily="50" charset="0"/>
              </a:rPr>
              <a:t>Thomas</a:t>
            </a:r>
            <a:r>
              <a:rPr lang="de-DE" sz="1200" baseline="0" dirty="0" smtClean="0">
                <a:solidFill>
                  <a:srgbClr val="FFD800"/>
                </a:solidFill>
                <a:latin typeface="National Bold" pitchFamily="50" charset="0"/>
              </a:rPr>
              <a:t> </a:t>
            </a:r>
            <a:r>
              <a:rPr lang="de-DE" sz="1200" baseline="0" dirty="0" err="1" smtClean="0">
                <a:solidFill>
                  <a:srgbClr val="FFD800"/>
                </a:solidFill>
                <a:latin typeface="National Bold" pitchFamily="50" charset="0"/>
              </a:rPr>
              <a:t>Piotraschke</a:t>
            </a:r>
            <a:endParaRPr lang="de-DE" sz="1200" dirty="0" smtClean="0">
              <a:solidFill>
                <a:srgbClr val="FFD800"/>
              </a:solidFill>
              <a:latin typeface="National Bold" pitchFamily="50" charset="0"/>
            </a:endParaRPr>
          </a:p>
          <a:p>
            <a:pPr>
              <a:lnSpc>
                <a:spcPct val="80000"/>
              </a:lnSpc>
            </a:pPr>
            <a:r>
              <a:rPr lang="de-DE" sz="1200" dirty="0" smtClean="0">
                <a:solidFill>
                  <a:schemeClr val="bg1"/>
                </a:solidFill>
                <a:latin typeface="National Semibold Italic" pitchFamily="50" charset="0"/>
              </a:rPr>
              <a:t>CCO</a:t>
            </a:r>
          </a:p>
          <a:p>
            <a:pPr>
              <a:lnSpc>
                <a:spcPct val="80000"/>
              </a:lnSpc>
            </a:pPr>
            <a:endParaRPr lang="de-DE" sz="1200" dirty="0" smtClean="0">
              <a:solidFill>
                <a:schemeClr val="bg1"/>
              </a:solidFill>
              <a:latin typeface="National Semibold Italic" pitchFamily="50" charset="0"/>
            </a:endParaRPr>
          </a:p>
          <a:p>
            <a:pPr>
              <a:lnSpc>
                <a:spcPct val="80000"/>
              </a:lnSpc>
            </a:pPr>
            <a:endParaRPr lang="de-DE" sz="1200" dirty="0" smtClean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r>
              <a:rPr lang="de-DE" sz="1200" dirty="0" smtClean="0">
                <a:solidFill>
                  <a:srgbClr val="FFD800"/>
                </a:solidFill>
                <a:latin typeface="National Bold" pitchFamily="50" charset="0"/>
              </a:rPr>
              <a:t>E</a:t>
            </a:r>
            <a:r>
              <a:rPr lang="de-DE" sz="1200" dirty="0" smtClean="0">
                <a:solidFill>
                  <a:srgbClr val="FFD800"/>
                </a:solidFill>
              </a:rPr>
              <a:t>   </a:t>
            </a:r>
            <a:r>
              <a:rPr lang="de-DE" sz="1200" dirty="0" err="1" smtClean="0">
                <a:solidFill>
                  <a:srgbClr val="FFD800"/>
                </a:solidFill>
                <a:latin typeface="National Bold" pitchFamily="50" charset="0"/>
              </a:rPr>
              <a:t>tp@powerflasher.de</a:t>
            </a:r>
            <a:r>
              <a:rPr lang="de-DE" sz="1200" dirty="0" smtClean="0">
                <a:solidFill>
                  <a:srgbClr val="FFD800"/>
                </a:solidFill>
              </a:rPr>
              <a:t>    </a:t>
            </a:r>
          </a:p>
          <a:p>
            <a:pPr>
              <a:lnSpc>
                <a:spcPct val="80000"/>
              </a:lnSpc>
            </a:pPr>
            <a:r>
              <a:rPr lang="de-DE" sz="1200" dirty="0" smtClean="0">
                <a:solidFill>
                  <a:srgbClr val="FFD800"/>
                </a:solidFill>
                <a:latin typeface="National Bold" pitchFamily="50" charset="0"/>
              </a:rPr>
              <a:t>T</a:t>
            </a:r>
            <a:r>
              <a:rPr lang="de-DE" sz="1200" dirty="0" smtClean="0">
                <a:solidFill>
                  <a:srgbClr val="FFD800"/>
                </a:solidFill>
              </a:rPr>
              <a:t>   </a:t>
            </a:r>
            <a:r>
              <a:rPr lang="de-DE" sz="1200" dirty="0" smtClean="0">
                <a:solidFill>
                  <a:schemeClr val="bg1"/>
                </a:solidFill>
                <a:latin typeface="National Semibold" pitchFamily="50" charset="0"/>
              </a:rPr>
              <a:t>0241</a:t>
            </a:r>
            <a:r>
              <a:rPr lang="de-DE" sz="1200" baseline="0" dirty="0" smtClean="0">
                <a:solidFill>
                  <a:schemeClr val="bg1"/>
                </a:solidFill>
                <a:latin typeface="National Semibold" pitchFamily="50" charset="0"/>
              </a:rPr>
              <a:t> 91 88 0 - 231</a:t>
            </a:r>
            <a:endParaRPr lang="de-DE" sz="1200" dirty="0">
              <a:solidFill>
                <a:schemeClr val="bg1"/>
              </a:solidFill>
              <a:latin typeface="National Semibold" pitchFamily="50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ntakt (Hambur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11"/>
          <p:cNvSpPr txBox="1">
            <a:spLocks noChangeArrowheads="1"/>
          </p:cNvSpPr>
          <p:nvPr userDrawn="1"/>
        </p:nvSpPr>
        <p:spPr bwMode="auto">
          <a:xfrm>
            <a:off x="785813" y="2833688"/>
            <a:ext cx="6092825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55000"/>
              </a:lnSpc>
            </a:pPr>
            <a:r>
              <a:rPr lang="de-DE" sz="3800" dirty="0">
                <a:solidFill>
                  <a:schemeClr val="bg1"/>
                </a:solidFill>
                <a:latin typeface="Newzald Bold" pitchFamily="50" charset="0"/>
              </a:rPr>
              <a:t>POWERFLASHER GMBH</a:t>
            </a:r>
          </a:p>
          <a:p>
            <a:pPr>
              <a:lnSpc>
                <a:spcPct val="55000"/>
              </a:lnSpc>
            </a:pPr>
            <a:r>
              <a:rPr lang="de-DE" sz="3800" dirty="0">
                <a:solidFill>
                  <a:schemeClr val="bg1"/>
                </a:solidFill>
                <a:latin typeface="Newzald Book" pitchFamily="50" charset="0"/>
              </a:rPr>
              <a:t>BORSELSTRASSE 16</a:t>
            </a:r>
          </a:p>
          <a:p>
            <a:pPr>
              <a:lnSpc>
                <a:spcPct val="55000"/>
              </a:lnSpc>
            </a:pPr>
            <a:r>
              <a:rPr lang="de-DE" sz="3800" dirty="0">
                <a:solidFill>
                  <a:schemeClr val="bg1"/>
                </a:solidFill>
                <a:latin typeface="Newzald Book" pitchFamily="50" charset="0"/>
              </a:rPr>
              <a:t>22765 HAMBURG</a:t>
            </a:r>
          </a:p>
        </p:txBody>
      </p:sp>
      <p:sp>
        <p:nvSpPr>
          <p:cNvPr id="13" name="Text Box 15"/>
          <p:cNvSpPr txBox="1">
            <a:spLocks noChangeArrowheads="1"/>
          </p:cNvSpPr>
          <p:nvPr userDrawn="1"/>
        </p:nvSpPr>
        <p:spPr bwMode="auto">
          <a:xfrm>
            <a:off x="811213" y="3859213"/>
            <a:ext cx="240665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55000"/>
              </a:lnSpc>
            </a:pPr>
            <a:r>
              <a:rPr lang="de-DE" sz="1200">
                <a:solidFill>
                  <a:srgbClr val="FFD800"/>
                </a:solidFill>
                <a:latin typeface="National Bold" pitchFamily="50" charset="0"/>
              </a:rPr>
              <a:t>www.powerflasher.de</a:t>
            </a:r>
          </a:p>
        </p:txBody>
      </p:sp>
      <p:sp>
        <p:nvSpPr>
          <p:cNvPr id="14" name="Line 16"/>
          <p:cNvSpPr>
            <a:spLocks noChangeShapeType="1"/>
          </p:cNvSpPr>
          <p:nvPr userDrawn="1"/>
        </p:nvSpPr>
        <p:spPr bwMode="auto">
          <a:xfrm>
            <a:off x="895350" y="4219575"/>
            <a:ext cx="7210425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8" name="Textplatzhalt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785781" y="4604428"/>
            <a:ext cx="1962150" cy="960437"/>
          </a:xfrm>
          <a:prstGeom prst="rect">
            <a:avLst/>
          </a:prstGeom>
        </p:spPr>
        <p:txBody>
          <a:bodyPr vert="horz"/>
          <a:lstStyle>
            <a:lvl1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None/>
              <a:defRPr lang="de-DE" sz="1200" kern="1200" dirty="0">
                <a:solidFill>
                  <a:srgbClr val="FFD800"/>
                </a:solidFill>
                <a:latin typeface="National Bold" pitchFamily="50" charset="0"/>
                <a:ea typeface="+mn-ea"/>
                <a:cs typeface="+mn-cs"/>
              </a:defRPr>
            </a:lvl1pPr>
          </a:lstStyle>
          <a:p>
            <a:pPr>
              <a:lnSpc>
                <a:spcPct val="80000"/>
              </a:lnSpc>
            </a:pPr>
            <a:r>
              <a:rPr lang="de-DE" sz="1200" dirty="0" smtClean="0">
                <a:solidFill>
                  <a:srgbClr val="FFD800"/>
                </a:solidFill>
                <a:latin typeface="National Bold" pitchFamily="50" charset="0"/>
              </a:rPr>
              <a:t>Frank </a:t>
            </a:r>
            <a:r>
              <a:rPr lang="de-DE" sz="1200" dirty="0" err="1" smtClean="0">
                <a:solidFill>
                  <a:srgbClr val="FFD800"/>
                </a:solidFill>
                <a:latin typeface="National Bold" pitchFamily="50" charset="0"/>
              </a:rPr>
              <a:t>Piotraschke</a:t>
            </a:r>
            <a:r>
              <a:rPr lang="de-DE" sz="1200" dirty="0" smtClean="0">
                <a:solidFill>
                  <a:srgbClr val="FFD800"/>
                </a:solidFill>
                <a:latin typeface="National Bold" pitchFamily="50" charset="0"/>
              </a:rPr>
              <a:t> </a:t>
            </a:r>
          </a:p>
          <a:p>
            <a:pPr>
              <a:lnSpc>
                <a:spcPct val="80000"/>
              </a:lnSpc>
            </a:pPr>
            <a:r>
              <a:rPr lang="de-DE" sz="1200" dirty="0" smtClean="0">
                <a:solidFill>
                  <a:schemeClr val="bg1"/>
                </a:solidFill>
                <a:latin typeface="National Semibold Italic" pitchFamily="50" charset="0"/>
              </a:rPr>
              <a:t>Teamleitung Hamburg</a:t>
            </a:r>
            <a:endParaRPr lang="de-DE" sz="1200" dirty="0" smtClean="0">
              <a:solidFill>
                <a:schemeClr val="bg1"/>
              </a:solidFill>
              <a:latin typeface="National Book Italic" pitchFamily="50" charset="0"/>
            </a:endParaRPr>
          </a:p>
          <a:p>
            <a:pPr>
              <a:lnSpc>
                <a:spcPct val="80000"/>
              </a:lnSpc>
            </a:pPr>
            <a:endParaRPr lang="de-DE" sz="1200" dirty="0" smtClean="0">
              <a:solidFill>
                <a:schemeClr val="bg1"/>
              </a:solidFill>
              <a:latin typeface="National Book Italic" pitchFamily="50" charset="0"/>
            </a:endParaRPr>
          </a:p>
          <a:p>
            <a:pPr>
              <a:lnSpc>
                <a:spcPct val="80000"/>
              </a:lnSpc>
            </a:pPr>
            <a:endParaRPr lang="de-DE" sz="1200" dirty="0" smtClean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r>
              <a:rPr lang="de-DE" sz="1200" dirty="0" smtClean="0">
                <a:solidFill>
                  <a:srgbClr val="FFD800"/>
                </a:solidFill>
                <a:latin typeface="National Bold" pitchFamily="50" charset="0"/>
              </a:rPr>
              <a:t>E</a:t>
            </a:r>
            <a:r>
              <a:rPr lang="de-DE" sz="1200" dirty="0" smtClean="0">
                <a:solidFill>
                  <a:srgbClr val="FFD800"/>
                </a:solidFill>
              </a:rPr>
              <a:t>   </a:t>
            </a:r>
            <a:r>
              <a:rPr lang="de-DE" sz="1200" dirty="0" err="1" smtClean="0">
                <a:solidFill>
                  <a:srgbClr val="FFD800"/>
                </a:solidFill>
                <a:latin typeface="National Bold" pitchFamily="50" charset="0"/>
              </a:rPr>
              <a:t>fp@powerflasher.de</a:t>
            </a:r>
            <a:r>
              <a:rPr lang="de-DE" sz="1200" dirty="0" smtClean="0">
                <a:solidFill>
                  <a:srgbClr val="FFD800"/>
                </a:solidFill>
              </a:rPr>
              <a:t>    </a:t>
            </a:r>
          </a:p>
          <a:p>
            <a:pPr>
              <a:lnSpc>
                <a:spcPct val="80000"/>
              </a:lnSpc>
            </a:pPr>
            <a:r>
              <a:rPr lang="de-DE" sz="1200" dirty="0" smtClean="0">
                <a:solidFill>
                  <a:srgbClr val="FFD800"/>
                </a:solidFill>
                <a:latin typeface="National Bold" pitchFamily="50" charset="0"/>
              </a:rPr>
              <a:t>T</a:t>
            </a:r>
            <a:r>
              <a:rPr lang="de-DE" sz="1200" dirty="0" smtClean="0">
                <a:solidFill>
                  <a:srgbClr val="FFD800"/>
                </a:solidFill>
              </a:rPr>
              <a:t>   </a:t>
            </a:r>
            <a:r>
              <a:rPr lang="de-DE" sz="1200" dirty="0" smtClean="0">
                <a:solidFill>
                  <a:schemeClr val="bg1"/>
                </a:solidFill>
                <a:latin typeface="National Semibold" pitchFamily="50" charset="0"/>
              </a:rPr>
              <a:t>040 38 07 66 13 - 0</a:t>
            </a:r>
            <a:endParaRPr lang="de-DE" sz="1200" dirty="0">
              <a:solidFill>
                <a:schemeClr val="bg1"/>
              </a:solidFill>
              <a:latin typeface="National Semibold" pitchFamily="50" charset="0"/>
            </a:endParaRP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3593669" y="4604428"/>
            <a:ext cx="1962150" cy="960437"/>
          </a:xfrm>
          <a:prstGeom prst="rect">
            <a:avLst/>
          </a:prstGeom>
        </p:spPr>
        <p:txBody>
          <a:bodyPr vert="horz"/>
          <a:lstStyle>
            <a:lvl1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None/>
              <a:defRPr lang="de-DE" sz="1200" kern="1200" dirty="0">
                <a:solidFill>
                  <a:srgbClr val="FFD800"/>
                </a:solidFill>
                <a:latin typeface="National Bold" pitchFamily="50" charset="0"/>
                <a:ea typeface="+mn-ea"/>
                <a:cs typeface="+mn-cs"/>
              </a:defRPr>
            </a:lvl1pPr>
          </a:lstStyle>
          <a:p>
            <a:pPr>
              <a:lnSpc>
                <a:spcPct val="80000"/>
              </a:lnSpc>
            </a:pPr>
            <a:r>
              <a:rPr lang="de-DE" sz="1200" dirty="0" smtClean="0">
                <a:solidFill>
                  <a:srgbClr val="FFD800"/>
                </a:solidFill>
                <a:latin typeface="National Bold" pitchFamily="50" charset="0"/>
              </a:rPr>
              <a:t>Fabian </a:t>
            </a:r>
            <a:r>
              <a:rPr lang="de-DE" sz="1200" dirty="0" err="1" smtClean="0">
                <a:solidFill>
                  <a:srgbClr val="FFD800"/>
                </a:solidFill>
                <a:latin typeface="National Bold" pitchFamily="50" charset="0"/>
              </a:rPr>
              <a:t>Nöthe</a:t>
            </a:r>
            <a:endParaRPr lang="de-DE" sz="1200" dirty="0" smtClean="0">
              <a:solidFill>
                <a:srgbClr val="FFD800"/>
              </a:solidFill>
              <a:latin typeface="National Bold" pitchFamily="50" charset="0"/>
            </a:endParaRPr>
          </a:p>
          <a:p>
            <a:pPr>
              <a:lnSpc>
                <a:spcPct val="80000"/>
              </a:lnSpc>
            </a:pPr>
            <a:r>
              <a:rPr lang="de-DE" sz="1200" dirty="0" err="1" smtClean="0">
                <a:solidFill>
                  <a:schemeClr val="bg1"/>
                </a:solidFill>
                <a:latin typeface="National Semibold Italic" pitchFamily="50" charset="0"/>
              </a:rPr>
              <a:t>Creative</a:t>
            </a:r>
            <a:r>
              <a:rPr lang="de-DE" sz="1200" dirty="0" smtClean="0">
                <a:solidFill>
                  <a:schemeClr val="bg1"/>
                </a:solidFill>
                <a:latin typeface="National Semibold Italic" pitchFamily="50" charset="0"/>
              </a:rPr>
              <a:t> </a:t>
            </a:r>
            <a:r>
              <a:rPr lang="de-DE" sz="1200" dirty="0" err="1" smtClean="0">
                <a:solidFill>
                  <a:schemeClr val="bg1"/>
                </a:solidFill>
                <a:latin typeface="National Semibold Italic" pitchFamily="50" charset="0"/>
              </a:rPr>
              <a:t>Director</a:t>
            </a:r>
            <a:r>
              <a:rPr lang="de-DE" sz="1200" dirty="0" smtClean="0">
                <a:solidFill>
                  <a:schemeClr val="bg1"/>
                </a:solidFill>
                <a:latin typeface="National Semibold Italic" pitchFamily="50" charset="0"/>
              </a:rPr>
              <a:t>  </a:t>
            </a:r>
          </a:p>
          <a:p>
            <a:pPr>
              <a:lnSpc>
                <a:spcPct val="80000"/>
              </a:lnSpc>
            </a:pPr>
            <a:endParaRPr lang="de-DE" sz="1200" dirty="0" smtClean="0">
              <a:solidFill>
                <a:schemeClr val="bg1"/>
              </a:solidFill>
              <a:latin typeface="National Semibold Italic" pitchFamily="50" charset="0"/>
            </a:endParaRPr>
          </a:p>
          <a:p>
            <a:pPr>
              <a:lnSpc>
                <a:spcPct val="80000"/>
              </a:lnSpc>
            </a:pPr>
            <a:endParaRPr lang="de-DE" sz="1200" dirty="0" smtClean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r>
              <a:rPr lang="de-DE" sz="1200" dirty="0" smtClean="0">
                <a:solidFill>
                  <a:srgbClr val="FFD800"/>
                </a:solidFill>
                <a:latin typeface="National Bold" pitchFamily="50" charset="0"/>
              </a:rPr>
              <a:t>E</a:t>
            </a:r>
            <a:r>
              <a:rPr lang="de-DE" sz="1200" dirty="0" smtClean="0">
                <a:solidFill>
                  <a:srgbClr val="FFD800"/>
                </a:solidFill>
              </a:rPr>
              <a:t>   </a:t>
            </a:r>
            <a:r>
              <a:rPr lang="de-DE" sz="1200" dirty="0" err="1" smtClean="0">
                <a:solidFill>
                  <a:srgbClr val="FFD800"/>
                </a:solidFill>
                <a:latin typeface="National Bold" pitchFamily="50" charset="0"/>
              </a:rPr>
              <a:t>fn@powerflasher.de</a:t>
            </a:r>
            <a:r>
              <a:rPr lang="de-DE" sz="1200" dirty="0" smtClean="0">
                <a:solidFill>
                  <a:srgbClr val="FFD800"/>
                </a:solidFill>
              </a:rPr>
              <a:t>    </a:t>
            </a:r>
          </a:p>
          <a:p>
            <a:pPr>
              <a:lnSpc>
                <a:spcPct val="80000"/>
              </a:lnSpc>
            </a:pPr>
            <a:r>
              <a:rPr lang="de-DE" sz="1200" dirty="0" smtClean="0">
                <a:solidFill>
                  <a:srgbClr val="FFD800"/>
                </a:solidFill>
                <a:latin typeface="National Bold" pitchFamily="50" charset="0"/>
              </a:rPr>
              <a:t>T</a:t>
            </a:r>
            <a:r>
              <a:rPr lang="de-DE" sz="1200" dirty="0" smtClean="0">
                <a:solidFill>
                  <a:srgbClr val="FFD800"/>
                </a:solidFill>
              </a:rPr>
              <a:t>   </a:t>
            </a:r>
            <a:r>
              <a:rPr lang="de-DE" sz="1200" dirty="0" smtClean="0">
                <a:solidFill>
                  <a:schemeClr val="bg1"/>
                </a:solidFill>
                <a:latin typeface="National Semibold" pitchFamily="50" charset="0"/>
              </a:rPr>
              <a:t>040 38 07 66 13 - 1</a:t>
            </a:r>
            <a:endParaRPr lang="de-DE" sz="1200" dirty="0">
              <a:solidFill>
                <a:schemeClr val="bg1"/>
              </a:solidFill>
              <a:latin typeface="National Semibold" pitchFamily="50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b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3" r:id="rId5"/>
    <p:sldLayoutId id="2147483651" r:id="rId6"/>
    <p:sldLayoutId id="2147483655" r:id="rId7"/>
    <p:sldLayoutId id="2147483656" r:id="rId8"/>
    <p:sldLayoutId id="2147483657" r:id="rId9"/>
    <p:sldLayoutId id="2147483660" r:id="rId10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fact of matter </a:t>
            </a:r>
            <a:r>
              <a:rPr lang="en-US" dirty="0" smtClean="0"/>
              <a:t>is.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We don’t know if the </a:t>
            </a:r>
            <a:r>
              <a:rPr lang="en-US" dirty="0"/>
              <a:t>new features are really </a:t>
            </a:r>
            <a:r>
              <a:rPr lang="en-US" dirty="0" smtClean="0"/>
              <a:t>used.</a:t>
            </a:r>
          </a:p>
          <a:p>
            <a:r>
              <a:rPr lang="en-US" dirty="0" smtClean="0"/>
              <a:t>We know that 80% of our customers are happy with knowing just 20% of our features</a:t>
            </a:r>
            <a:r>
              <a:rPr lang="en-US" dirty="0"/>
              <a:t>.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r>
              <a:rPr lang="en-US" sz="5400" dirty="0"/>
              <a:t>We want to change </a:t>
            </a:r>
            <a:r>
              <a:rPr lang="en-US" sz="5400" dirty="0" smtClean="0"/>
              <a:t>this. </a:t>
            </a:r>
            <a:br>
              <a:rPr lang="en-US" sz="5400" dirty="0" smtClean="0"/>
            </a:br>
            <a:r>
              <a:rPr lang="de-DE" dirty="0" err="1" smtClean="0">
                <a:solidFill>
                  <a:srgbClr val="FFD800"/>
                </a:solidFill>
              </a:rPr>
              <a:t>With</a:t>
            </a:r>
            <a:r>
              <a:rPr lang="de-DE" dirty="0" smtClean="0">
                <a:solidFill>
                  <a:srgbClr val="FFD800"/>
                </a:solidFill>
              </a:rPr>
              <a:t> </a:t>
            </a:r>
            <a:r>
              <a:rPr lang="de-DE" dirty="0">
                <a:solidFill>
                  <a:srgbClr val="FFD800"/>
                </a:solidFill>
              </a:rPr>
              <a:t>a golden strategy.</a:t>
            </a:r>
          </a:p>
        </p:txBody>
      </p:sp>
    </p:spTree>
    <p:extLst>
      <p:ext uri="{BB962C8B-B14F-4D97-AF65-F5344CB8AC3E}">
        <p14:creationId xmlns:p14="http://schemas.microsoft.com/office/powerpoint/2010/main" val="3720050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 smtClean="0"/>
              <a:t>common</a:t>
            </a:r>
            <a:r>
              <a:rPr lang="de-DE" dirty="0" smtClean="0"/>
              <a:t> </a:t>
            </a:r>
            <a:r>
              <a:rPr lang="de-DE" dirty="0" err="1" smtClean="0"/>
              <a:t>goal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062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r>
              <a:rPr lang="de-DE" dirty="0"/>
              <a:t>Win new customers.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 want to reach more Flash developers, convince them and motivate to buy.</a:t>
            </a:r>
          </a:p>
          <a:p>
            <a:r>
              <a:rPr lang="en-US" dirty="0"/>
              <a:t>The strategic key message: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rgbClr val="FFD800"/>
                </a:solidFill>
              </a:rPr>
              <a:t>FDT </a:t>
            </a:r>
            <a:r>
              <a:rPr lang="en-US" dirty="0">
                <a:solidFill>
                  <a:srgbClr val="FFD800"/>
                </a:solidFill>
              </a:rPr>
              <a:t>makes you more efficient.</a:t>
            </a:r>
            <a:endParaRPr lang="en-US" dirty="0" smtClean="0">
              <a:solidFill>
                <a:srgbClr val="FFD8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6881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</a:t>
            </a:r>
            <a:r>
              <a:rPr lang="de-DE" dirty="0"/>
              <a:t>Community bonding.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 want to sustainably convince users to their decision and extend their customer loyalty.</a:t>
            </a:r>
          </a:p>
          <a:p>
            <a:r>
              <a:rPr lang="en-US" dirty="0">
                <a:solidFill>
                  <a:srgbClr val="FFD800"/>
                </a:solidFill>
              </a:rPr>
              <a:t>Therefore we want to help users to use FDT more efficiently and share their love.</a:t>
            </a:r>
          </a:p>
        </p:txBody>
      </p:sp>
    </p:spTree>
    <p:extLst>
      <p:ext uri="{BB962C8B-B14F-4D97-AF65-F5344CB8AC3E}">
        <p14:creationId xmlns:p14="http://schemas.microsoft.com/office/powerpoint/2010/main" val="2374978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</a:t>
            </a:r>
            <a:r>
              <a:rPr lang="en-US" dirty="0" smtClean="0"/>
              <a:t>. </a:t>
            </a:r>
            <a:r>
              <a:rPr lang="de-DE" dirty="0"/>
              <a:t>Improve FDT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 want to lead FDT the right way.</a:t>
            </a:r>
          </a:p>
          <a:p>
            <a:r>
              <a:rPr lang="en-US" dirty="0">
                <a:solidFill>
                  <a:srgbClr val="FFD800"/>
                </a:solidFill>
              </a:rPr>
              <a:t>For this purpose we listen to the community better than ever before.</a:t>
            </a:r>
          </a:p>
        </p:txBody>
      </p:sp>
    </p:spTree>
    <p:extLst>
      <p:ext uri="{BB962C8B-B14F-4D97-AF65-F5344CB8AC3E}">
        <p14:creationId xmlns:p14="http://schemas.microsoft.com/office/powerpoint/2010/main" val="4270657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Outline of the strategy.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22037" y="2374616"/>
            <a:ext cx="2286385" cy="2808246"/>
          </a:xfrm>
          <a:prstGeom prst="rect">
            <a:avLst/>
          </a:prstGeom>
          <a:solidFill>
            <a:srgbClr val="FFD800"/>
          </a:solidFill>
          <a:ln>
            <a:solidFill>
              <a:srgbClr val="FFD800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2000" endA="300" endPos="35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National-Semibold"/>
                <a:cs typeface="National-Semibold"/>
              </a:rPr>
              <a:t>Win new customers</a:t>
            </a:r>
            <a:endParaRPr lang="en-US" sz="1600" dirty="0">
              <a:solidFill>
                <a:schemeClr val="tx1"/>
              </a:solidFill>
              <a:latin typeface="National-Semibold"/>
              <a:cs typeface="National-Semibold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323913" y="2374616"/>
            <a:ext cx="2286385" cy="2808246"/>
          </a:xfrm>
          <a:prstGeom prst="rect">
            <a:avLst/>
          </a:prstGeom>
          <a:solidFill>
            <a:srgbClr val="FFD800"/>
          </a:solidFill>
          <a:ln>
            <a:solidFill>
              <a:srgbClr val="FFD800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2000" endA="300" endPos="35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National-Semibold"/>
                <a:cs typeface="National-Semibold"/>
              </a:rPr>
              <a:t>Community bonding</a:t>
            </a:r>
            <a:endParaRPr lang="en-US" sz="1600" dirty="0">
              <a:solidFill>
                <a:schemeClr val="tx1"/>
              </a:solidFill>
              <a:latin typeface="National-Semibold"/>
              <a:cs typeface="National-Semibold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932244" y="2374616"/>
            <a:ext cx="2286385" cy="2808246"/>
          </a:xfrm>
          <a:prstGeom prst="rect">
            <a:avLst/>
          </a:prstGeom>
          <a:solidFill>
            <a:srgbClr val="FFD800"/>
          </a:solidFill>
          <a:ln>
            <a:solidFill>
              <a:srgbClr val="FFD800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2000" endA="300" endPos="35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National-Semibold"/>
                <a:cs typeface="National-Semibold"/>
              </a:rPr>
              <a:t>Improve FDT</a:t>
            </a:r>
            <a:endParaRPr lang="en-US" sz="1600" dirty="0">
              <a:solidFill>
                <a:schemeClr val="tx1"/>
              </a:solidFill>
              <a:latin typeface="National-Semibold"/>
              <a:cs typeface="National-Semibold"/>
            </a:endParaRPr>
          </a:p>
        </p:txBody>
      </p:sp>
    </p:spTree>
    <p:extLst>
      <p:ext uri="{BB962C8B-B14F-4D97-AF65-F5344CB8AC3E}">
        <p14:creationId xmlns:p14="http://schemas.microsoft.com/office/powerpoint/2010/main" val="1554213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7200" dirty="0"/>
              <a:t>Implementing </a:t>
            </a:r>
            <a:r>
              <a:rPr lang="de-DE" sz="7200" dirty="0" err="1"/>
              <a:t>the</a:t>
            </a:r>
            <a:r>
              <a:rPr lang="de-DE" sz="7200" dirty="0"/>
              <a:t> </a:t>
            </a:r>
            <a:r>
              <a:rPr lang="de-DE" sz="7200" dirty="0" smtClean="0"/>
              <a:t/>
            </a:r>
            <a:br>
              <a:rPr lang="de-DE" sz="7200" dirty="0" smtClean="0"/>
            </a:br>
            <a:r>
              <a:rPr lang="de-DE" sz="7200" dirty="0" err="1" smtClean="0"/>
              <a:t>new</a:t>
            </a:r>
            <a:r>
              <a:rPr lang="de-DE" sz="7200" dirty="0" smtClean="0"/>
              <a:t> </a:t>
            </a:r>
            <a:r>
              <a:rPr lang="de-DE" sz="7200" dirty="0"/>
              <a:t>strategy.</a:t>
            </a:r>
          </a:p>
        </p:txBody>
      </p:sp>
    </p:spTree>
    <p:extLst>
      <p:ext uri="{BB962C8B-B14F-4D97-AF65-F5344CB8AC3E}">
        <p14:creationId xmlns:p14="http://schemas.microsoft.com/office/powerpoint/2010/main" val="3036140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approach: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Instead of classic advertisement, we're going an entirely different way.</a:t>
            </a:r>
          </a:p>
          <a:p>
            <a:r>
              <a:rPr lang="en-US" dirty="0">
                <a:solidFill>
                  <a:srgbClr val="FFD800"/>
                </a:solidFill>
              </a:rPr>
              <a:t>The whole communication stategy is based upon a new tool </a:t>
            </a:r>
            <a:r>
              <a:rPr lang="en-US" dirty="0" smtClean="0">
                <a:solidFill>
                  <a:srgbClr val="FFD800"/>
                </a:solidFill>
              </a:rPr>
              <a:t>for FDT</a:t>
            </a:r>
            <a:r>
              <a:rPr lang="en-US" dirty="0">
                <a:solidFill>
                  <a:srgbClr val="FFD800"/>
                </a:solidFill>
              </a:rPr>
              <a:t>.</a:t>
            </a:r>
          </a:p>
          <a:p>
            <a:r>
              <a:rPr lang="en-US" dirty="0"/>
              <a:t>The tool changes the perception of FDT positively while keeping the number of features. </a:t>
            </a:r>
          </a:p>
          <a:p>
            <a:endParaRPr lang="de-D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7000" dirty="0" smtClean="0">
                <a:solidFill>
                  <a:schemeClr val="bg1"/>
                </a:solidFill>
              </a:rPr>
              <a:t>The </a:t>
            </a:r>
            <a:r>
              <a:rPr lang="de-DE" sz="7000" dirty="0" err="1" smtClean="0">
                <a:solidFill>
                  <a:schemeClr val="bg1"/>
                </a:solidFill>
              </a:rPr>
              <a:t>idea</a:t>
            </a:r>
            <a:r>
              <a:rPr lang="de-DE" sz="7000" dirty="0" smtClean="0">
                <a:solidFill>
                  <a:schemeClr val="bg1"/>
                </a:solidFill>
              </a:rPr>
              <a:t>: </a:t>
            </a:r>
            <a:br>
              <a:rPr lang="de-DE" sz="7000" dirty="0" smtClean="0">
                <a:solidFill>
                  <a:schemeClr val="bg1"/>
                </a:solidFill>
              </a:rPr>
            </a:br>
            <a:r>
              <a:rPr lang="de-DE" sz="7000" dirty="0" err="1" smtClean="0"/>
              <a:t>Productivity</a:t>
            </a:r>
            <a:r>
              <a:rPr lang="de-DE" sz="7000" dirty="0" smtClean="0"/>
              <a:t> Booster.</a:t>
            </a:r>
            <a:endParaRPr lang="de-DE" sz="7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342900" y="419100"/>
            <a:ext cx="8610600" cy="5930900"/>
          </a:xfrm>
          <a:prstGeom prst="rect">
            <a:avLst/>
          </a:prstGeom>
          <a:solidFill>
            <a:srgbClr val="FFD8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/>
          </a:p>
        </p:txBody>
      </p:sp>
      <p:graphicFrame>
        <p:nvGraphicFramePr>
          <p:cNvPr id="2" name="Diagramm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22813328"/>
              </p:ext>
            </p:extLst>
          </p:nvPr>
        </p:nvGraphicFramePr>
        <p:xfrm>
          <a:off x="459091" y="564741"/>
          <a:ext cx="8356933" cy="56869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808799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The </a:t>
            </a:r>
            <a:r>
              <a:rPr lang="de-DE" dirty="0" err="1" smtClean="0"/>
              <a:t>idea</a:t>
            </a:r>
            <a:r>
              <a:rPr lang="de-DE" dirty="0" smtClean="0"/>
              <a:t>.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 make every developer an FDT heavy-user who can take any of our evengalists.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 smtClean="0"/>
              <a:t>it</a:t>
            </a:r>
            <a:r>
              <a:rPr lang="de-DE" dirty="0" smtClean="0"/>
              <a:t> </a:t>
            </a:r>
            <a:r>
              <a:rPr lang="de-DE" dirty="0" err="1" smtClean="0"/>
              <a:t>works</a:t>
            </a:r>
            <a:r>
              <a:rPr lang="de-DE" dirty="0" smtClean="0"/>
              <a:t>.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 track what features are used, and how frequently.</a:t>
            </a:r>
          </a:p>
          <a:p>
            <a:r>
              <a:rPr lang="de-DE" dirty="0" smtClean="0"/>
              <a:t>So </a:t>
            </a:r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present</a:t>
            </a:r>
            <a:r>
              <a:rPr lang="de-DE" dirty="0" smtClean="0"/>
              <a:t> </a:t>
            </a:r>
            <a:r>
              <a:rPr lang="de-DE" dirty="0" err="1" smtClean="0"/>
              <a:t>them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results</a:t>
            </a:r>
            <a:r>
              <a:rPr lang="de-DE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Concretely</a:t>
            </a:r>
            <a:r>
              <a:rPr lang="de-DE" dirty="0" smtClean="0"/>
              <a:t>.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We inform </a:t>
            </a:r>
            <a:r>
              <a:rPr lang="de-DE" dirty="0" err="1"/>
              <a:t>developers</a:t>
            </a:r>
            <a:r>
              <a:rPr lang="de-DE" dirty="0"/>
              <a:t> </a:t>
            </a:r>
            <a:r>
              <a:rPr lang="de-DE" dirty="0" err="1" smtClean="0"/>
              <a:t>about</a:t>
            </a:r>
            <a:r>
              <a:rPr lang="de-DE" dirty="0" smtClean="0"/>
              <a:t>:</a:t>
            </a:r>
          </a:p>
          <a:p>
            <a:pPr marL="457200" indent="-280988">
              <a:buClr>
                <a:srgbClr val="FFD800"/>
              </a:buClr>
              <a:buSzPct val="80000"/>
              <a:buFont typeface="Arial"/>
              <a:buChar char="•"/>
            </a:pPr>
            <a:r>
              <a:rPr lang="de-DE" dirty="0" err="1" smtClean="0"/>
              <a:t>Frequently</a:t>
            </a:r>
            <a:r>
              <a:rPr lang="de-DE" dirty="0" smtClean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 smtClean="0"/>
              <a:t>features</a:t>
            </a:r>
            <a:endParaRPr lang="de-DE" dirty="0" smtClean="0"/>
          </a:p>
          <a:p>
            <a:pPr marL="457200" indent="-280988">
              <a:buClr>
                <a:srgbClr val="FFD800"/>
              </a:buClr>
              <a:buSzPct val="80000"/>
              <a:buFont typeface="Arial"/>
              <a:buChar char="•"/>
            </a:pPr>
            <a:r>
              <a:rPr lang="de-DE" dirty="0" err="1" smtClean="0"/>
              <a:t>Seldomly</a:t>
            </a:r>
            <a:r>
              <a:rPr lang="de-DE" dirty="0" smtClean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 smtClean="0"/>
              <a:t>features</a:t>
            </a:r>
            <a:endParaRPr lang="de-DE" dirty="0" smtClean="0"/>
          </a:p>
          <a:p>
            <a:pPr marL="457200" indent="-280988">
              <a:buClr>
                <a:srgbClr val="FFD800"/>
              </a:buClr>
              <a:buSzPct val="80000"/>
              <a:buFont typeface="Arial"/>
              <a:buChar char="•"/>
            </a:pPr>
            <a:r>
              <a:rPr lang="de-DE" dirty="0" err="1" smtClean="0"/>
              <a:t>Unused</a:t>
            </a:r>
            <a:r>
              <a:rPr lang="de-DE" dirty="0" smtClean="0"/>
              <a:t> </a:t>
            </a:r>
            <a:r>
              <a:rPr lang="de-DE" dirty="0" err="1" smtClean="0"/>
              <a:t>features</a:t>
            </a:r>
            <a:endParaRPr lang="de-DE" dirty="0" smtClean="0"/>
          </a:p>
          <a:p>
            <a:pPr marL="457200" indent="-280988">
              <a:buClr>
                <a:srgbClr val="FFD800"/>
              </a:buClr>
              <a:buSzPct val="80000"/>
              <a:buFont typeface="Arial"/>
              <a:buChar char="•"/>
            </a:pPr>
            <a:r>
              <a:rPr lang="de-DE" dirty="0" smtClean="0"/>
              <a:t>New Features</a:t>
            </a:r>
          </a:p>
          <a:p>
            <a:pPr marL="457200" indent="-280988">
              <a:buClr>
                <a:srgbClr val="FFD800"/>
              </a:buClr>
              <a:buSzPct val="80000"/>
              <a:buFont typeface="Arial"/>
              <a:buChar char="•"/>
            </a:pPr>
            <a:r>
              <a:rPr lang="de-DE" dirty="0" smtClean="0"/>
              <a:t>etc.</a:t>
            </a:r>
          </a:p>
          <a:p>
            <a:endParaRPr lang="de-DE" dirty="0"/>
          </a:p>
          <a:p>
            <a:endParaRPr lang="de-D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One step further.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 provide a short tutorial to every feature information.</a:t>
            </a:r>
          </a:p>
          <a:p>
            <a:r>
              <a:rPr lang="en-US" dirty="0">
                <a:solidFill>
                  <a:srgbClr val="FFD800"/>
                </a:solidFill>
              </a:rPr>
              <a:t>The developer automatically teaches themselves during everyday's business.</a:t>
            </a:r>
            <a:endParaRPr lang="de-DE" dirty="0">
              <a:solidFill>
                <a:srgbClr val="FFD8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That's what the Productivity Booser could look like.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9600" dirty="0">
                <a:solidFill>
                  <a:srgbClr val="FFD800"/>
                </a:solidFill>
              </a:rPr>
              <a:t>Curtains up!</a:t>
            </a:r>
          </a:p>
        </p:txBody>
      </p:sp>
    </p:spTree>
    <p:extLst>
      <p:ext uri="{BB962C8B-B14F-4D97-AF65-F5344CB8AC3E}">
        <p14:creationId xmlns:p14="http://schemas.microsoft.com/office/powerpoint/2010/main" val="178133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DT_welcomeScreen2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91" y="733266"/>
            <a:ext cx="9024218" cy="52128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That's how we use Productivity Booster for our strategy.</a:t>
            </a:r>
          </a:p>
        </p:txBody>
      </p:sp>
    </p:spTree>
    <p:extLst>
      <p:ext uri="{BB962C8B-B14F-4D97-AF65-F5344CB8AC3E}">
        <p14:creationId xmlns:p14="http://schemas.microsoft.com/office/powerpoint/2010/main" val="3597932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722037" y="1211786"/>
            <a:ext cx="3820924" cy="3692316"/>
          </a:xfrm>
          <a:prstGeom prst="rect">
            <a:avLst/>
          </a:prstGeom>
          <a:solidFill>
            <a:srgbClr val="FFD800"/>
          </a:solidFill>
          <a:ln>
            <a:solidFill>
              <a:srgbClr val="FFD800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2000" endA="300" endPos="35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000" dirty="0" smtClean="0">
                <a:solidFill>
                  <a:schemeClr val="tx1"/>
                </a:solidFill>
                <a:latin typeface="National-Semibold"/>
                <a:cs typeface="National-Semibold"/>
              </a:rPr>
              <a:t>Win new Customers</a:t>
            </a:r>
            <a:endParaRPr lang="en-US" sz="3000" dirty="0">
              <a:solidFill>
                <a:schemeClr val="tx1"/>
              </a:solidFill>
              <a:latin typeface="National-Semibold"/>
              <a:cs typeface="National-Semibold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783856" y="3087003"/>
            <a:ext cx="1549186" cy="1497042"/>
          </a:xfrm>
          <a:prstGeom prst="rect">
            <a:avLst/>
          </a:prstGeom>
          <a:solidFill>
            <a:srgbClr val="BA9E01"/>
          </a:solidFill>
          <a:ln>
            <a:solidFill>
              <a:srgbClr val="BA9E01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2000" endA="300" endPos="35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National-Semibold"/>
                <a:cs typeface="National-Semibold"/>
              </a:rPr>
              <a:t>Community </a:t>
            </a:r>
            <a:r>
              <a:rPr lang="en-US" sz="1200" dirty="0" smtClean="0">
                <a:solidFill>
                  <a:schemeClr val="tx1"/>
                </a:solidFill>
                <a:latin typeface="National-Semibold"/>
                <a:cs typeface="National-Semibold"/>
              </a:rPr>
              <a:t>bonding</a:t>
            </a:r>
            <a:endParaRPr lang="en-US" sz="1200" dirty="0">
              <a:solidFill>
                <a:schemeClr val="tx1"/>
              </a:solidFill>
              <a:latin typeface="National-Semibold"/>
              <a:cs typeface="National-Semibold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669443" y="3087003"/>
            <a:ext cx="1549186" cy="1497042"/>
          </a:xfrm>
          <a:prstGeom prst="rect">
            <a:avLst/>
          </a:prstGeom>
          <a:solidFill>
            <a:srgbClr val="BA9E01"/>
          </a:solidFill>
          <a:ln>
            <a:solidFill>
              <a:srgbClr val="BA9E01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2000" endA="300" endPos="35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National-Semibold"/>
                <a:cs typeface="National-Semibold"/>
              </a:rPr>
              <a:t>Improve FDT</a:t>
            </a:r>
            <a:endParaRPr lang="en-US" sz="1200" dirty="0">
              <a:solidFill>
                <a:schemeClr val="tx1"/>
              </a:solidFill>
              <a:latin typeface="National-Semibold"/>
              <a:cs typeface="National-Semibold"/>
            </a:endParaRPr>
          </a:p>
        </p:txBody>
      </p:sp>
    </p:spTree>
    <p:extLst>
      <p:ext uri="{BB962C8B-B14F-4D97-AF65-F5344CB8AC3E}">
        <p14:creationId xmlns:p14="http://schemas.microsoft.com/office/powerpoint/2010/main" val="3688032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Our chance.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Analyzing the data tracked, we can convince potential customers with </a:t>
            </a:r>
            <a:r>
              <a:rPr lang="en-US" dirty="0">
                <a:solidFill>
                  <a:srgbClr val="FFD800"/>
                </a:solidFill>
              </a:rPr>
              <a:t>solid arguments</a:t>
            </a:r>
            <a:r>
              <a:rPr lang="en-US" dirty="0"/>
              <a:t>.</a:t>
            </a:r>
          </a:p>
          <a:p>
            <a:r>
              <a:rPr lang="en-US" dirty="0"/>
              <a:t>Furthermore, everyone using FDT frequently, enthusiastically and now also efficiently, is the </a:t>
            </a:r>
            <a:r>
              <a:rPr lang="en-US" dirty="0">
                <a:solidFill>
                  <a:srgbClr val="FFD800"/>
                </a:solidFill>
              </a:rPr>
              <a:t>perfect multiplier.</a:t>
            </a:r>
            <a:endParaRPr lang="de-DE" dirty="0" smtClean="0">
              <a:solidFill>
                <a:srgbClr val="FFD8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366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Conquer</a:t>
            </a:r>
            <a:r>
              <a:rPr lang="de-DE" dirty="0" smtClean="0"/>
              <a:t>!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Powerflasher Hamburg presents a marketing concept for FDT</a:t>
            </a:r>
            <a:r>
              <a:rPr lang="en-US" dirty="0" smtClean="0"/>
              <a:t>.</a:t>
            </a:r>
          </a:p>
          <a:p>
            <a:r>
              <a:rPr lang="de-DE" dirty="0" smtClean="0"/>
              <a:t>Aachen,  28.Februar 2011.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idea: </a:t>
            </a:r>
            <a:r>
              <a:rPr lang="de-DE" dirty="0" smtClean="0"/>
              <a:t>Feature </a:t>
            </a:r>
            <a:r>
              <a:rPr lang="de-DE" dirty="0"/>
              <a:t>charts.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On the FDT Website frequency of usage of all features are displayed.</a:t>
            </a:r>
          </a:p>
          <a:p>
            <a:r>
              <a:rPr lang="en-US" dirty="0"/>
              <a:t>Images visualize the </a:t>
            </a:r>
            <a:r>
              <a:rPr lang="en-US" dirty="0">
                <a:solidFill>
                  <a:srgbClr val="FFD800"/>
                </a:solidFill>
              </a:rPr>
              <a:t>top features.</a:t>
            </a:r>
          </a:p>
          <a:p>
            <a:r>
              <a:rPr lang="en-US" dirty="0"/>
              <a:t>This not only convinces people interested, but also existing customers.</a:t>
            </a:r>
          </a:p>
        </p:txBody>
      </p:sp>
    </p:spTree>
    <p:extLst>
      <p:ext uri="{BB962C8B-B14F-4D97-AF65-F5344CB8AC3E}">
        <p14:creationId xmlns:p14="http://schemas.microsoft.com/office/powerpoint/2010/main" val="454448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06732" y="972951"/>
            <a:ext cx="8184349" cy="997734"/>
          </a:xfrm>
        </p:spPr>
        <p:txBody>
          <a:bodyPr/>
          <a:lstStyle/>
          <a:p>
            <a:r>
              <a:rPr lang="de-DE" dirty="0"/>
              <a:t>The idea: </a:t>
            </a:r>
            <a:r>
              <a:rPr lang="de-DE" dirty="0" smtClean="0"/>
              <a:t>Upgrade </a:t>
            </a:r>
            <a:r>
              <a:rPr lang="de-DE" dirty="0"/>
              <a:t>recommendations.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If the developer uses Pure or Plus, we show them what features of the upgrade would have helped, respectively.</a:t>
            </a:r>
          </a:p>
        </p:txBody>
      </p:sp>
    </p:spTree>
    <p:extLst>
      <p:ext uri="{BB962C8B-B14F-4D97-AF65-F5344CB8AC3E}">
        <p14:creationId xmlns:p14="http://schemas.microsoft.com/office/powerpoint/2010/main" val="2054617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2704420" y="1211786"/>
            <a:ext cx="3820924" cy="3692316"/>
          </a:xfrm>
          <a:prstGeom prst="rect">
            <a:avLst/>
          </a:prstGeom>
          <a:solidFill>
            <a:srgbClr val="FFD800"/>
          </a:solidFill>
          <a:ln>
            <a:solidFill>
              <a:srgbClr val="FFFF00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2000" endA="300" endPos="35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000" dirty="0" smtClean="0">
                <a:solidFill>
                  <a:schemeClr val="tx1"/>
                </a:solidFill>
                <a:latin typeface="National-Semibold"/>
                <a:cs typeface="National-Semibold"/>
              </a:rPr>
              <a:t>Community bonding</a:t>
            </a:r>
            <a:endParaRPr lang="en-US" sz="3000" dirty="0">
              <a:solidFill>
                <a:schemeClr val="tx1"/>
              </a:solidFill>
              <a:latin typeface="National-Semibold"/>
              <a:cs typeface="National-Semibold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22338" y="3087003"/>
            <a:ext cx="1549186" cy="1497042"/>
          </a:xfrm>
          <a:prstGeom prst="rect">
            <a:avLst/>
          </a:prstGeom>
          <a:solidFill>
            <a:srgbClr val="BA9E01"/>
          </a:solidFill>
          <a:ln>
            <a:solidFill>
              <a:srgbClr val="BA9E01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2000" endA="300" endPos="35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National-Semibold"/>
                <a:cs typeface="National-Semibold"/>
              </a:rPr>
              <a:t>Win new customers</a:t>
            </a:r>
            <a:endParaRPr lang="en-US" sz="1200" dirty="0">
              <a:solidFill>
                <a:schemeClr val="tx1"/>
              </a:solidFill>
              <a:latin typeface="National-Semibold"/>
              <a:cs typeface="National-Semibold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669443" y="3087003"/>
            <a:ext cx="1549186" cy="1497042"/>
          </a:xfrm>
          <a:prstGeom prst="rect">
            <a:avLst/>
          </a:prstGeom>
          <a:solidFill>
            <a:srgbClr val="BA9E01"/>
          </a:solidFill>
          <a:ln>
            <a:solidFill>
              <a:srgbClr val="BA9E01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2000" endA="300" endPos="35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National-Semibold"/>
                <a:cs typeface="National-Semibold"/>
              </a:rPr>
              <a:t>Improve FDT</a:t>
            </a:r>
            <a:endParaRPr lang="en-US" sz="1200" dirty="0">
              <a:solidFill>
                <a:schemeClr val="tx1"/>
              </a:solidFill>
              <a:latin typeface="National-Semibold"/>
              <a:cs typeface="National-Semibold"/>
            </a:endParaRPr>
          </a:p>
        </p:txBody>
      </p:sp>
    </p:spTree>
    <p:extLst>
      <p:ext uri="{BB962C8B-B14F-4D97-AF65-F5344CB8AC3E}">
        <p14:creationId xmlns:p14="http://schemas.microsoft.com/office/powerpoint/2010/main" val="4248387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Our chance.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People that use FDT joyfully, often and now also efficiently, are the </a:t>
            </a:r>
            <a:r>
              <a:rPr lang="en-US" dirty="0">
                <a:solidFill>
                  <a:srgbClr val="FFD800"/>
                </a:solidFill>
              </a:rPr>
              <a:t>perfect multiplier.</a:t>
            </a:r>
          </a:p>
          <a:p>
            <a:r>
              <a:rPr lang="en-US" dirty="0"/>
              <a:t>We just need to get them to motivate others.</a:t>
            </a:r>
            <a:endParaRPr lang="de-DE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9279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The </a:t>
            </a:r>
            <a:r>
              <a:rPr lang="de-DE" dirty="0" err="1" smtClean="0"/>
              <a:t>idea</a:t>
            </a:r>
            <a:r>
              <a:rPr lang="de-DE" dirty="0" smtClean="0"/>
              <a:t>: FDT Index.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 visualize every developer's degree of efficiency with the </a:t>
            </a:r>
            <a:r>
              <a:rPr lang="en-US" dirty="0">
                <a:solidFill>
                  <a:srgbClr val="FFD800"/>
                </a:solidFill>
              </a:rPr>
              <a:t>FDT Index.</a:t>
            </a:r>
          </a:p>
          <a:p>
            <a:r>
              <a:rPr lang="en-US" dirty="0"/>
              <a:t>We opine this to be something to be proud of.</a:t>
            </a:r>
          </a:p>
          <a:p>
            <a:r>
              <a:rPr lang="en-US" dirty="0"/>
              <a:t>That's why you can share your current FDT Index with only </a:t>
            </a:r>
            <a:r>
              <a:rPr lang="en-US" dirty="0">
                <a:solidFill>
                  <a:srgbClr val="FFD800"/>
                </a:solidFill>
              </a:rPr>
              <a:t>one click in FDT </a:t>
            </a:r>
            <a:r>
              <a:rPr lang="en-US" dirty="0"/>
              <a:t>on Facebook and Twitter.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idea: </a:t>
            </a:r>
            <a:r>
              <a:rPr lang="de-DE" dirty="0" err="1" smtClean="0"/>
              <a:t>Tweet</a:t>
            </a:r>
            <a:r>
              <a:rPr lang="de-DE" dirty="0" smtClean="0"/>
              <a:t> </a:t>
            </a:r>
            <a:r>
              <a:rPr lang="de-DE" dirty="0"/>
              <a:t>&amp; win.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raffle that reminds the Flash community of FDT's efficiency.</a:t>
            </a:r>
          </a:p>
          <a:p>
            <a:r>
              <a:rPr lang="en-US" dirty="0"/>
              <a:t>We motivate FDT users to twitter their degree of efficiency </a:t>
            </a:r>
            <a:r>
              <a:rPr lang="en-US" dirty="0" smtClean="0"/>
              <a:t>- </a:t>
            </a:r>
            <a:r>
              <a:rPr lang="en-US" dirty="0"/>
              <a:t>right out of FDT.</a:t>
            </a:r>
          </a:p>
          <a:p>
            <a:r>
              <a:rPr lang="en-US" dirty="0"/>
              <a:t>Every week, we raffle off tickets to conferences, licenses etc. among the Top 100.</a:t>
            </a:r>
          </a:p>
        </p:txBody>
      </p:sp>
    </p:spTree>
    <p:extLst>
      <p:ext uri="{BB962C8B-B14F-4D97-AF65-F5344CB8AC3E}">
        <p14:creationId xmlns:p14="http://schemas.microsoft.com/office/powerpoint/2010/main" val="1983233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idea: FDT heavy user.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Resulting from the FDT Index, heavy users are determined. They will be ranked and displayed on our website, and may oficially call themselves FDT Heavy User.</a:t>
            </a:r>
          </a:p>
          <a:p>
            <a:r>
              <a:rPr lang="en-US" dirty="0"/>
              <a:t>Further incentives and reports may be published on the blog.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4185475" y="1211786"/>
            <a:ext cx="3820924" cy="3692316"/>
          </a:xfrm>
          <a:prstGeom prst="rect">
            <a:avLst/>
          </a:prstGeom>
          <a:solidFill>
            <a:srgbClr val="FFD800"/>
          </a:solidFill>
          <a:ln>
            <a:solidFill>
              <a:srgbClr val="FFD800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2000" endA="300" endPos="35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000" dirty="0" smtClean="0">
                <a:solidFill>
                  <a:schemeClr val="tx1"/>
                </a:solidFill>
                <a:latin typeface="National-Semibold"/>
                <a:cs typeface="National-Semibold"/>
              </a:rPr>
              <a:t>Improve FDT</a:t>
            </a:r>
            <a:endParaRPr lang="en-US" sz="3000" dirty="0">
              <a:solidFill>
                <a:schemeClr val="tx1"/>
              </a:solidFill>
              <a:latin typeface="National-Semibold"/>
              <a:cs typeface="National-Semibold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424044" y="3087003"/>
            <a:ext cx="1549186" cy="1497042"/>
          </a:xfrm>
          <a:prstGeom prst="rect">
            <a:avLst/>
          </a:prstGeom>
          <a:solidFill>
            <a:srgbClr val="BA9E01"/>
          </a:solidFill>
          <a:ln>
            <a:solidFill>
              <a:srgbClr val="BA9E01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2000" endA="300" endPos="35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National-Semibold"/>
                <a:cs typeface="National-Semibold"/>
              </a:rPr>
              <a:t>Community bonding</a:t>
            </a:r>
            <a:endParaRPr lang="en-US" sz="1200" dirty="0">
              <a:solidFill>
                <a:schemeClr val="tx1"/>
              </a:solidFill>
              <a:latin typeface="National-Semibold"/>
              <a:cs typeface="National-Semibold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75262" y="3087003"/>
            <a:ext cx="1549186" cy="1497042"/>
          </a:xfrm>
          <a:prstGeom prst="rect">
            <a:avLst/>
          </a:prstGeom>
          <a:solidFill>
            <a:srgbClr val="BA9E01"/>
          </a:solidFill>
          <a:ln>
            <a:solidFill>
              <a:srgbClr val="BA9E01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2000" endA="300" endPos="35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National-Semibold"/>
                <a:cs typeface="National-Semibold"/>
              </a:rPr>
              <a:t>Win new customers</a:t>
            </a:r>
            <a:endParaRPr lang="en-US" sz="1200" dirty="0">
              <a:solidFill>
                <a:schemeClr val="tx1"/>
              </a:solidFill>
              <a:latin typeface="National-Semibold"/>
              <a:cs typeface="National-Semibold"/>
            </a:endParaRPr>
          </a:p>
        </p:txBody>
      </p:sp>
    </p:spTree>
    <p:extLst>
      <p:ext uri="{BB962C8B-B14F-4D97-AF65-F5344CB8AC3E}">
        <p14:creationId xmlns:p14="http://schemas.microsoft.com/office/powerpoint/2010/main" val="151227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Our chance.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 can store the tracking data in order to have a quantitative foundation for future </a:t>
            </a:r>
            <a:r>
              <a:rPr lang="en-US" dirty="0" smtClean="0"/>
              <a:t>decisions</a:t>
            </a:r>
            <a:r>
              <a:rPr lang="de-DE" dirty="0" smtClean="0"/>
              <a:t>:</a:t>
            </a:r>
          </a:p>
          <a:p>
            <a:pPr marL="361950" indent="-268288">
              <a:buClr>
                <a:srgbClr val="FFD800"/>
              </a:buClr>
              <a:buFont typeface="Arial"/>
              <a:buChar char="•"/>
            </a:pPr>
            <a:r>
              <a:rPr lang="de-DE" dirty="0" err="1" smtClean="0"/>
              <a:t>Improve</a:t>
            </a:r>
            <a:r>
              <a:rPr lang="de-DE" dirty="0" smtClean="0"/>
              <a:t> </a:t>
            </a:r>
            <a:r>
              <a:rPr lang="de-DE" dirty="0" err="1" smtClean="0"/>
              <a:t>features</a:t>
            </a:r>
            <a:endParaRPr lang="de-DE" dirty="0" smtClean="0"/>
          </a:p>
          <a:p>
            <a:pPr marL="361950" indent="-268288">
              <a:buClr>
                <a:srgbClr val="FFD800"/>
              </a:buClr>
              <a:buFont typeface="Arial"/>
              <a:buChar char="•"/>
            </a:pPr>
            <a:r>
              <a:rPr lang="de-DE" dirty="0" smtClean="0"/>
              <a:t>Promote </a:t>
            </a:r>
            <a:r>
              <a:rPr lang="de-DE" dirty="0" err="1" smtClean="0"/>
              <a:t>unused</a:t>
            </a:r>
            <a:r>
              <a:rPr lang="de-DE" dirty="0" smtClean="0"/>
              <a:t> </a:t>
            </a:r>
            <a:r>
              <a:rPr lang="de-DE" dirty="0" err="1" smtClean="0"/>
              <a:t>features</a:t>
            </a:r>
            <a:endParaRPr lang="de-DE" dirty="0" smtClean="0"/>
          </a:p>
          <a:p>
            <a:pPr marL="361950" indent="-268288">
              <a:buClr>
                <a:srgbClr val="FFD800"/>
              </a:buClr>
              <a:buFont typeface="Arial"/>
              <a:buChar char="•"/>
            </a:pPr>
            <a:r>
              <a:rPr lang="de-DE" dirty="0" err="1" smtClean="0"/>
              <a:t>Optimize</a:t>
            </a:r>
            <a:r>
              <a:rPr lang="de-DE" dirty="0" smtClean="0"/>
              <a:t> </a:t>
            </a:r>
            <a:r>
              <a:rPr lang="de-DE" dirty="0" err="1" smtClean="0"/>
              <a:t>sales</a:t>
            </a:r>
            <a:r>
              <a:rPr lang="de-DE" dirty="0" smtClean="0"/>
              <a:t> </a:t>
            </a:r>
            <a:r>
              <a:rPr lang="de-DE" dirty="0" err="1" smtClean="0"/>
              <a:t>arguments</a:t>
            </a:r>
            <a:endParaRPr lang="de-DE" dirty="0" smtClean="0"/>
          </a:p>
          <a:p>
            <a:pPr marL="361950" indent="-268288">
              <a:buClr>
                <a:srgbClr val="FFD800"/>
              </a:buClr>
              <a:buFont typeface="Arial"/>
              <a:buChar char="•"/>
            </a:pPr>
            <a:r>
              <a:rPr lang="de-DE" dirty="0" smtClean="0"/>
              <a:t>etc.</a:t>
            </a:r>
          </a:p>
          <a:p>
            <a:endParaRPr lang="de-DE" dirty="0" smtClean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29310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More feature requests.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Due to the productivity booster, developers preoccupy themselves more with FDT's features. For instance when analyzing their efficiency.</a:t>
            </a:r>
          </a:p>
          <a:p>
            <a:r>
              <a:rPr lang="en-US" dirty="0"/>
              <a:t>That's when we invite them to send us their feature requests.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31751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Who's got the longest?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FDT, Flash Builder and IntelliJ are constantly rearming with new features.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9600" dirty="0" err="1" smtClean="0"/>
              <a:t>Concluding</a:t>
            </a:r>
            <a:r>
              <a:rPr lang="de-DE" sz="9600" dirty="0" smtClean="0"/>
              <a:t>.</a:t>
            </a:r>
            <a:endParaRPr lang="en-US" sz="5000" dirty="0"/>
          </a:p>
        </p:txBody>
      </p:sp>
    </p:spTree>
    <p:extLst>
      <p:ext uri="{BB962C8B-B14F-4D97-AF65-F5344CB8AC3E}">
        <p14:creationId xmlns:p14="http://schemas.microsoft.com/office/powerpoint/2010/main" val="159386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is the Productivity Booster.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Productivity Booster is not only some new feature.</a:t>
            </a:r>
          </a:p>
          <a:p>
            <a:r>
              <a:rPr lang="en-US" dirty="0">
                <a:solidFill>
                  <a:srgbClr val="FFD800"/>
                </a:solidFill>
              </a:rPr>
              <a:t>The Productivity Booster is a versatile marketing tool.</a:t>
            </a:r>
            <a:endParaRPr lang="en-US" dirty="0" smtClean="0">
              <a:solidFill>
                <a:srgbClr val="FFD8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5070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22037" y="3696143"/>
            <a:ext cx="2286385" cy="1930670"/>
          </a:xfrm>
          <a:prstGeom prst="rect">
            <a:avLst/>
          </a:prstGeom>
          <a:solidFill>
            <a:srgbClr val="FFD800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2000" endA="300" endPos="35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National-Semibold"/>
                <a:cs typeface="National-Semibold"/>
              </a:rPr>
              <a:t>Win new customers</a:t>
            </a:r>
            <a:br>
              <a:rPr lang="en-US" sz="1600" dirty="0" smtClean="0">
                <a:solidFill>
                  <a:schemeClr val="tx1"/>
                </a:solidFill>
                <a:latin typeface="National-Semibold"/>
                <a:cs typeface="National-Semibold"/>
              </a:rPr>
            </a:br>
            <a:endParaRPr lang="en-US" sz="1600" dirty="0">
              <a:solidFill>
                <a:schemeClr val="tx1"/>
              </a:solidFill>
              <a:latin typeface="National-Semibold"/>
              <a:cs typeface="National-Semibold"/>
            </a:endParaRPr>
          </a:p>
          <a:p>
            <a:pPr marL="268288" indent="-174625">
              <a:buFont typeface="Arial"/>
              <a:buChar char="•"/>
            </a:pPr>
            <a:r>
              <a:rPr lang="en-US" sz="1400" dirty="0" smtClean="0">
                <a:solidFill>
                  <a:schemeClr val="tx1"/>
                </a:solidFill>
                <a:latin typeface="National-Semibold"/>
                <a:cs typeface="National-Semibold"/>
              </a:rPr>
              <a:t>Push revenue</a:t>
            </a:r>
            <a:endParaRPr lang="en-US" sz="1400" dirty="0">
              <a:solidFill>
                <a:schemeClr val="tx1"/>
              </a:solidFill>
              <a:latin typeface="National-Semibold"/>
              <a:cs typeface="National-Semibold"/>
            </a:endParaRPr>
          </a:p>
          <a:p>
            <a:pPr marL="268288" indent="-174625">
              <a:buFont typeface="Arial"/>
              <a:buChar char="•"/>
            </a:pPr>
            <a:r>
              <a:rPr lang="en-US" sz="1400" dirty="0" smtClean="0">
                <a:solidFill>
                  <a:schemeClr val="tx1"/>
                </a:solidFill>
                <a:latin typeface="National-Semibold"/>
                <a:cs typeface="National-Semibold"/>
              </a:rPr>
              <a:t>Increase market share</a:t>
            </a:r>
          </a:p>
          <a:p>
            <a:pPr marL="268288" indent="-174625">
              <a:buFont typeface="Arial"/>
              <a:buChar char="•"/>
            </a:pPr>
            <a:r>
              <a:rPr lang="en-US" sz="1400" dirty="0" smtClean="0">
                <a:solidFill>
                  <a:schemeClr val="tx1"/>
                </a:solidFill>
                <a:latin typeface="National-Semibold"/>
                <a:cs typeface="National-Semibold"/>
              </a:rPr>
              <a:t>Powerful new sales arguments</a:t>
            </a:r>
            <a:endParaRPr lang="en-US" sz="1400" dirty="0">
              <a:solidFill>
                <a:schemeClr val="tx1"/>
              </a:solidFill>
              <a:latin typeface="National-Semibold"/>
              <a:cs typeface="National-Semibold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22037" y="2870189"/>
            <a:ext cx="2286385" cy="340708"/>
          </a:xfrm>
          <a:prstGeom prst="rect">
            <a:avLst/>
          </a:prstGeom>
          <a:noFill/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2000" endA="300" endPos="35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600" dirty="0">
              <a:solidFill>
                <a:srgbClr val="FFFFFF"/>
              </a:solidFill>
              <a:latin typeface="National-Semibold"/>
              <a:cs typeface="National-Semibold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22743" y="1249256"/>
            <a:ext cx="7495887" cy="122860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38100" cmpd="sng">
            <a:solidFill>
              <a:srgbClr val="FFD800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National-Semibold"/>
                <a:cs typeface="National-Semibold"/>
              </a:rPr>
              <a:t>Productivity Booster</a:t>
            </a:r>
            <a:endParaRPr lang="en-US" sz="2400" dirty="0">
              <a:solidFill>
                <a:schemeClr val="bg1"/>
              </a:solidFill>
              <a:latin typeface="National-Semibold"/>
              <a:cs typeface="National-Semibold"/>
            </a:endParaRPr>
          </a:p>
        </p:txBody>
      </p:sp>
      <p:sp>
        <p:nvSpPr>
          <p:cNvPr id="14" name="Down Arrow Callout 13"/>
          <p:cNvSpPr/>
          <p:nvPr/>
        </p:nvSpPr>
        <p:spPr>
          <a:xfrm>
            <a:off x="733069" y="2694676"/>
            <a:ext cx="2188881" cy="733033"/>
          </a:xfrm>
          <a:prstGeom prst="downArrowCallout">
            <a:avLst>
              <a:gd name="adj1" fmla="val 298606"/>
              <a:gd name="adj2" fmla="val 149303"/>
              <a:gd name="adj3" fmla="val 25000"/>
              <a:gd name="adj4" fmla="val 64977"/>
            </a:avLst>
          </a:prstGeom>
          <a:solidFill>
            <a:schemeClr val="tx1">
              <a:lumMod val="85000"/>
              <a:lumOff val="15000"/>
            </a:schemeClr>
          </a:solidFill>
          <a:ln w="38100" cmpd="sng">
            <a:solidFill>
              <a:srgbClr val="FFD800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1400" dirty="0" smtClean="0">
                <a:solidFill>
                  <a:srgbClr val="FFFFFF"/>
                </a:solidFill>
                <a:latin typeface="National-Semibold"/>
                <a:cs typeface="National-Semibold"/>
              </a:rPr>
              <a:t>Convince</a:t>
            </a:r>
            <a:endParaRPr lang="en-US" sz="1400" dirty="0">
              <a:solidFill>
                <a:srgbClr val="FFFFFF"/>
              </a:solidFill>
              <a:latin typeface="National-Semibold"/>
              <a:cs typeface="National-Semibold"/>
            </a:endParaRPr>
          </a:p>
        </p:txBody>
      </p:sp>
      <p:sp>
        <p:nvSpPr>
          <p:cNvPr id="18" name="Rectangle 17"/>
          <p:cNvSpPr/>
          <p:nvPr/>
        </p:nvSpPr>
        <p:spPr>
          <a:xfrm flipV="1">
            <a:off x="647483" y="3564910"/>
            <a:ext cx="7877908" cy="464599"/>
          </a:xfrm>
          <a:prstGeom prst="rect">
            <a:avLst/>
          </a:prstGeom>
          <a:solidFill>
            <a:schemeClr val="tx1">
              <a:alpha val="9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943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22037" y="3696143"/>
            <a:ext cx="2286385" cy="1930670"/>
          </a:xfrm>
          <a:prstGeom prst="rect">
            <a:avLst/>
          </a:prstGeom>
          <a:solidFill>
            <a:srgbClr val="FFD800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2000" endA="300" endPos="35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  <a:latin typeface="National-Semibold"/>
                <a:cs typeface="National-Semibold"/>
              </a:rPr>
              <a:t>Neukunden</a:t>
            </a:r>
            <a:r>
              <a:rPr lang="en-US" sz="1600" dirty="0" smtClean="0">
                <a:solidFill>
                  <a:schemeClr val="tx1"/>
                </a:solidFill>
                <a:latin typeface="National-Semibold"/>
                <a:cs typeface="National-Semibold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National-Semibold"/>
                <a:cs typeface="National-Semibold"/>
              </a:rPr>
              <a:t>gewinnen</a:t>
            </a:r>
            <a:r>
              <a:rPr lang="en-US" sz="1600" dirty="0" smtClean="0">
                <a:solidFill>
                  <a:schemeClr val="tx1"/>
                </a:solidFill>
                <a:latin typeface="National-Semibold"/>
                <a:cs typeface="National-Semibold"/>
              </a:rPr>
              <a:t/>
            </a:r>
            <a:br>
              <a:rPr lang="en-US" sz="1600" dirty="0" smtClean="0">
                <a:solidFill>
                  <a:schemeClr val="tx1"/>
                </a:solidFill>
                <a:latin typeface="National-Semibold"/>
                <a:cs typeface="National-Semibold"/>
              </a:rPr>
            </a:br>
            <a:endParaRPr lang="en-US" sz="1600" dirty="0">
              <a:solidFill>
                <a:schemeClr val="tx1"/>
              </a:solidFill>
              <a:latin typeface="National-Semibold"/>
              <a:cs typeface="National-Semibold"/>
            </a:endParaRPr>
          </a:p>
          <a:p>
            <a:pPr marL="268288" indent="-174625">
              <a:buFont typeface="Arial"/>
              <a:buChar char="•"/>
            </a:pPr>
            <a:r>
              <a:rPr lang="en-US" sz="1400" dirty="0" err="1">
                <a:solidFill>
                  <a:schemeClr val="tx1"/>
                </a:solidFill>
                <a:latin typeface="National-Semibold"/>
                <a:cs typeface="National-Semibold"/>
              </a:rPr>
              <a:t>Absatz</a:t>
            </a:r>
            <a:r>
              <a:rPr lang="en-US" sz="1400" dirty="0">
                <a:solidFill>
                  <a:schemeClr val="tx1"/>
                </a:solidFill>
                <a:latin typeface="National-Semibold"/>
                <a:cs typeface="National-Semibold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National-Semibold"/>
                <a:cs typeface="National-Semibold"/>
              </a:rPr>
              <a:t>steigern</a:t>
            </a:r>
            <a:endParaRPr lang="en-US" sz="1400" dirty="0">
              <a:solidFill>
                <a:schemeClr val="tx1"/>
              </a:solidFill>
              <a:latin typeface="National-Semibold"/>
              <a:cs typeface="National-Semibold"/>
            </a:endParaRPr>
          </a:p>
          <a:p>
            <a:pPr marL="268288" indent="-174625">
              <a:buFont typeface="Arial"/>
              <a:buChar char="•"/>
            </a:pPr>
            <a:r>
              <a:rPr lang="en-US" sz="1400" dirty="0" err="1" smtClean="0">
                <a:solidFill>
                  <a:schemeClr val="tx1"/>
                </a:solidFill>
                <a:latin typeface="National-Semibold"/>
                <a:cs typeface="National-Semibold"/>
              </a:rPr>
              <a:t>Marktanteil</a:t>
            </a:r>
            <a:r>
              <a:rPr lang="en-US" sz="1400" dirty="0" smtClean="0">
                <a:solidFill>
                  <a:schemeClr val="tx1"/>
                </a:solidFill>
                <a:latin typeface="National-Semibold"/>
                <a:cs typeface="National-Semibold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National-Semibold"/>
                <a:cs typeface="National-Semibold"/>
              </a:rPr>
              <a:t>erhöhen</a:t>
            </a:r>
            <a:endParaRPr lang="en-US" sz="1400" dirty="0">
              <a:solidFill>
                <a:schemeClr val="tx1"/>
              </a:solidFill>
              <a:latin typeface="National-Semibold"/>
              <a:cs typeface="National-Semibold"/>
            </a:endParaRPr>
          </a:p>
          <a:p>
            <a:pPr marL="268288" indent="-174625">
              <a:buFont typeface="Arial"/>
              <a:buChar char="•"/>
            </a:pPr>
            <a:r>
              <a:rPr lang="en-US" sz="1400" dirty="0" err="1" smtClean="0">
                <a:solidFill>
                  <a:schemeClr val="tx1"/>
                </a:solidFill>
                <a:latin typeface="National-Semibold"/>
                <a:cs typeface="National-Semibold"/>
              </a:rPr>
              <a:t>Schlagkräftige</a:t>
            </a:r>
            <a:r>
              <a:rPr lang="en-US" sz="1400" dirty="0" smtClean="0">
                <a:solidFill>
                  <a:schemeClr val="tx1"/>
                </a:solidFill>
                <a:latin typeface="National-Semibold"/>
                <a:cs typeface="National-Semibold"/>
              </a:rPr>
              <a:t>, </a:t>
            </a:r>
            <a:r>
              <a:rPr lang="en-US" sz="1400" dirty="0" err="1" smtClean="0">
                <a:solidFill>
                  <a:schemeClr val="tx1"/>
                </a:solidFill>
                <a:latin typeface="National-Semibold"/>
                <a:cs typeface="National-Semibold"/>
              </a:rPr>
              <a:t>neue</a:t>
            </a:r>
            <a:r>
              <a:rPr lang="en-US" sz="1400" dirty="0" smtClean="0">
                <a:solidFill>
                  <a:schemeClr val="tx1"/>
                </a:solidFill>
                <a:latin typeface="National-Semibold"/>
                <a:cs typeface="National-Semibold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National-Semibold"/>
                <a:cs typeface="National-Semibold"/>
              </a:rPr>
              <a:t>Verkaufsargumente</a:t>
            </a:r>
            <a:endParaRPr lang="en-US" sz="1400" dirty="0">
              <a:solidFill>
                <a:schemeClr val="tx1"/>
              </a:solidFill>
              <a:latin typeface="National-Semibold"/>
              <a:cs typeface="National-Semibold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323913" y="3696143"/>
            <a:ext cx="2286385" cy="1930670"/>
          </a:xfrm>
          <a:prstGeom prst="rect">
            <a:avLst/>
          </a:prstGeom>
          <a:solidFill>
            <a:srgbClr val="FFD800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2000" endA="300" endPos="35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National-Semibold"/>
                <a:cs typeface="National-Semibold"/>
              </a:rPr>
              <a:t>Community bonding</a:t>
            </a:r>
          </a:p>
          <a:p>
            <a:pPr algn="ctr"/>
            <a:endParaRPr lang="en-US" sz="1600" dirty="0">
              <a:solidFill>
                <a:schemeClr val="tx1"/>
              </a:solidFill>
              <a:latin typeface="National-Semibold"/>
              <a:cs typeface="National-Semibold"/>
            </a:endParaRPr>
          </a:p>
          <a:p>
            <a:pPr marL="268288" indent="-174625">
              <a:buFont typeface="Arial"/>
              <a:buChar char="•"/>
            </a:pPr>
            <a:r>
              <a:rPr lang="de-DE" sz="1400" dirty="0" smtClean="0">
                <a:solidFill>
                  <a:schemeClr val="tx1"/>
                </a:solidFill>
                <a:latin typeface="National-Semibold"/>
                <a:cs typeface="National-Semibold"/>
              </a:rPr>
              <a:t>Positive </a:t>
            </a:r>
            <a:r>
              <a:rPr lang="de-DE" sz="1400" dirty="0" err="1" smtClean="0">
                <a:solidFill>
                  <a:schemeClr val="tx1"/>
                </a:solidFill>
                <a:latin typeface="National-Semibold"/>
                <a:cs typeface="National-Semibold"/>
              </a:rPr>
              <a:t>product</a:t>
            </a:r>
            <a:r>
              <a:rPr lang="de-DE" sz="1400" dirty="0" smtClean="0">
                <a:solidFill>
                  <a:schemeClr val="tx1"/>
                </a:solidFill>
                <a:latin typeface="National-Semibold"/>
                <a:cs typeface="National-Semibold"/>
              </a:rPr>
              <a:t> </a:t>
            </a:r>
            <a:r>
              <a:rPr lang="de-DE" sz="1400" dirty="0" err="1" smtClean="0">
                <a:solidFill>
                  <a:schemeClr val="tx1"/>
                </a:solidFill>
                <a:latin typeface="National-Semibold"/>
                <a:cs typeface="National-Semibold"/>
              </a:rPr>
              <a:t>perception</a:t>
            </a:r>
            <a:r>
              <a:rPr lang="de-DE" sz="1400" dirty="0" smtClean="0">
                <a:solidFill>
                  <a:schemeClr val="tx1"/>
                </a:solidFill>
                <a:latin typeface="National-Semibold"/>
                <a:cs typeface="National-Semibold"/>
              </a:rPr>
              <a:t> </a:t>
            </a:r>
          </a:p>
          <a:p>
            <a:pPr marL="268288" indent="-174625">
              <a:buFont typeface="Arial"/>
              <a:buChar char="•"/>
            </a:pPr>
            <a:r>
              <a:rPr lang="de-DE" sz="1400" dirty="0" err="1">
                <a:solidFill>
                  <a:schemeClr val="tx1"/>
                </a:solidFill>
                <a:latin typeface="National-Semibold"/>
                <a:cs typeface="National-Semibold"/>
              </a:rPr>
              <a:t>Enthusiastic</a:t>
            </a:r>
            <a:r>
              <a:rPr lang="de-DE" sz="1400" dirty="0">
                <a:solidFill>
                  <a:schemeClr val="tx1"/>
                </a:solidFill>
                <a:latin typeface="National-Semibold"/>
                <a:cs typeface="National-Semibold"/>
              </a:rPr>
              <a:t> </a:t>
            </a:r>
            <a:r>
              <a:rPr lang="de-DE" sz="1400" dirty="0" err="1">
                <a:solidFill>
                  <a:schemeClr val="tx1"/>
                </a:solidFill>
                <a:latin typeface="National-Semibold"/>
                <a:cs typeface="National-Semibold"/>
              </a:rPr>
              <a:t>customers</a:t>
            </a:r>
            <a:endParaRPr lang="de-DE" sz="1400" dirty="0">
              <a:solidFill>
                <a:schemeClr val="tx1"/>
              </a:solidFill>
              <a:latin typeface="National-Semibold"/>
              <a:cs typeface="National-Semibold"/>
            </a:endParaRPr>
          </a:p>
          <a:p>
            <a:pPr marL="268288" indent="-174625">
              <a:buFont typeface="Arial"/>
              <a:buChar char="•"/>
            </a:pPr>
            <a:r>
              <a:rPr lang="fr-FR" sz="1400" dirty="0">
                <a:solidFill>
                  <a:schemeClr val="tx1"/>
                </a:solidFill>
                <a:latin typeface="National-Semibold"/>
                <a:cs typeface="National-Semibold"/>
              </a:rPr>
              <a:t>Multiplier</a:t>
            </a:r>
            <a:r>
              <a:rPr lang="en-US" sz="1400" dirty="0" smtClean="0">
                <a:solidFill>
                  <a:schemeClr val="tx1"/>
                </a:solidFill>
                <a:latin typeface="National-Semibold"/>
                <a:cs typeface="National-Semibold"/>
              </a:rPr>
              <a:t/>
            </a:r>
            <a:br>
              <a:rPr lang="en-US" sz="1400" dirty="0" smtClean="0">
                <a:solidFill>
                  <a:schemeClr val="tx1"/>
                </a:solidFill>
                <a:latin typeface="National-Semibold"/>
                <a:cs typeface="National-Semibold"/>
              </a:rPr>
            </a:br>
            <a:endParaRPr lang="en-US" sz="1400" dirty="0">
              <a:solidFill>
                <a:schemeClr val="tx1"/>
              </a:solidFill>
              <a:latin typeface="National-Semibold"/>
              <a:cs typeface="National-Semibold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22037" y="2870189"/>
            <a:ext cx="2286385" cy="340708"/>
          </a:xfrm>
          <a:prstGeom prst="rect">
            <a:avLst/>
          </a:prstGeom>
          <a:noFill/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2000" endA="300" endPos="35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600" dirty="0">
              <a:solidFill>
                <a:srgbClr val="FFFFFF"/>
              </a:solidFill>
              <a:latin typeface="National-Semibold"/>
              <a:cs typeface="National-Semibold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22743" y="1249256"/>
            <a:ext cx="7495887" cy="122860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38100" cmpd="sng">
            <a:solidFill>
              <a:srgbClr val="FFD800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National-Semibold"/>
                <a:cs typeface="National-Semibold"/>
              </a:rPr>
              <a:t>Productivity Booster</a:t>
            </a:r>
            <a:endParaRPr lang="en-US" sz="2400" dirty="0">
              <a:solidFill>
                <a:schemeClr val="bg1"/>
              </a:solidFill>
              <a:latin typeface="National-Semibold"/>
              <a:cs typeface="National-Semibold"/>
            </a:endParaRPr>
          </a:p>
        </p:txBody>
      </p:sp>
      <p:sp>
        <p:nvSpPr>
          <p:cNvPr id="14" name="Down Arrow Callout 13"/>
          <p:cNvSpPr/>
          <p:nvPr/>
        </p:nvSpPr>
        <p:spPr>
          <a:xfrm>
            <a:off x="733069" y="2694676"/>
            <a:ext cx="2188881" cy="733033"/>
          </a:xfrm>
          <a:prstGeom prst="downArrowCallout">
            <a:avLst>
              <a:gd name="adj1" fmla="val 298606"/>
              <a:gd name="adj2" fmla="val 149303"/>
              <a:gd name="adj3" fmla="val 25000"/>
              <a:gd name="adj4" fmla="val 64977"/>
            </a:avLst>
          </a:prstGeom>
          <a:solidFill>
            <a:schemeClr val="tx1">
              <a:lumMod val="85000"/>
              <a:lumOff val="15000"/>
            </a:schemeClr>
          </a:solidFill>
          <a:ln w="38100" cmpd="sng">
            <a:solidFill>
              <a:srgbClr val="FFD800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1400" dirty="0" err="1" smtClean="0">
                <a:solidFill>
                  <a:srgbClr val="FFFFFF"/>
                </a:solidFill>
                <a:latin typeface="National-Semibold"/>
                <a:cs typeface="National-Semibold"/>
              </a:rPr>
              <a:t>Überzeugen</a:t>
            </a:r>
            <a:endParaRPr lang="en-US" sz="1400" dirty="0">
              <a:solidFill>
                <a:srgbClr val="FFFFFF"/>
              </a:solidFill>
              <a:latin typeface="National-Semibold"/>
              <a:cs typeface="National-Semibold"/>
            </a:endParaRPr>
          </a:p>
        </p:txBody>
      </p:sp>
      <p:sp>
        <p:nvSpPr>
          <p:cNvPr id="15" name="Down Arrow Callout 14"/>
          <p:cNvSpPr/>
          <p:nvPr/>
        </p:nvSpPr>
        <p:spPr>
          <a:xfrm>
            <a:off x="3386570" y="2694676"/>
            <a:ext cx="2188881" cy="733033"/>
          </a:xfrm>
          <a:prstGeom prst="downArrowCallout">
            <a:avLst>
              <a:gd name="adj1" fmla="val 298606"/>
              <a:gd name="adj2" fmla="val 149303"/>
              <a:gd name="adj3" fmla="val 25000"/>
              <a:gd name="adj4" fmla="val 64977"/>
            </a:avLst>
          </a:prstGeom>
          <a:solidFill>
            <a:schemeClr val="tx1">
              <a:lumMod val="85000"/>
              <a:lumOff val="15000"/>
            </a:schemeClr>
          </a:solidFill>
          <a:ln w="38100" cmpd="sng">
            <a:solidFill>
              <a:srgbClr val="FFD800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1400" dirty="0" smtClean="0">
                <a:solidFill>
                  <a:srgbClr val="FFFFFF"/>
                </a:solidFill>
                <a:latin typeface="National-Semibold"/>
                <a:cs typeface="National-Semibold"/>
              </a:rPr>
              <a:t>Motivate</a:t>
            </a:r>
            <a:endParaRPr lang="en-US" sz="1400" dirty="0">
              <a:solidFill>
                <a:srgbClr val="FFFFFF"/>
              </a:solidFill>
              <a:latin typeface="National-Semibold"/>
              <a:cs typeface="National-Semibold"/>
            </a:endParaRPr>
          </a:p>
        </p:txBody>
      </p:sp>
      <p:sp>
        <p:nvSpPr>
          <p:cNvPr id="10" name="Rectangle 3"/>
          <p:cNvSpPr/>
          <p:nvPr/>
        </p:nvSpPr>
        <p:spPr>
          <a:xfrm>
            <a:off x="722037" y="3696143"/>
            <a:ext cx="2286385" cy="1930670"/>
          </a:xfrm>
          <a:prstGeom prst="rect">
            <a:avLst/>
          </a:prstGeom>
          <a:solidFill>
            <a:srgbClr val="FFD800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2000" endA="300" endPos="35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National-Semibold"/>
                <a:cs typeface="National-Semibold"/>
              </a:rPr>
              <a:t>Win new customers</a:t>
            </a:r>
            <a:br>
              <a:rPr lang="en-US" sz="1600" dirty="0" smtClean="0">
                <a:solidFill>
                  <a:schemeClr val="tx1"/>
                </a:solidFill>
                <a:latin typeface="National-Semibold"/>
                <a:cs typeface="National-Semibold"/>
              </a:rPr>
            </a:br>
            <a:endParaRPr lang="en-US" sz="1600" dirty="0">
              <a:solidFill>
                <a:schemeClr val="tx1"/>
              </a:solidFill>
              <a:latin typeface="National-Semibold"/>
              <a:cs typeface="National-Semibold"/>
            </a:endParaRPr>
          </a:p>
          <a:p>
            <a:pPr marL="268288" indent="-174625">
              <a:buFont typeface="Arial"/>
              <a:buChar char="•"/>
            </a:pPr>
            <a:r>
              <a:rPr lang="en-US" sz="1400" dirty="0" smtClean="0">
                <a:solidFill>
                  <a:schemeClr val="tx1"/>
                </a:solidFill>
                <a:latin typeface="National-Semibold"/>
                <a:cs typeface="National-Semibold"/>
              </a:rPr>
              <a:t>Push revenue</a:t>
            </a:r>
            <a:endParaRPr lang="en-US" sz="1400" dirty="0">
              <a:solidFill>
                <a:schemeClr val="tx1"/>
              </a:solidFill>
              <a:latin typeface="National-Semibold"/>
              <a:cs typeface="National-Semibold"/>
            </a:endParaRPr>
          </a:p>
          <a:p>
            <a:pPr marL="268288" indent="-174625">
              <a:buFont typeface="Arial"/>
              <a:buChar char="•"/>
            </a:pPr>
            <a:r>
              <a:rPr lang="en-US" sz="1400" dirty="0" smtClean="0">
                <a:solidFill>
                  <a:schemeClr val="tx1"/>
                </a:solidFill>
                <a:latin typeface="National-Semibold"/>
                <a:cs typeface="National-Semibold"/>
              </a:rPr>
              <a:t>Increase market share</a:t>
            </a:r>
          </a:p>
          <a:p>
            <a:pPr marL="268288" indent="-174625">
              <a:buFont typeface="Arial"/>
              <a:buChar char="•"/>
            </a:pPr>
            <a:r>
              <a:rPr lang="en-US" sz="1400" dirty="0" smtClean="0">
                <a:solidFill>
                  <a:schemeClr val="tx1"/>
                </a:solidFill>
                <a:latin typeface="National-Semibold"/>
                <a:cs typeface="National-Semibold"/>
              </a:rPr>
              <a:t>Powerful new sales arguments</a:t>
            </a:r>
            <a:endParaRPr lang="en-US" sz="1400" dirty="0">
              <a:solidFill>
                <a:schemeClr val="tx1"/>
              </a:solidFill>
              <a:latin typeface="National-Semibold"/>
              <a:cs typeface="National-Semibold"/>
            </a:endParaRPr>
          </a:p>
        </p:txBody>
      </p:sp>
      <p:sp>
        <p:nvSpPr>
          <p:cNvPr id="11" name="Down Arrow Callout 13"/>
          <p:cNvSpPr/>
          <p:nvPr/>
        </p:nvSpPr>
        <p:spPr>
          <a:xfrm>
            <a:off x="733069" y="2694676"/>
            <a:ext cx="2188881" cy="733033"/>
          </a:xfrm>
          <a:prstGeom prst="downArrowCallout">
            <a:avLst>
              <a:gd name="adj1" fmla="val 298606"/>
              <a:gd name="adj2" fmla="val 149303"/>
              <a:gd name="adj3" fmla="val 25000"/>
              <a:gd name="adj4" fmla="val 64977"/>
            </a:avLst>
          </a:prstGeom>
          <a:solidFill>
            <a:schemeClr val="tx1">
              <a:lumMod val="85000"/>
              <a:lumOff val="15000"/>
            </a:schemeClr>
          </a:solidFill>
          <a:ln w="38100" cmpd="sng">
            <a:solidFill>
              <a:srgbClr val="FFD800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1400" dirty="0" smtClean="0">
                <a:solidFill>
                  <a:srgbClr val="FFFFFF"/>
                </a:solidFill>
                <a:latin typeface="National-Semibold"/>
                <a:cs typeface="National-Semibold"/>
              </a:rPr>
              <a:t>Convince</a:t>
            </a:r>
            <a:endParaRPr lang="en-US" sz="1400" dirty="0">
              <a:solidFill>
                <a:srgbClr val="FFFFFF"/>
              </a:solidFill>
              <a:latin typeface="National-Semibold"/>
              <a:cs typeface="National-Semibold"/>
            </a:endParaRPr>
          </a:p>
        </p:txBody>
      </p:sp>
      <p:sp>
        <p:nvSpPr>
          <p:cNvPr id="18" name="Rectangle 17"/>
          <p:cNvSpPr/>
          <p:nvPr/>
        </p:nvSpPr>
        <p:spPr>
          <a:xfrm flipV="1">
            <a:off x="598845" y="3613548"/>
            <a:ext cx="7877908" cy="464599"/>
          </a:xfrm>
          <a:prstGeom prst="rect">
            <a:avLst/>
          </a:prstGeom>
          <a:solidFill>
            <a:schemeClr val="tx1">
              <a:alpha val="9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889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4"/>
          <p:cNvSpPr/>
          <p:nvPr/>
        </p:nvSpPr>
        <p:spPr>
          <a:xfrm>
            <a:off x="3320665" y="3692895"/>
            <a:ext cx="2286385" cy="1930670"/>
          </a:xfrm>
          <a:prstGeom prst="rect">
            <a:avLst/>
          </a:prstGeom>
          <a:solidFill>
            <a:srgbClr val="FFD800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2000" endA="300" endPos="35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National-Semibold"/>
                <a:cs typeface="National-Semibold"/>
              </a:rPr>
              <a:t>Community bonding</a:t>
            </a:r>
          </a:p>
          <a:p>
            <a:pPr algn="ctr"/>
            <a:endParaRPr lang="en-US" sz="1600" dirty="0">
              <a:solidFill>
                <a:schemeClr val="tx1"/>
              </a:solidFill>
              <a:latin typeface="National-Semibold"/>
              <a:cs typeface="National-Semibold"/>
            </a:endParaRPr>
          </a:p>
          <a:p>
            <a:pPr marL="268288" indent="-174625">
              <a:buFont typeface="Arial"/>
              <a:buChar char="•"/>
            </a:pPr>
            <a:r>
              <a:rPr lang="de-DE" sz="1400" dirty="0" smtClean="0">
                <a:solidFill>
                  <a:schemeClr val="tx1"/>
                </a:solidFill>
                <a:latin typeface="National-Semibold"/>
                <a:cs typeface="National-Semibold"/>
              </a:rPr>
              <a:t>Positive </a:t>
            </a:r>
            <a:r>
              <a:rPr lang="de-DE" sz="1400" dirty="0" err="1" smtClean="0">
                <a:solidFill>
                  <a:schemeClr val="tx1"/>
                </a:solidFill>
                <a:latin typeface="National-Semibold"/>
                <a:cs typeface="National-Semibold"/>
              </a:rPr>
              <a:t>product</a:t>
            </a:r>
            <a:r>
              <a:rPr lang="de-DE" sz="1400" dirty="0" smtClean="0">
                <a:solidFill>
                  <a:schemeClr val="tx1"/>
                </a:solidFill>
                <a:latin typeface="National-Semibold"/>
                <a:cs typeface="National-Semibold"/>
              </a:rPr>
              <a:t> </a:t>
            </a:r>
            <a:r>
              <a:rPr lang="de-DE" sz="1400" dirty="0" err="1" smtClean="0">
                <a:solidFill>
                  <a:schemeClr val="tx1"/>
                </a:solidFill>
                <a:latin typeface="National-Semibold"/>
                <a:cs typeface="National-Semibold"/>
              </a:rPr>
              <a:t>perception</a:t>
            </a:r>
            <a:r>
              <a:rPr lang="de-DE" sz="1400" dirty="0" smtClean="0">
                <a:solidFill>
                  <a:schemeClr val="tx1"/>
                </a:solidFill>
                <a:latin typeface="National-Semibold"/>
                <a:cs typeface="National-Semibold"/>
              </a:rPr>
              <a:t> </a:t>
            </a:r>
          </a:p>
          <a:p>
            <a:pPr marL="268288" indent="-174625">
              <a:buFont typeface="Arial"/>
              <a:buChar char="•"/>
            </a:pPr>
            <a:r>
              <a:rPr lang="de-DE" sz="1400" dirty="0" err="1" smtClean="0">
                <a:solidFill>
                  <a:schemeClr val="tx1"/>
                </a:solidFill>
                <a:latin typeface="National-Semibold"/>
                <a:cs typeface="National-Semibold"/>
              </a:rPr>
              <a:t>Enthusiastic</a:t>
            </a:r>
            <a:r>
              <a:rPr lang="de-DE" sz="1400" dirty="0" smtClean="0">
                <a:solidFill>
                  <a:schemeClr val="tx1"/>
                </a:solidFill>
                <a:latin typeface="National-Semibold"/>
                <a:cs typeface="National-Semibold"/>
              </a:rPr>
              <a:t> </a:t>
            </a:r>
            <a:r>
              <a:rPr lang="de-DE" sz="1400" dirty="0" err="1" smtClean="0">
                <a:solidFill>
                  <a:schemeClr val="tx1"/>
                </a:solidFill>
                <a:latin typeface="National-Semibold"/>
                <a:cs typeface="National-Semibold"/>
              </a:rPr>
              <a:t>customers</a:t>
            </a:r>
            <a:endParaRPr lang="de-DE" sz="1400" dirty="0" smtClean="0">
              <a:solidFill>
                <a:schemeClr val="tx1"/>
              </a:solidFill>
              <a:latin typeface="National-Semibold"/>
              <a:cs typeface="National-Semibold"/>
            </a:endParaRPr>
          </a:p>
          <a:p>
            <a:pPr marL="268288" indent="-174625">
              <a:buFont typeface="Arial"/>
              <a:buChar char="•"/>
            </a:pPr>
            <a:r>
              <a:rPr lang="fr-FR" sz="1400" dirty="0">
                <a:solidFill>
                  <a:schemeClr val="tx1"/>
                </a:solidFill>
                <a:latin typeface="National-Semibold"/>
                <a:cs typeface="National-Semibold"/>
              </a:rPr>
              <a:t>Multiplier</a:t>
            </a:r>
            <a:r>
              <a:rPr lang="en-US" sz="1400" dirty="0" smtClean="0">
                <a:solidFill>
                  <a:schemeClr val="tx1"/>
                </a:solidFill>
                <a:latin typeface="National-Semibold"/>
                <a:cs typeface="National-Semibold"/>
              </a:rPr>
              <a:t/>
            </a:r>
            <a:br>
              <a:rPr lang="en-US" sz="1400" dirty="0" smtClean="0">
                <a:solidFill>
                  <a:schemeClr val="tx1"/>
                </a:solidFill>
                <a:latin typeface="National-Semibold"/>
                <a:cs typeface="National-Semibold"/>
              </a:rPr>
            </a:br>
            <a:endParaRPr lang="en-US" sz="1400" dirty="0">
              <a:solidFill>
                <a:schemeClr val="tx1"/>
              </a:solidFill>
              <a:latin typeface="National-Semibold"/>
              <a:cs typeface="National-Semibold"/>
            </a:endParaRPr>
          </a:p>
        </p:txBody>
      </p:sp>
      <p:sp>
        <p:nvSpPr>
          <p:cNvPr id="12" name="Down Arrow Callout 14"/>
          <p:cNvSpPr/>
          <p:nvPr/>
        </p:nvSpPr>
        <p:spPr>
          <a:xfrm>
            <a:off x="3383322" y="2691428"/>
            <a:ext cx="2188881" cy="733033"/>
          </a:xfrm>
          <a:prstGeom prst="downArrowCallout">
            <a:avLst>
              <a:gd name="adj1" fmla="val 298606"/>
              <a:gd name="adj2" fmla="val 149303"/>
              <a:gd name="adj3" fmla="val 25000"/>
              <a:gd name="adj4" fmla="val 64977"/>
            </a:avLst>
          </a:prstGeom>
          <a:solidFill>
            <a:schemeClr val="tx1">
              <a:lumMod val="85000"/>
              <a:lumOff val="15000"/>
            </a:schemeClr>
          </a:solidFill>
          <a:ln w="38100" cmpd="sng">
            <a:solidFill>
              <a:srgbClr val="FFD800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1400" dirty="0" smtClean="0">
                <a:solidFill>
                  <a:srgbClr val="FFFFFF"/>
                </a:solidFill>
                <a:latin typeface="National-Semibold"/>
                <a:cs typeface="National-Semibold"/>
              </a:rPr>
              <a:t>Motivate</a:t>
            </a:r>
            <a:endParaRPr lang="en-US" sz="1400" dirty="0">
              <a:solidFill>
                <a:srgbClr val="FFFFFF"/>
              </a:solidFill>
              <a:latin typeface="National-Semibold"/>
              <a:cs typeface="National-Semibold"/>
            </a:endParaRPr>
          </a:p>
        </p:txBody>
      </p:sp>
      <p:sp>
        <p:nvSpPr>
          <p:cNvPr id="17" name="Rectangle 3"/>
          <p:cNvSpPr/>
          <p:nvPr/>
        </p:nvSpPr>
        <p:spPr>
          <a:xfrm>
            <a:off x="718789" y="3692895"/>
            <a:ext cx="2286385" cy="1930670"/>
          </a:xfrm>
          <a:prstGeom prst="rect">
            <a:avLst/>
          </a:prstGeom>
          <a:solidFill>
            <a:srgbClr val="FFD800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2000" endA="300" endPos="35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National-Semibold"/>
                <a:cs typeface="National-Semibold"/>
              </a:rPr>
              <a:t>Win new customers</a:t>
            </a:r>
            <a:br>
              <a:rPr lang="en-US" sz="1600" dirty="0" smtClean="0">
                <a:solidFill>
                  <a:schemeClr val="tx1"/>
                </a:solidFill>
                <a:latin typeface="National-Semibold"/>
                <a:cs typeface="National-Semibold"/>
              </a:rPr>
            </a:br>
            <a:endParaRPr lang="en-US" sz="1600" dirty="0">
              <a:solidFill>
                <a:schemeClr val="tx1"/>
              </a:solidFill>
              <a:latin typeface="National-Semibold"/>
              <a:cs typeface="National-Semibold"/>
            </a:endParaRPr>
          </a:p>
          <a:p>
            <a:pPr marL="268288" indent="-174625">
              <a:buFont typeface="Arial"/>
              <a:buChar char="•"/>
            </a:pPr>
            <a:r>
              <a:rPr lang="en-US" sz="1400" dirty="0" smtClean="0">
                <a:solidFill>
                  <a:schemeClr val="tx1"/>
                </a:solidFill>
                <a:latin typeface="National-Semibold"/>
                <a:cs typeface="National-Semibold"/>
              </a:rPr>
              <a:t>Push revenue</a:t>
            </a:r>
            <a:endParaRPr lang="en-US" sz="1400" dirty="0">
              <a:solidFill>
                <a:schemeClr val="tx1"/>
              </a:solidFill>
              <a:latin typeface="National-Semibold"/>
              <a:cs typeface="National-Semibold"/>
            </a:endParaRPr>
          </a:p>
          <a:p>
            <a:pPr marL="268288" indent="-174625">
              <a:buFont typeface="Arial"/>
              <a:buChar char="•"/>
            </a:pPr>
            <a:r>
              <a:rPr lang="en-US" sz="1400" dirty="0" smtClean="0">
                <a:solidFill>
                  <a:schemeClr val="tx1"/>
                </a:solidFill>
                <a:latin typeface="National-Semibold"/>
                <a:cs typeface="National-Semibold"/>
              </a:rPr>
              <a:t>Increase market share</a:t>
            </a:r>
          </a:p>
          <a:p>
            <a:pPr marL="268288" indent="-174625">
              <a:buFont typeface="Arial"/>
              <a:buChar char="•"/>
            </a:pPr>
            <a:r>
              <a:rPr lang="en-US" sz="1400" dirty="0" smtClean="0">
                <a:solidFill>
                  <a:schemeClr val="tx1"/>
                </a:solidFill>
                <a:latin typeface="National-Semibold"/>
                <a:cs typeface="National-Semibold"/>
              </a:rPr>
              <a:t>Powerful new sales arguments</a:t>
            </a:r>
            <a:endParaRPr lang="en-US" sz="1400" dirty="0">
              <a:solidFill>
                <a:schemeClr val="tx1"/>
              </a:solidFill>
              <a:latin typeface="National-Semibold"/>
              <a:cs typeface="National-Semibold"/>
            </a:endParaRPr>
          </a:p>
        </p:txBody>
      </p:sp>
      <p:sp>
        <p:nvSpPr>
          <p:cNvPr id="19" name="Down Arrow Callout 13"/>
          <p:cNvSpPr/>
          <p:nvPr/>
        </p:nvSpPr>
        <p:spPr>
          <a:xfrm>
            <a:off x="729821" y="2691428"/>
            <a:ext cx="2188881" cy="733033"/>
          </a:xfrm>
          <a:prstGeom prst="downArrowCallout">
            <a:avLst>
              <a:gd name="adj1" fmla="val 298606"/>
              <a:gd name="adj2" fmla="val 149303"/>
              <a:gd name="adj3" fmla="val 25000"/>
              <a:gd name="adj4" fmla="val 64977"/>
            </a:avLst>
          </a:prstGeom>
          <a:solidFill>
            <a:schemeClr val="tx1">
              <a:lumMod val="85000"/>
              <a:lumOff val="15000"/>
            </a:schemeClr>
          </a:solidFill>
          <a:ln w="38100" cmpd="sng">
            <a:solidFill>
              <a:srgbClr val="FFD800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1400" dirty="0" smtClean="0">
                <a:solidFill>
                  <a:srgbClr val="FFFFFF"/>
                </a:solidFill>
                <a:latin typeface="National-Semibold"/>
                <a:cs typeface="National-Semibold"/>
              </a:rPr>
              <a:t>Convince</a:t>
            </a:r>
            <a:endParaRPr lang="en-US" sz="1400" dirty="0">
              <a:solidFill>
                <a:srgbClr val="FFFFFF"/>
              </a:solidFill>
              <a:latin typeface="National-Semibold"/>
              <a:cs typeface="National-Semibold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932244" y="3696143"/>
            <a:ext cx="2286385" cy="1930670"/>
          </a:xfrm>
          <a:prstGeom prst="rect">
            <a:avLst/>
          </a:prstGeom>
          <a:solidFill>
            <a:srgbClr val="FFD800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2000" endA="300" endPos="35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National-Semibold"/>
                <a:cs typeface="National-Semibold"/>
              </a:rPr>
              <a:t>Improve FDT</a:t>
            </a:r>
          </a:p>
          <a:p>
            <a:pPr algn="ctr"/>
            <a:endParaRPr lang="en-US" sz="1600" dirty="0">
              <a:solidFill>
                <a:schemeClr val="tx1"/>
              </a:solidFill>
              <a:latin typeface="National-Semibold"/>
              <a:cs typeface="National-Semibold"/>
            </a:endParaRPr>
          </a:p>
          <a:p>
            <a:pPr marL="268288" indent="-174625">
              <a:buFont typeface="Arial"/>
              <a:buChar char="•"/>
            </a:pPr>
            <a:r>
              <a:rPr lang="de-DE" sz="1400" dirty="0" err="1" smtClean="0">
                <a:solidFill>
                  <a:schemeClr val="tx1"/>
                </a:solidFill>
                <a:latin typeface="National-Semibold"/>
                <a:cs typeface="National-Semibold"/>
              </a:rPr>
              <a:t>Decisions</a:t>
            </a:r>
            <a:r>
              <a:rPr lang="de-DE" sz="1400" dirty="0" smtClean="0">
                <a:solidFill>
                  <a:schemeClr val="tx1"/>
                </a:solidFill>
                <a:latin typeface="National-Semibold"/>
                <a:cs typeface="National-Semibold"/>
              </a:rPr>
              <a:t> </a:t>
            </a:r>
            <a:r>
              <a:rPr lang="de-DE" sz="1400" dirty="0" err="1" smtClean="0">
                <a:solidFill>
                  <a:schemeClr val="tx1"/>
                </a:solidFill>
                <a:latin typeface="National-Semibold"/>
                <a:cs typeface="National-Semibold"/>
              </a:rPr>
              <a:t>based</a:t>
            </a:r>
            <a:r>
              <a:rPr lang="de-DE" sz="1400" dirty="0" smtClean="0">
                <a:solidFill>
                  <a:schemeClr val="tx1"/>
                </a:solidFill>
                <a:latin typeface="National-Semibold"/>
                <a:cs typeface="National-Semibold"/>
              </a:rPr>
              <a:t> on </a:t>
            </a:r>
            <a:r>
              <a:rPr lang="de-DE" sz="1400" dirty="0" err="1" smtClean="0">
                <a:solidFill>
                  <a:schemeClr val="tx1"/>
                </a:solidFill>
                <a:latin typeface="National-Semibold"/>
                <a:cs typeface="National-Semibold"/>
              </a:rPr>
              <a:t>numbers</a:t>
            </a:r>
            <a:endParaRPr lang="de-DE" sz="1400" dirty="0" smtClean="0">
              <a:solidFill>
                <a:schemeClr val="tx1"/>
              </a:solidFill>
              <a:latin typeface="National-Semibold"/>
              <a:cs typeface="National-Semibold"/>
            </a:endParaRPr>
          </a:p>
          <a:p>
            <a:pPr marL="268288" indent="-174625">
              <a:buFont typeface="Arial"/>
              <a:buChar char="•"/>
            </a:pPr>
            <a:r>
              <a:rPr lang="de-DE" sz="1400" dirty="0" err="1" smtClean="0">
                <a:solidFill>
                  <a:schemeClr val="tx1"/>
                </a:solidFill>
                <a:latin typeface="National-Semibold"/>
                <a:cs typeface="National-Semibold"/>
              </a:rPr>
              <a:t>Perceived</a:t>
            </a:r>
            <a:r>
              <a:rPr lang="de-DE" sz="1400" dirty="0" smtClean="0">
                <a:solidFill>
                  <a:schemeClr val="tx1"/>
                </a:solidFill>
                <a:latin typeface="National-Semibold"/>
                <a:cs typeface="National-Semibold"/>
              </a:rPr>
              <a:t>  </a:t>
            </a:r>
            <a:r>
              <a:rPr lang="de-DE" sz="1400" dirty="0" err="1" smtClean="0">
                <a:solidFill>
                  <a:schemeClr val="tx1"/>
                </a:solidFill>
                <a:latin typeface="National-Semibold"/>
                <a:cs typeface="National-Semibold"/>
              </a:rPr>
              <a:t>feature</a:t>
            </a:r>
            <a:r>
              <a:rPr lang="de-DE" sz="1400" dirty="0" smtClean="0">
                <a:solidFill>
                  <a:schemeClr val="tx1"/>
                </a:solidFill>
                <a:latin typeface="National-Semibold"/>
                <a:cs typeface="National-Semibold"/>
              </a:rPr>
              <a:t> </a:t>
            </a:r>
            <a:r>
              <a:rPr lang="de-DE" sz="1400" dirty="0" err="1" smtClean="0">
                <a:solidFill>
                  <a:schemeClr val="tx1"/>
                </a:solidFill>
                <a:latin typeface="National-Semibold"/>
                <a:cs typeface="National-Semibold"/>
              </a:rPr>
              <a:t>supremacy</a:t>
            </a:r>
            <a:endParaRPr lang="de-DE" sz="1400" dirty="0" smtClean="0">
              <a:solidFill>
                <a:schemeClr val="tx1"/>
              </a:solidFill>
              <a:latin typeface="National-Semibold"/>
              <a:cs typeface="National-Semibold"/>
            </a:endParaRPr>
          </a:p>
          <a:p>
            <a:pPr marL="268288" indent="-174625">
              <a:buFont typeface="Arial"/>
              <a:buChar char="•"/>
            </a:pPr>
            <a:r>
              <a:rPr lang="de-DE" sz="1400" dirty="0" smtClean="0">
                <a:solidFill>
                  <a:schemeClr val="tx1"/>
                </a:solidFill>
                <a:latin typeface="National-Semibold"/>
                <a:cs typeface="National-Semibold"/>
              </a:rPr>
              <a:t>More </a:t>
            </a:r>
            <a:r>
              <a:rPr lang="de-DE" sz="1400" dirty="0" err="1" smtClean="0">
                <a:solidFill>
                  <a:schemeClr val="tx1"/>
                </a:solidFill>
                <a:latin typeface="National-Semibold"/>
                <a:cs typeface="National-Semibold"/>
              </a:rPr>
              <a:t>feature</a:t>
            </a:r>
            <a:r>
              <a:rPr lang="de-DE" sz="1400" dirty="0" smtClean="0">
                <a:solidFill>
                  <a:schemeClr val="tx1"/>
                </a:solidFill>
                <a:latin typeface="National-Semibold"/>
                <a:cs typeface="National-Semibold"/>
              </a:rPr>
              <a:t> </a:t>
            </a:r>
            <a:r>
              <a:rPr lang="de-DE" sz="1400" dirty="0" err="1" smtClean="0">
                <a:solidFill>
                  <a:schemeClr val="tx1"/>
                </a:solidFill>
                <a:latin typeface="National-Semibold"/>
                <a:cs typeface="National-Semibold"/>
              </a:rPr>
              <a:t>requests</a:t>
            </a:r>
            <a:endParaRPr lang="en-US" sz="1400" dirty="0">
              <a:solidFill>
                <a:schemeClr val="tx1"/>
              </a:solidFill>
              <a:latin typeface="National-Semibold"/>
              <a:cs typeface="National-Semibold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22037" y="2870189"/>
            <a:ext cx="2286385" cy="340708"/>
          </a:xfrm>
          <a:prstGeom prst="rect">
            <a:avLst/>
          </a:prstGeom>
          <a:noFill/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2000" endA="300" endPos="35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600" dirty="0">
              <a:solidFill>
                <a:srgbClr val="FFFFFF"/>
              </a:solidFill>
              <a:latin typeface="National-Semibold"/>
              <a:cs typeface="National-Semibold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22743" y="1249256"/>
            <a:ext cx="7495887" cy="122860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38100" cmpd="sng">
            <a:solidFill>
              <a:srgbClr val="FFD800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National-Semibold"/>
                <a:cs typeface="National-Semibold"/>
              </a:rPr>
              <a:t>Productivity Booster</a:t>
            </a:r>
            <a:endParaRPr lang="en-US" sz="2400" dirty="0">
              <a:solidFill>
                <a:schemeClr val="bg1"/>
              </a:solidFill>
              <a:latin typeface="National-Semibold"/>
              <a:cs typeface="National-Semibold"/>
            </a:endParaRPr>
          </a:p>
        </p:txBody>
      </p:sp>
      <p:sp>
        <p:nvSpPr>
          <p:cNvPr id="16" name="Down Arrow Callout 15"/>
          <p:cNvSpPr/>
          <p:nvPr/>
        </p:nvSpPr>
        <p:spPr>
          <a:xfrm>
            <a:off x="5947149" y="2694676"/>
            <a:ext cx="2188881" cy="733033"/>
          </a:xfrm>
          <a:prstGeom prst="downArrowCallout">
            <a:avLst>
              <a:gd name="adj1" fmla="val 298606"/>
              <a:gd name="adj2" fmla="val 149303"/>
              <a:gd name="adj3" fmla="val 25000"/>
              <a:gd name="adj4" fmla="val 64977"/>
            </a:avLst>
          </a:prstGeom>
          <a:solidFill>
            <a:schemeClr val="tx1">
              <a:lumMod val="85000"/>
              <a:lumOff val="15000"/>
            </a:schemeClr>
          </a:solidFill>
          <a:ln w="38100" cmpd="sng">
            <a:solidFill>
              <a:srgbClr val="FFD800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1400" dirty="0" smtClean="0">
                <a:solidFill>
                  <a:srgbClr val="FFFFFF"/>
                </a:solidFill>
                <a:latin typeface="National-Semibold"/>
                <a:cs typeface="National-Semibold"/>
              </a:rPr>
              <a:t>Optimize</a:t>
            </a:r>
            <a:endParaRPr lang="en-US" sz="1400" dirty="0">
              <a:solidFill>
                <a:srgbClr val="FFFFFF"/>
              </a:solidFill>
              <a:latin typeface="National-Semibold"/>
              <a:cs typeface="National-Semibold"/>
            </a:endParaRPr>
          </a:p>
        </p:txBody>
      </p:sp>
      <p:sp>
        <p:nvSpPr>
          <p:cNvPr id="18" name="Rectangle 17"/>
          <p:cNvSpPr/>
          <p:nvPr/>
        </p:nvSpPr>
        <p:spPr>
          <a:xfrm flipV="1">
            <a:off x="598845" y="3613548"/>
            <a:ext cx="7877908" cy="464599"/>
          </a:xfrm>
          <a:prstGeom prst="rect">
            <a:avLst/>
          </a:prstGeom>
          <a:solidFill>
            <a:schemeClr val="tx1">
              <a:alpha val="9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782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Has</a:t>
            </a:r>
            <a:r>
              <a:rPr lang="de-DE" dirty="0" smtClean="0"/>
              <a:t> Powerflasher </a:t>
            </a:r>
            <a:r>
              <a:rPr lang="de-DE" dirty="0" err="1" smtClean="0"/>
              <a:t>convinced</a:t>
            </a:r>
            <a:r>
              <a:rPr lang="de-DE" dirty="0" smtClean="0"/>
              <a:t> </a:t>
            </a:r>
            <a:r>
              <a:rPr lang="de-DE" dirty="0"/>
              <a:t>you?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O</a:t>
            </a:r>
            <a:r>
              <a:rPr lang="en-US" dirty="0" smtClean="0"/>
              <a:t>v</a:t>
            </a:r>
            <a:r>
              <a:rPr lang="de-DE" dirty="0" smtClean="0"/>
              <a:t>er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.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15"/>
          <p:cNvSpPr>
            <a:spLocks noGrp="1"/>
          </p:cNvSpPr>
          <p:nvPr>
            <p:ph sz="quarter" idx="4294967295"/>
          </p:nvPr>
        </p:nvSpPr>
        <p:spPr>
          <a:xfrm>
            <a:off x="863600" y="4702175"/>
            <a:ext cx="2874963" cy="13335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buNone/>
              <a:defRPr sz="1200" cap="all" baseline="0">
                <a:solidFill>
                  <a:srgbClr val="FFD800"/>
                </a:solidFill>
                <a:latin typeface="Newzald Book" pitchFamily="50" charset="0"/>
                <a:ea typeface="Newzald Book" pitchFamily="50" charset="0"/>
              </a:defRPr>
            </a:lvl1pPr>
            <a:lvl2pPr marL="0" indent="0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National Semibold" pitchFamily="50" charset="0"/>
                <a:ea typeface="National Semibold" pitchFamily="50" charset="0"/>
              </a:defRPr>
            </a:lvl2pPr>
            <a:lvl3pPr marL="0" indent="0">
              <a:spcBef>
                <a:spcPts val="1200"/>
              </a:spcBef>
              <a:buNone/>
              <a:defRPr sz="1200">
                <a:solidFill>
                  <a:schemeClr val="bg1"/>
                </a:solidFill>
                <a:latin typeface="National Semibold" pitchFamily="50" charset="0"/>
                <a:ea typeface="National Semibold" pitchFamily="50" charset="0"/>
              </a:defRPr>
            </a:lvl3pPr>
            <a:lvl4pPr marL="0" marR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200" baseline="0">
                <a:solidFill>
                  <a:schemeClr val="bg1"/>
                </a:solidFill>
                <a:latin typeface="National Semibold" pitchFamily="50" charset="0"/>
                <a:ea typeface="National Semibold" pitchFamily="50" charset="0"/>
              </a:defRPr>
            </a:lvl4pPr>
            <a:lvl5pPr marL="0" indent="0">
              <a:spcBef>
                <a:spcPts val="0"/>
              </a:spcBef>
              <a:buNone/>
              <a:defRPr sz="1200"/>
            </a:lvl5pPr>
          </a:lstStyle>
          <a:p>
            <a:pPr lvl="0"/>
            <a:r>
              <a:rPr lang="de-DE" dirty="0" smtClean="0"/>
              <a:t>Fabian </a:t>
            </a:r>
            <a:r>
              <a:rPr lang="de-DE" dirty="0" err="1" smtClean="0"/>
              <a:t>Nöthe</a:t>
            </a:r>
            <a:endParaRPr lang="de-DE" dirty="0" smtClean="0"/>
          </a:p>
          <a:p>
            <a:pPr lvl="1"/>
            <a:r>
              <a:rPr lang="de-DE" dirty="0" smtClean="0"/>
              <a:t>Kreativdirektor</a:t>
            </a:r>
          </a:p>
          <a:p>
            <a:pPr lvl="2"/>
            <a:r>
              <a:rPr lang="de-DE" dirty="0" smtClean="0">
                <a:solidFill>
                  <a:srgbClr val="FFD800"/>
                </a:solidFill>
              </a:rPr>
              <a:t>E   </a:t>
            </a:r>
            <a:r>
              <a:rPr lang="de-DE" dirty="0" err="1" smtClean="0">
                <a:solidFill>
                  <a:srgbClr val="FFD800"/>
                </a:solidFill>
              </a:rPr>
              <a:t>fn@powerflasher.de</a:t>
            </a:r>
            <a:endParaRPr lang="de-DE" dirty="0" smtClean="0">
              <a:solidFill>
                <a:srgbClr val="FFD800"/>
              </a:solidFill>
            </a:endParaRPr>
          </a:p>
          <a:p>
            <a:pPr marL="0" marR="0" lvl="3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>
                <a:solidFill>
                  <a:srgbClr val="FFD800"/>
                </a:solidFill>
              </a:rPr>
              <a:t>T  </a:t>
            </a:r>
            <a:r>
              <a:rPr lang="de-DE" dirty="0" smtClean="0"/>
              <a:t> 040 380 766 131</a:t>
            </a:r>
          </a:p>
        </p:txBody>
      </p:sp>
      <p:sp>
        <p:nvSpPr>
          <p:cNvPr id="4" name="Inhaltsplatzhalter 15"/>
          <p:cNvSpPr txBox="1">
            <a:spLocks/>
          </p:cNvSpPr>
          <p:nvPr/>
        </p:nvSpPr>
        <p:spPr>
          <a:xfrm>
            <a:off x="3320929" y="4702175"/>
            <a:ext cx="2874963" cy="133350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ts val="0"/>
              </a:spcBef>
              <a:spcAft>
                <a:spcPct val="0"/>
              </a:spcAft>
              <a:buNone/>
              <a:defRPr sz="1200" cap="all" baseline="0">
                <a:solidFill>
                  <a:srgbClr val="FFD800"/>
                </a:solidFill>
                <a:latin typeface="Newzald Book" pitchFamily="50" charset="0"/>
                <a:ea typeface="Newzald Book" pitchFamily="50" charset="0"/>
                <a:cs typeface="+mn-cs"/>
              </a:defRPr>
            </a:lvl1pPr>
            <a:lvl2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None/>
              <a:defRPr sz="1200">
                <a:solidFill>
                  <a:schemeClr val="bg1"/>
                </a:solidFill>
                <a:latin typeface="National Semibold" pitchFamily="50" charset="0"/>
                <a:ea typeface="National Semibold" pitchFamily="50" charset="0"/>
              </a:defRPr>
            </a:lvl2pPr>
            <a:lvl3pPr marL="0" indent="0" algn="l" rtl="0" eaLnBrk="1" fontAlgn="base" hangingPunct="1">
              <a:spcBef>
                <a:spcPts val="1200"/>
              </a:spcBef>
              <a:spcAft>
                <a:spcPct val="0"/>
              </a:spcAft>
              <a:buNone/>
              <a:defRPr sz="1200">
                <a:solidFill>
                  <a:schemeClr val="bg1"/>
                </a:solidFill>
                <a:latin typeface="National Semibold" pitchFamily="50" charset="0"/>
                <a:ea typeface="National Semibold" pitchFamily="50" charset="0"/>
              </a:defRPr>
            </a:lvl3pPr>
            <a:lvl4pPr marL="0" marR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200" baseline="0">
                <a:solidFill>
                  <a:schemeClr val="bg1"/>
                </a:solidFill>
                <a:latin typeface="National Semibold" pitchFamily="50" charset="0"/>
                <a:ea typeface="National Semibold" pitchFamily="50" charset="0"/>
              </a:defRPr>
            </a:lvl4pPr>
            <a:lvl5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dirty="0" smtClean="0"/>
              <a:t>PABLO SAHLMEN</a:t>
            </a:r>
          </a:p>
          <a:p>
            <a:pPr lvl="1"/>
            <a:r>
              <a:rPr lang="de-DE" dirty="0" smtClean="0"/>
              <a:t>Kommunikationsberatung</a:t>
            </a:r>
          </a:p>
          <a:p>
            <a:pPr lvl="2"/>
            <a:r>
              <a:rPr lang="de-DE" dirty="0" smtClean="0">
                <a:solidFill>
                  <a:srgbClr val="FFD800"/>
                </a:solidFill>
              </a:rPr>
              <a:t>E   ps@powerflasher.de</a:t>
            </a:r>
          </a:p>
          <a:p>
            <a:pPr lvl="3">
              <a:defRPr/>
            </a:pPr>
            <a:r>
              <a:rPr lang="de-DE" dirty="0" smtClean="0">
                <a:solidFill>
                  <a:srgbClr val="FFD800"/>
                </a:solidFill>
              </a:rPr>
              <a:t>T  </a:t>
            </a:r>
            <a:r>
              <a:rPr lang="de-DE" dirty="0" smtClean="0"/>
              <a:t> 040 380 766 130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Who's got a lot,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can </a:t>
            </a:r>
            <a:r>
              <a:rPr lang="en-US" dirty="0"/>
              <a:t>do a lot.</a:t>
            </a:r>
          </a:p>
        </p:txBody>
      </p:sp>
    </p:spTree>
    <p:extLst>
      <p:ext uri="{BB962C8B-B14F-4D97-AF65-F5344CB8AC3E}">
        <p14:creationId xmlns:p14="http://schemas.microsoft.com/office/powerpoint/2010/main" val="1646456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</a:t>
            </a:r>
            <a:r>
              <a:rPr lang="de-DE" dirty="0" err="1" smtClean="0"/>
              <a:t>dilemma</a:t>
            </a:r>
            <a:r>
              <a:rPr lang="de-DE" dirty="0" smtClean="0"/>
              <a:t>.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 order to not stay behind, FDT needs to constantly develop new, expensive features, introduce them to the community and write documentations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 a matter of fact, we all love to have many features.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that's why we have a plan of action: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Before developing new features, we analyze the wishes and problems of the community.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 </a:t>
            </a:r>
            <a:r>
              <a:rPr lang="en-US" dirty="0"/>
              <a:t>variety of methods will determine which features are really reasonable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227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r>
              <a:rPr lang="de-DE" dirty="0" smtClean="0">
                <a:solidFill>
                  <a:srgbClr val="FFD800"/>
                </a:solidFill>
              </a:rPr>
              <a:t>But:</a:t>
            </a:r>
            <a:endParaRPr lang="de-DE" dirty="0">
              <a:solidFill>
                <a:srgbClr val="FFD8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gi_praese">
  <a:themeElements>
    <a:clrScheme name="Benutzerdefiniert 7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FFCD18"/>
      </a:hlink>
      <a:folHlink>
        <a:srgbClr val="99CC00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979</Words>
  <Application>Microsoft Office PowerPoint</Application>
  <PresentationFormat>Bildschirmpräsentation (4:3)</PresentationFormat>
  <Paragraphs>175</Paragraphs>
  <Slides>46</Slides>
  <Notes>13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46</vt:i4>
      </vt:variant>
    </vt:vector>
  </HeadingPairs>
  <TitlesOfParts>
    <vt:vector size="47" baseType="lpstr">
      <vt:lpstr>digi_praese</vt:lpstr>
      <vt:lpstr>PowerPoint-Präsentation</vt:lpstr>
      <vt:lpstr>PowerPoint-Präsentation</vt:lpstr>
      <vt:lpstr>Conquer!</vt:lpstr>
      <vt:lpstr>Who's got the longest?</vt:lpstr>
      <vt:lpstr>Who's got a lot,  can do a lot.</vt:lpstr>
      <vt:lpstr>The dilemma.</vt:lpstr>
      <vt:lpstr>As a matter of fact, we all love to have many features.</vt:lpstr>
      <vt:lpstr>And that's why we have a plan of action:</vt:lpstr>
      <vt:lpstr>But:</vt:lpstr>
      <vt:lpstr>The fact of matter is.</vt:lpstr>
      <vt:lpstr>We want to change this.  With a golden strategy.</vt:lpstr>
      <vt:lpstr>Our common goal.</vt:lpstr>
      <vt:lpstr>1. Win new customers.</vt:lpstr>
      <vt:lpstr>2. Community bonding.</vt:lpstr>
      <vt:lpstr>3. Improve FDT.</vt:lpstr>
      <vt:lpstr>Outline of the strategy.</vt:lpstr>
      <vt:lpstr>Implementing the  new strategy.</vt:lpstr>
      <vt:lpstr>The approach:</vt:lpstr>
      <vt:lpstr>The idea:  Productivity Booster.</vt:lpstr>
      <vt:lpstr>The idea.</vt:lpstr>
      <vt:lpstr>How it works.</vt:lpstr>
      <vt:lpstr>Concretely.</vt:lpstr>
      <vt:lpstr>One step further.</vt:lpstr>
      <vt:lpstr>That's what the Productivity Booser could look like.</vt:lpstr>
      <vt:lpstr>Curtains up!</vt:lpstr>
      <vt:lpstr>PowerPoint-Präsentation</vt:lpstr>
      <vt:lpstr>That's how we use Productivity Booster for our strategy.</vt:lpstr>
      <vt:lpstr>PowerPoint-Präsentation</vt:lpstr>
      <vt:lpstr>Our chance.</vt:lpstr>
      <vt:lpstr>The idea: Feature charts.</vt:lpstr>
      <vt:lpstr>The idea: Upgrade recommendations.</vt:lpstr>
      <vt:lpstr>PowerPoint-Präsentation</vt:lpstr>
      <vt:lpstr>Our chance.</vt:lpstr>
      <vt:lpstr>The idea: FDT Index.</vt:lpstr>
      <vt:lpstr>The idea: Tweet &amp; win.</vt:lpstr>
      <vt:lpstr>The idea: FDT heavy user.</vt:lpstr>
      <vt:lpstr>PowerPoint-Präsentation</vt:lpstr>
      <vt:lpstr>Our chance.</vt:lpstr>
      <vt:lpstr>More feature requests.</vt:lpstr>
      <vt:lpstr>Concluding.</vt:lpstr>
      <vt:lpstr>This is the Productivity Booster.</vt:lpstr>
      <vt:lpstr>PowerPoint-Präsentation</vt:lpstr>
      <vt:lpstr>PowerPoint-Präsentation</vt:lpstr>
      <vt:lpstr>PowerPoint-Präsentation</vt:lpstr>
      <vt:lpstr>Has Powerflasher convinced you?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Christopher Möhle</dc:creator>
  <cp:lastModifiedBy>CBWin7</cp:lastModifiedBy>
  <cp:revision>1049</cp:revision>
  <cp:lastPrinted>2011-01-28T09:42:39Z</cp:lastPrinted>
  <dcterms:created xsi:type="dcterms:W3CDTF">2010-10-28T07:47:09Z</dcterms:created>
  <dcterms:modified xsi:type="dcterms:W3CDTF">2011-03-22T18:50:00Z</dcterms:modified>
</cp:coreProperties>
</file>