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56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3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6638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4403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type="obj" preserve="1">
  <p:cSld name="Title Slid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7" name="bg object 1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8311" y="3760985"/>
            <a:ext cx="7053943" cy="46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idx="0"/>
          </p:nvPr>
        </p:nvSpPr>
        <p:spPr>
          <a:xfrm>
            <a:off x="671512" y="2292848"/>
            <a:ext cx="10615295" cy="1227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2023-09-17</a:t>
            </a:fld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0697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 altLang="en-US"/>
              <a:pPr lvl="0">
                <a:defRPr/>
              </a:pPr>
              <a:t>2023-09-17</a:t>
            </a:fld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2492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  <p:sldLayoutId id="2147483687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12" y="3925165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-1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2000" b="1" spc="-25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0"/>
          </p:nvPr>
        </p:nvSpPr>
        <p:spPr>
          <a:xfrm>
            <a:off x="671512" y="2292848"/>
            <a:ext cx="10615295" cy="1193302"/>
          </a:xfrm>
          <a:prstGeom prst="rect">
            <a:avLst/>
          </a:prstGeom>
        </p:spPr>
        <p:txBody>
          <a:bodyPr vert="horz" wrap="square" lIns="0" tIns="138430" rIns="0" bIns="0">
            <a:spAutoFit/>
          </a:bodyPr>
          <a:lstStyle/>
          <a:p>
            <a:pPr marL="12700" lvl="0" algn="l">
              <a:lnSpc>
                <a:spcPct val="100000"/>
              </a:lnSpc>
              <a:spcBef>
                <a:spcPts val="1090"/>
              </a:spcBef>
              <a:defRPr/>
            </a:pPr>
            <a:r>
              <a:rPr lang="en-US" altLang="ko-KR" sz="4800" b="1" spc="-2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  <a:t>로 웹 만들기</a:t>
            </a:r>
            <a:endParaRPr lang="ko-KR" altLang="en-US" sz="4800" b="1" spc="-20">
              <a:solidFill>
                <a:srgbClr val="ffffff"/>
              </a:solidFill>
              <a:latin typeface="Arial"/>
              <a:cs typeface="Arial"/>
            </a:endParaRPr>
          </a:p>
          <a:p>
            <a:pPr marL="12700" lvl="0" algn="l">
              <a:lnSpc>
                <a:spcPct val="100000"/>
              </a:lnSpc>
              <a:spcBef>
                <a:spcPts val="375"/>
              </a:spcBef>
              <a:defRPr/>
            </a:pPr>
            <a:r>
              <a:rPr lang="en-US" altLang="ko-KR" sz="1800">
                <a:solidFill>
                  <a:schemeClr val="lt1"/>
                </a:solidFill>
                <a:latin typeface="Arial"/>
                <a:cs typeface="Arial"/>
              </a:rPr>
              <a:t>React.js</a:t>
            </a:r>
            <a:endParaRPr lang="en-US" altLang="ko-KR" sz="1800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19556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 </a:t>
            </a:r>
            <a:r>
              <a:rPr lang="ko-KR" altLang="en-US" sz="3500" b="1" spc="-20">
                <a:latin typeface="Arial"/>
                <a:cs typeface="Arial"/>
              </a:rPr>
              <a:t>설치</a:t>
            </a:r>
            <a:endParaRPr lang="ko-KR" altLang="en-US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30534" y="1167978"/>
            <a:ext cx="9050677" cy="9065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2.</a:t>
            </a:r>
            <a:r>
              <a:rPr lang="ko-KR" altLang="en-US" sz="2700" b="1"/>
              <a:t> </a:t>
            </a:r>
            <a:r>
              <a:rPr lang="en-US" altLang="ko-KR" sz="2700" b="1"/>
              <a:t>Node.js </a:t>
            </a:r>
            <a:r>
              <a:rPr lang="ko-KR" altLang="en-US" sz="2700" b="1"/>
              <a:t>설치 </a:t>
            </a:r>
            <a:r>
              <a:rPr lang="en-US" altLang="ko-KR" sz="2700" b="1"/>
              <a:t>(https://nodejs.org/ko)</a:t>
            </a:r>
            <a:endParaRPr lang="en-US" altLang="ko-KR" sz="2700" b="1"/>
          </a:p>
        </p:txBody>
      </p:sp>
      <p:sp>
        <p:nvSpPr>
          <p:cNvPr id="13" name="가로 글상자 12"/>
          <p:cNvSpPr txBox="1"/>
          <p:nvPr/>
        </p:nvSpPr>
        <p:spPr>
          <a:xfrm>
            <a:off x="1570844" y="4962686"/>
            <a:ext cx="2996632" cy="3673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※ </a:t>
            </a:r>
            <a:r>
              <a:rPr lang="en-US" altLang="ko-KR" b="1"/>
              <a:t>LTS </a:t>
            </a:r>
            <a:r>
              <a:rPr lang="ko-KR" altLang="en-US" b="1"/>
              <a:t>버전으로 설치</a:t>
            </a:r>
            <a:endParaRPr lang="ko-KR" altLang="en-US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2447" y="2800585"/>
            <a:ext cx="4373425" cy="216210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88682" y="3584183"/>
            <a:ext cx="1441348" cy="845477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534" y="2586540"/>
            <a:ext cx="4717980" cy="2376146"/>
          </a:xfrm>
          <a:prstGeom prst="rect">
            <a:avLst/>
          </a:prstGeom>
          <a:noFill/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가로 글상자 16"/>
          <p:cNvSpPr txBox="1"/>
          <p:nvPr/>
        </p:nvSpPr>
        <p:spPr>
          <a:xfrm>
            <a:off x="7074366" y="1948428"/>
            <a:ext cx="4066856" cy="63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※ 설치 후 </a:t>
            </a:r>
            <a:r>
              <a:rPr lang="en-US" altLang="ko-KR" b="1"/>
              <a:t>VSCode </a:t>
            </a:r>
            <a:r>
              <a:rPr lang="ko-KR" altLang="en-US" b="1"/>
              <a:t>터미널 </a:t>
            </a:r>
            <a:r>
              <a:rPr lang="en-US" altLang="ko-KR" b="1"/>
              <a:t>(Ctrl + J)</a:t>
            </a:r>
            <a:r>
              <a:rPr lang="ko-KR" altLang="en-US" b="1"/>
              <a:t>를 열어 정상적으로 설치 되었는지 확인</a:t>
            </a:r>
            <a:endParaRPr lang="ko-KR" altLang="en-US" b="1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09370" y="2594726"/>
            <a:ext cx="4868894" cy="282439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74366" y="3584183"/>
            <a:ext cx="760748" cy="2974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09370" y="4119295"/>
            <a:ext cx="808020" cy="2033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09370" y="4579491"/>
            <a:ext cx="760748" cy="2354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3" name="선 22"/>
          <p:cNvCxnSpPr/>
          <p:nvPr/>
        </p:nvCxnSpPr>
        <p:spPr>
          <a:xfrm>
            <a:off x="10606998" y="3732909"/>
            <a:ext cx="791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선 23"/>
          <p:cNvCxnSpPr/>
          <p:nvPr/>
        </p:nvCxnSpPr>
        <p:spPr>
          <a:xfrm>
            <a:off x="10606998" y="4220966"/>
            <a:ext cx="79196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>
            <a:off x="10606998" y="4697216"/>
            <a:ext cx="79196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"/>
          <p:cNvSpPr txBox="1"/>
          <p:nvPr/>
        </p:nvSpPr>
        <p:spPr>
          <a:xfrm>
            <a:off x="3539714" y="55556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-1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8055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 </a:t>
            </a:r>
            <a:r>
              <a:rPr lang="ko-KR" altLang="en-US" sz="3500" b="1" spc="-20">
                <a:latin typeface="Arial"/>
                <a:cs typeface="Arial"/>
              </a:rPr>
              <a:t>설치</a:t>
            </a:r>
            <a:endParaRPr lang="ko-KR" altLang="en-US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30534" y="1167978"/>
            <a:ext cx="9414553" cy="9065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3.</a:t>
            </a:r>
            <a:r>
              <a:rPr lang="ko-KR" altLang="en-US" sz="2700" b="1"/>
              <a:t> </a:t>
            </a:r>
            <a:r>
              <a:rPr lang="en-US" altLang="ko-KR" sz="2700" b="1"/>
              <a:t>npx create-react-app react-test(</a:t>
            </a:r>
            <a:r>
              <a:rPr lang="ko-KR" altLang="en-US" sz="2700" b="1"/>
              <a:t>폴더명</a:t>
            </a:r>
            <a:r>
              <a:rPr lang="en-US" altLang="ko-KR" sz="2700" b="1"/>
              <a:t>) </a:t>
            </a:r>
            <a:r>
              <a:rPr lang="ko-KR" altLang="en-US" sz="2700" b="1"/>
              <a:t>로 리엑트를 설치</a:t>
            </a:r>
            <a:endParaRPr lang="ko-KR" altLang="en-US" sz="27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534" y="2217315"/>
            <a:ext cx="5563082" cy="1211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0534" y="3504910"/>
            <a:ext cx="5513547" cy="33530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93800" y="2217315"/>
            <a:ext cx="2027095" cy="3779847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6786294" y="5997162"/>
            <a:ext cx="4077558" cy="3636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※</a:t>
            </a:r>
            <a:r>
              <a:rPr lang="en-US" altLang="ko-KR"/>
              <a:t>react-test</a:t>
            </a:r>
            <a:r>
              <a:rPr lang="ko-KR" altLang="en-US"/>
              <a:t> 폴더에 </a:t>
            </a:r>
            <a:r>
              <a:rPr lang="en-US" altLang="ko-KR"/>
              <a:t>React</a:t>
            </a:r>
            <a:r>
              <a:rPr lang="ko-KR" altLang="en-US"/>
              <a:t>가 설치됨</a:t>
            </a:r>
            <a:endParaRPr lang="ko-KR" altLang="en-US"/>
          </a:p>
        </p:txBody>
      </p:sp>
      <p:sp>
        <p:nvSpPr>
          <p:cNvPr id="15" name="object 2"/>
          <p:cNvSpPr txBox="1"/>
          <p:nvPr/>
        </p:nvSpPr>
        <p:spPr>
          <a:xfrm>
            <a:off x="3487308" y="56602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11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16767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 idx="0"/>
          </p:nvPr>
        </p:nvSpPr>
        <p:spPr>
          <a:xfrm>
            <a:off x="671512" y="2319020"/>
            <a:ext cx="10615295" cy="1148080"/>
          </a:xfrm>
          <a:prstGeom prst="rect">
            <a:avLst/>
          </a:prstGeom>
        </p:spPr>
        <p:txBody>
          <a:bodyPr vert="horz" wrap="square" lIns="0" tIns="138430" rIns="0" bIns="0">
            <a:spAutoFit/>
          </a:bodyPr>
          <a:lstStyle/>
          <a:p>
            <a:pPr marL="12700" lvl="0" algn="l">
              <a:lnSpc>
                <a:spcPct val="100000"/>
              </a:lnSpc>
              <a:spcBef>
                <a:spcPts val="1090"/>
              </a:spcBef>
              <a:defRPr/>
            </a:pPr>
            <a:r>
              <a:rPr lang="en-US" altLang="ko-KR" sz="4800" b="1" spc="-20">
                <a:solidFill>
                  <a:srgbClr val="ffffff"/>
                </a:solidFill>
                <a:latin typeface="Arial"/>
                <a:cs typeface="Arial"/>
              </a:rPr>
              <a:t>React.js </a:t>
            </a:r>
            <a: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  <a:t>구성</a:t>
            </a:r>
            <a:b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altLang="ko-KR" sz="1800">
                <a:solidFill>
                  <a:schemeClr val="lt1"/>
                </a:solidFill>
                <a:latin typeface="Arial"/>
                <a:cs typeface="Arial"/>
              </a:rPr>
              <a:t>React.js</a:t>
            </a:r>
            <a:endParaRPr lang="en-US" altLang="ko-KR" sz="180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671512" y="3925165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12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53340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 </a:t>
            </a:r>
            <a:r>
              <a:rPr lang="ko-KR" altLang="en-US" sz="3500" b="1" spc="-20">
                <a:latin typeface="Arial"/>
                <a:cs typeface="Arial"/>
              </a:rPr>
              <a:t>구성</a:t>
            </a:r>
            <a:endParaRPr lang="ko-KR" altLang="en-US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41236" y="1532678"/>
            <a:ext cx="9050677" cy="37926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react</a:t>
            </a:r>
            <a:r>
              <a:rPr lang="ko-KR" altLang="en-US" sz="2700" b="1"/>
              <a:t>를 설치하면 기본적으로</a:t>
            </a:r>
            <a:endParaRPr lang="ko-KR" altLang="en-US" sz="2700" b="1"/>
          </a:p>
          <a:p>
            <a:pPr lvl="0">
              <a:defRPr/>
            </a:pPr>
            <a:r>
              <a:rPr lang="en-US" altLang="ko-KR" sz="2700" b="1"/>
              <a:t>App.css</a:t>
            </a: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App.js</a:t>
            </a:r>
            <a:endParaRPr lang="en-US" altLang="ko-KR" sz="2700" b="1"/>
          </a:p>
          <a:p>
            <a:pPr lvl="0">
              <a:defRPr/>
            </a:pPr>
            <a:r>
              <a:rPr lang="ko-KR" altLang="en-US" sz="2700" b="1"/>
              <a:t>가 자동으로 설치가 되는데</a:t>
            </a:r>
            <a:endParaRPr lang="ko-KR" altLang="en-US" sz="2700" b="1"/>
          </a:p>
          <a:p>
            <a:pPr lvl="0">
              <a:defRPr/>
            </a:pPr>
            <a:r>
              <a:rPr lang="en-US" altLang="ko-KR" sz="2700" b="1"/>
              <a:t>App.js</a:t>
            </a:r>
            <a:r>
              <a:rPr lang="ko-KR" altLang="en-US" sz="2700" b="1"/>
              <a:t>를 중심으로 </a:t>
            </a:r>
            <a:endParaRPr lang="ko-KR" altLang="en-US" sz="2700" b="1"/>
          </a:p>
          <a:p>
            <a:pPr lvl="0">
              <a:defRPr/>
            </a:pPr>
            <a:r>
              <a:rPr lang="ko-KR" altLang="en-US" sz="2700" b="1"/>
              <a:t>프로그램이 돌아가는 방식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en-US" altLang="ko-KR" sz="2700" b="1"/>
              <a:t>App.css</a:t>
            </a:r>
            <a:r>
              <a:rPr lang="ko-KR" altLang="en-US" sz="2700" b="1"/>
              <a:t>로는 웹 페이지 꾸미기</a:t>
            </a:r>
            <a:endParaRPr lang="ko-KR" altLang="en-US" sz="27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3070" y="322921"/>
            <a:ext cx="3097321" cy="5775455"/>
          </a:xfrm>
          <a:prstGeom prst="rect">
            <a:avLst/>
          </a:prstGeom>
        </p:spPr>
      </p:pic>
      <p:sp>
        <p:nvSpPr>
          <p:cNvPr id="12" name="object 2"/>
          <p:cNvSpPr txBox="1"/>
          <p:nvPr/>
        </p:nvSpPr>
        <p:spPr>
          <a:xfrm>
            <a:off x="3496905" y="56602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b="1" spc="-10">
                <a:solidFill>
                  <a:srgbClr val="7f7f7f"/>
                </a:solidFill>
                <a:latin typeface="Arial"/>
                <a:cs typeface="Arial"/>
              </a:rPr>
              <a:t>1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98779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 idx="0"/>
          </p:nvPr>
        </p:nvSpPr>
        <p:spPr>
          <a:xfrm>
            <a:off x="671512" y="2280920"/>
            <a:ext cx="10615295" cy="1148080"/>
          </a:xfrm>
          <a:prstGeom prst="rect">
            <a:avLst/>
          </a:prstGeom>
        </p:spPr>
        <p:txBody>
          <a:bodyPr vert="horz" wrap="square" lIns="0" tIns="138430" rIns="0" bIns="0">
            <a:spAutoFit/>
          </a:bodyPr>
          <a:lstStyle/>
          <a:p>
            <a:pPr marL="12700" lvl="0" algn="l">
              <a:lnSpc>
                <a:spcPct val="100000"/>
              </a:lnSpc>
              <a:spcBef>
                <a:spcPts val="1090"/>
              </a:spcBef>
              <a:defRPr/>
            </a:pPr>
            <a: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  <a:t> 감사합니다</a:t>
            </a:r>
            <a:b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altLang="ko-KR" sz="1800">
                <a:solidFill>
                  <a:schemeClr val="lt1"/>
                </a:solidFill>
                <a:latin typeface="Arial"/>
                <a:cs typeface="Arial"/>
              </a:rPr>
              <a:t>React.js</a:t>
            </a:r>
            <a:endParaRPr lang="en-US" altLang="ko-KR" sz="180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671512" y="3925165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14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93697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9596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361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71512" y="1492108"/>
            <a:ext cx="7053943" cy="461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 idx="0"/>
          </p:nvPr>
        </p:nvSpPr>
        <p:spPr>
          <a:xfrm>
            <a:off x="671512" y="128427"/>
            <a:ext cx="10615295" cy="1214598"/>
          </a:xfrm>
          <a:prstGeom prst="rect">
            <a:avLst/>
          </a:prstGeom>
        </p:spPr>
        <p:txBody>
          <a:bodyPr vert="horz" wrap="square" lIns="0" tIns="483245" rIns="0" bIns="0">
            <a:spAutoFit/>
          </a:bodyPr>
          <a:lstStyle/>
          <a:p>
            <a:pPr marL="12700" lvl="0" algn="l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1">
                <a:latin typeface="굴림"/>
                <a:ea typeface="+mj-ea"/>
                <a:cs typeface="굴림"/>
              </a:rPr>
              <a:t>목   차</a:t>
            </a:r>
            <a:endParaRPr lang="ko-KR" altLang="en-US" sz="4800" b="1">
              <a:latin typeface="굴림"/>
              <a:ea typeface="+mj-ea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1175" y="1032440"/>
            <a:ext cx="1224280" cy="31058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lang="en-US" altLang="ko-KR" sz="2000" b="1" spc="-25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782334" y="1775502"/>
            <a:ext cx="10504474" cy="46900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800" b="1"/>
              <a:t>1. React</a:t>
            </a:r>
            <a:r>
              <a:rPr lang="ko-KR" altLang="en-US" sz="3800" b="1"/>
              <a:t>란</a:t>
            </a:r>
            <a:r>
              <a:rPr lang="en-US" altLang="ko-KR" sz="3800" b="1"/>
              <a:t>?</a:t>
            </a:r>
            <a:endParaRPr lang="en-US" altLang="ko-KR" sz="3800" b="1"/>
          </a:p>
          <a:p>
            <a:pPr lvl="0">
              <a:defRPr/>
            </a:pPr>
            <a:endParaRPr lang="en-US" altLang="ko-KR" sz="3800" b="1"/>
          </a:p>
          <a:p>
            <a:pPr lvl="0">
              <a:defRPr/>
            </a:pPr>
            <a:endParaRPr lang="en-US" altLang="ko-KR" sz="3800" b="1"/>
          </a:p>
          <a:p>
            <a:pPr lvl="0">
              <a:defRPr/>
            </a:pPr>
            <a:r>
              <a:rPr lang="en-US" altLang="ko-KR" sz="3800" b="1"/>
              <a:t>2.</a:t>
            </a:r>
            <a:r>
              <a:rPr lang="ko-KR" altLang="en-US" sz="3800" b="1"/>
              <a:t> </a:t>
            </a:r>
            <a:r>
              <a:rPr lang="en-US" altLang="ko-KR" sz="3800" b="1"/>
              <a:t>React </a:t>
            </a:r>
            <a:r>
              <a:rPr lang="ko-KR" altLang="en-US" sz="3800" b="1"/>
              <a:t>설치</a:t>
            </a:r>
            <a:endParaRPr lang="ko-KR" altLang="en-US" sz="3800" b="1"/>
          </a:p>
          <a:p>
            <a:pPr lvl="0">
              <a:defRPr/>
            </a:pPr>
            <a:endParaRPr lang="ko-KR" altLang="en-US" sz="3800" b="1"/>
          </a:p>
          <a:p>
            <a:pPr lvl="0">
              <a:defRPr/>
            </a:pPr>
            <a:endParaRPr lang="ko-KR" altLang="en-US" sz="3800" b="1"/>
          </a:p>
          <a:p>
            <a:pPr lvl="0">
              <a:defRPr/>
            </a:pPr>
            <a:r>
              <a:rPr lang="en-US" altLang="ko-KR" sz="3800" b="1"/>
              <a:t>3.</a:t>
            </a:r>
            <a:r>
              <a:rPr lang="ko-KR" altLang="en-US" sz="3800" b="1"/>
              <a:t> </a:t>
            </a:r>
            <a:r>
              <a:rPr lang="en-US" altLang="ko-KR" sz="3800" b="1"/>
              <a:t>React.js </a:t>
            </a:r>
            <a:r>
              <a:rPr lang="ko-KR" altLang="en-US" sz="3800" b="1"/>
              <a:t>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2063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12" y="3925165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3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0"/>
          </p:nvPr>
        </p:nvSpPr>
        <p:spPr>
          <a:xfrm>
            <a:off x="671512" y="2319020"/>
            <a:ext cx="10615295" cy="1148080"/>
          </a:xfrm>
          <a:prstGeom prst="rect">
            <a:avLst/>
          </a:prstGeom>
        </p:spPr>
        <p:txBody>
          <a:bodyPr vert="horz" wrap="square" lIns="0" tIns="138430" rIns="0" bIns="0">
            <a:spAutoFit/>
          </a:bodyPr>
          <a:lstStyle/>
          <a:p>
            <a:pPr marL="12700" lvl="0" algn="l">
              <a:lnSpc>
                <a:spcPct val="100000"/>
              </a:lnSpc>
              <a:spcBef>
                <a:spcPts val="1090"/>
              </a:spcBef>
              <a:defRPr/>
            </a:pPr>
            <a:r>
              <a:rPr lang="en-US" altLang="ko-KR" sz="4800" b="1" spc="-2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  <a:t> 란</a:t>
            </a:r>
            <a:r>
              <a:rPr lang="en-US" altLang="ko-KR" sz="4800" b="1" spc="-20">
                <a:solidFill>
                  <a:srgbClr val="ffffff"/>
                </a:solidFill>
                <a:latin typeface="Arial"/>
                <a:cs typeface="Arial"/>
              </a:rPr>
              <a:t>?</a:t>
            </a:r>
            <a:b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altLang="ko-KR" sz="1800">
                <a:solidFill>
                  <a:schemeClr val="lt1"/>
                </a:solidFill>
                <a:latin typeface="Arial"/>
                <a:cs typeface="Arial"/>
              </a:rPr>
              <a:t>React.js</a:t>
            </a:r>
            <a:endParaRPr lang="en-US" altLang="ko-KR" sz="1800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4460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</a:t>
            </a:r>
            <a:r>
              <a:rPr lang="ko-KR" altLang="en-US" sz="3500" b="1" spc="-20">
                <a:latin typeface="Arial"/>
                <a:cs typeface="Arial"/>
              </a:rPr>
              <a:t> 란</a:t>
            </a:r>
            <a:r>
              <a:rPr lang="en-US" altLang="ko-KR" sz="3500" b="1" spc="-20">
                <a:latin typeface="Arial"/>
                <a:cs typeface="Arial"/>
              </a:rPr>
              <a:t>?</a:t>
            </a:r>
            <a:endParaRPr lang="en-US" altLang="ko-KR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1913" y="630171"/>
            <a:ext cx="2249824" cy="195636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41236" y="1146575"/>
            <a:ext cx="9050677" cy="50237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700" b="1"/>
              <a:t>FaceBook에서 개발하여 2013넌에 배포한 공개 소스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ko-KR" altLang="en-US" sz="2700" b="1"/>
              <a:t> 모델 · 뷰 · 컨트롤러(MVC: Model-View-Controller) 개발 요소 중 뷰(view)만 제공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ko-KR" altLang="en-US" sz="2700" b="1"/>
              <a:t>기본의 웹 기술 HTML CSS 등과 결합하여 사용할 수 있어 확장성이 뛰어남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ko-KR" altLang="en-US" sz="2700" b="1"/>
              <a:t>자바스크립트만으로도 개발할 수 있어 사용이 편리함 </a:t>
            </a:r>
            <a:endParaRPr lang="ko-KR" altLang="en-US" sz="2700" b="1"/>
          </a:p>
        </p:txBody>
      </p:sp>
      <p:sp>
        <p:nvSpPr>
          <p:cNvPr id="9" name="object 2"/>
          <p:cNvSpPr txBox="1"/>
          <p:nvPr/>
        </p:nvSpPr>
        <p:spPr>
          <a:xfrm>
            <a:off x="3090220" y="55556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4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77504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</a:t>
            </a:r>
            <a:r>
              <a:rPr lang="ko-KR" altLang="en-US" sz="3500" b="1" spc="-20">
                <a:latin typeface="Arial"/>
                <a:cs typeface="Arial"/>
              </a:rPr>
              <a:t> 란</a:t>
            </a:r>
            <a:r>
              <a:rPr lang="en-US" altLang="ko-KR" sz="3500" b="1" spc="-20">
                <a:latin typeface="Arial"/>
                <a:cs typeface="Arial"/>
              </a:rPr>
              <a:t>?</a:t>
            </a:r>
            <a:endParaRPr lang="en-US" altLang="ko-KR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36810" y="0"/>
            <a:ext cx="655190" cy="56973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41235" y="869021"/>
            <a:ext cx="11450764" cy="57013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 b="1"/>
              <a:t>ReactJS와 유사한 앵귤러제이에스(AngularJS)나 백본제이에스(backboneJS) 등은 모델 · 뷰 · 컨트롤러(MVC) 개발 방식 기반.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 때문에 자바스크립트 이외 별도의 스크립트를 배워야 하고, 다른 라이브러리를 같이 사용하여 개발할 수 없음. 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이에 반해 ReactJS 라이브러리를 이용하면, 자바스크립트만으로도 웹 소프트웨어를 개발할 수 있고, 기존의 웹 기술을 결합하여 ‘뷰’ 부분만을 효율적으로 개발 가능.</a:t>
            </a: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endParaRPr lang="ko-KR" altLang="en-US" sz="2300" b="1"/>
          </a:p>
          <a:p>
            <a:pPr lvl="0">
              <a:defRPr/>
            </a:pPr>
            <a:r>
              <a:rPr lang="ko-KR" altLang="en-US" sz="2300" b="1"/>
              <a:t>문서 객체 모델(DOM: Document Object Model) 구조가 매우 복잡한 단일 웹 페이지에서 특정 요소가 변경되었을 때 웹 페이지 전체를 다시 렌더링하는 것이 아니라 가상(Virtual) DOM 모델을 제시하여 가상 DOM이 실제 DOM을 모니터링하면서 변경된 부분만 렌더링하게 하여 불필요한 자원의 소모를 줄이고 웹 앱 성능을 향상 시킴.</a:t>
            </a:r>
            <a:endParaRPr lang="ko-KR" altLang="en-US" sz="2300" b="1"/>
          </a:p>
        </p:txBody>
      </p:sp>
      <p:sp>
        <p:nvSpPr>
          <p:cNvPr id="9" name="object 2"/>
          <p:cNvSpPr txBox="1"/>
          <p:nvPr/>
        </p:nvSpPr>
        <p:spPr>
          <a:xfrm>
            <a:off x="3100922" y="55556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5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30053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</a:t>
            </a:r>
            <a:r>
              <a:rPr lang="ko-KR" altLang="en-US" sz="3500" b="1" spc="-20">
                <a:latin typeface="Arial"/>
                <a:cs typeface="Arial"/>
              </a:rPr>
              <a:t> 란</a:t>
            </a:r>
            <a:r>
              <a:rPr lang="en-US" altLang="ko-KR" sz="3500" b="1" spc="-20">
                <a:latin typeface="Arial"/>
                <a:cs typeface="Arial"/>
              </a:rPr>
              <a:t>?</a:t>
            </a:r>
            <a:endParaRPr lang="en-US" altLang="ko-KR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60959" y="64998"/>
            <a:ext cx="1243812" cy="1081576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41235" y="1146574"/>
            <a:ext cx="10741631" cy="3385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700" b="1"/>
              <a:t>ReactJS 라이브러리에서 컴포넌트는 JSX(JavaScript XML)라는 HTML과 유사한 형태의 태그를 이용해 구성</a:t>
            </a:r>
            <a:r>
              <a:rPr lang="en-US" altLang="ko-KR" sz="2700" b="1"/>
              <a:t>.</a:t>
            </a:r>
            <a:endParaRPr lang="en-US" altLang="ko-KR" sz="2700" b="1"/>
          </a:p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ko-KR" altLang="en-US" sz="2700" b="1"/>
              <a:t> 컴포넌트 객체 기반으로 UI를 관리할 수 있다. 자바스크립트 내에 HTML과 유사한 마크업 형태 (예:&lt;h1&gt;Hello, {formatName(user)}!&lt;/h1&gt;)를 그대로 활용하도록 하여 가독성이 높고 특정 변수도 직관적으로 구성할 수 있다는 장점이 있다.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10553" y="3886241"/>
            <a:ext cx="4781568" cy="240454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10553" y="3886241"/>
            <a:ext cx="5550406" cy="240454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object 2"/>
          <p:cNvSpPr txBox="1"/>
          <p:nvPr/>
        </p:nvSpPr>
        <p:spPr>
          <a:xfrm>
            <a:off x="3133029" y="605786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6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34884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512" y="3925165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7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 idx="0"/>
          </p:nvPr>
        </p:nvSpPr>
        <p:spPr>
          <a:xfrm>
            <a:off x="671512" y="2319020"/>
            <a:ext cx="10615295" cy="1148080"/>
          </a:xfrm>
          <a:prstGeom prst="rect">
            <a:avLst/>
          </a:prstGeom>
        </p:spPr>
        <p:txBody>
          <a:bodyPr vert="horz" wrap="square" lIns="0" tIns="138430" rIns="0" bIns="0">
            <a:spAutoFit/>
          </a:bodyPr>
          <a:lstStyle/>
          <a:p>
            <a:pPr marL="12700" lvl="0" algn="l">
              <a:lnSpc>
                <a:spcPct val="100000"/>
              </a:lnSpc>
              <a:spcBef>
                <a:spcPts val="1090"/>
              </a:spcBef>
              <a:defRPr/>
            </a:pPr>
            <a:r>
              <a:rPr lang="en-US" altLang="ko-KR" sz="4800" b="1" spc="-2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  <a:t> 설치</a:t>
            </a:r>
            <a:br>
              <a:rPr lang="ko-KR" altLang="en-US" sz="4800" b="1" spc="-2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altLang="ko-KR" sz="1800">
                <a:solidFill>
                  <a:schemeClr val="lt1"/>
                </a:solidFill>
                <a:latin typeface="Arial"/>
                <a:cs typeface="Arial"/>
              </a:rPr>
              <a:t>React.js</a:t>
            </a:r>
            <a:endParaRPr lang="en-US" altLang="ko-KR" sz="1800">
              <a:solidFill>
                <a:schemeClr val="l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80167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 </a:t>
            </a:r>
            <a:r>
              <a:rPr lang="ko-KR" altLang="en-US" sz="3500" b="1" spc="-20">
                <a:latin typeface="Arial"/>
                <a:cs typeface="Arial"/>
              </a:rPr>
              <a:t>설치</a:t>
            </a:r>
            <a:endParaRPr lang="ko-KR" altLang="en-US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1520" y="4693583"/>
            <a:ext cx="2015979" cy="175302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30534" y="1167978"/>
            <a:ext cx="9050677" cy="37926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1.</a:t>
            </a:r>
            <a:r>
              <a:rPr lang="ko-KR" altLang="en-US" sz="2700" b="1"/>
              <a:t> </a:t>
            </a:r>
            <a:r>
              <a:rPr lang="en-US" altLang="ko-KR" sz="2700" b="1"/>
              <a:t>VSCode </a:t>
            </a:r>
            <a:r>
              <a:rPr lang="ko-KR" altLang="en-US" sz="2700" b="1"/>
              <a:t>설치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en-US" altLang="ko-KR" sz="2700" b="1"/>
              <a:t>2.</a:t>
            </a:r>
            <a:r>
              <a:rPr lang="ko-KR" altLang="en-US" sz="2700" b="1"/>
              <a:t> </a:t>
            </a:r>
            <a:r>
              <a:rPr lang="en-US" altLang="ko-KR" sz="2700" b="1"/>
              <a:t>Node.js </a:t>
            </a:r>
            <a:r>
              <a:rPr lang="ko-KR" altLang="en-US" sz="2700" b="1"/>
              <a:t>설치</a:t>
            </a: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en-US" altLang="ko-KR" sz="2700" b="1"/>
              <a:t>3.</a:t>
            </a:r>
            <a:r>
              <a:rPr lang="ko-KR" altLang="en-US" sz="2700" b="1"/>
              <a:t> </a:t>
            </a:r>
            <a:r>
              <a:rPr lang="en-US" altLang="ko-KR" sz="2700" b="1"/>
              <a:t>Reat.js </a:t>
            </a:r>
            <a:r>
              <a:rPr lang="ko-KR" altLang="en-US" sz="2700" b="1"/>
              <a:t>설치</a:t>
            </a:r>
            <a:endParaRPr lang="ko-KR" altLang="en-US" sz="27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22360" y="322921"/>
            <a:ext cx="1540605" cy="15406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22360" y="2227008"/>
            <a:ext cx="1854298" cy="1854298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3327041" y="59597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8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234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405406" y="322921"/>
            <a:ext cx="2921635" cy="5461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3500" b="1" spc="-20">
                <a:latin typeface="Arial"/>
                <a:cs typeface="Arial"/>
              </a:rPr>
              <a:t>React </a:t>
            </a:r>
            <a:r>
              <a:rPr lang="ko-KR" altLang="en-US" sz="3500" b="1" spc="-20">
                <a:latin typeface="Arial"/>
                <a:cs typeface="Arial"/>
              </a:rPr>
              <a:t>설치</a:t>
            </a:r>
            <a:endParaRPr lang="ko-KR" altLang="en-US" sz="3500" b="1" spc="-2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2954" y="263022"/>
            <a:ext cx="45599" cy="60599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19452" y="2227008"/>
            <a:ext cx="10640384" cy="3595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30534" y="1167978"/>
            <a:ext cx="9050677" cy="9065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1.</a:t>
            </a:r>
            <a:r>
              <a:rPr lang="ko-KR" altLang="en-US" sz="2700" b="1"/>
              <a:t> 원하는 장소에 </a:t>
            </a:r>
            <a:r>
              <a:rPr lang="en-US" altLang="ko-KR" sz="2700" b="1"/>
              <a:t>React</a:t>
            </a:r>
            <a:r>
              <a:rPr lang="ko-KR" altLang="en-US" sz="2700" b="1"/>
              <a:t>로 개발할 폴더를 생성</a:t>
            </a:r>
            <a:endParaRPr lang="ko-KR" altLang="en-US" sz="27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4472" y="2406774"/>
            <a:ext cx="3635219" cy="34631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10987" y="2406774"/>
            <a:ext cx="2370025" cy="1539373"/>
          </a:xfrm>
          <a:prstGeom prst="rect">
            <a:avLst/>
          </a:prstGeom>
        </p:spPr>
      </p:pic>
      <p:sp>
        <p:nvSpPr>
          <p:cNvPr id="13" name="가로 글상자 12"/>
          <p:cNvSpPr txBox="1"/>
          <p:nvPr/>
        </p:nvSpPr>
        <p:spPr>
          <a:xfrm>
            <a:off x="7856520" y="3107333"/>
            <a:ext cx="2996632" cy="6436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※</a:t>
            </a:r>
            <a:r>
              <a:rPr lang="ko-KR" altLang="en-US" sz="900" b="1"/>
              <a:t> </a:t>
            </a:r>
            <a:r>
              <a:rPr lang="ko-KR" altLang="en-US" b="1"/>
              <a:t>바탕화면에 </a:t>
            </a:r>
            <a:r>
              <a:rPr lang="en-US" altLang="ko-KR" b="1"/>
              <a:t>React_test</a:t>
            </a:r>
            <a:r>
              <a:rPr lang="ko-KR" altLang="en-US" b="1"/>
              <a:t>라는 폴더를 생성</a:t>
            </a:r>
            <a:endParaRPr lang="ko-KR" altLang="en-US" b="1"/>
          </a:p>
        </p:txBody>
      </p:sp>
      <p:sp>
        <p:nvSpPr>
          <p:cNvPr id="14" name="object 2"/>
          <p:cNvSpPr txBox="1"/>
          <p:nvPr/>
        </p:nvSpPr>
        <p:spPr>
          <a:xfrm>
            <a:off x="3460647" y="555561"/>
            <a:ext cx="1450340" cy="3134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000" b="1">
                <a:solidFill>
                  <a:srgbClr val="7f7f7f"/>
                </a:solidFill>
                <a:latin typeface="Arial"/>
                <a:cs typeface="Arial"/>
              </a:rPr>
              <a:t>page</a:t>
            </a:r>
            <a:r>
              <a:rPr sz="2000" b="1" spc="-2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lang="en-US" altLang="ko-KR" sz="2000" b="1" spc="-10">
                <a:solidFill>
                  <a:srgbClr val="7f7f7f"/>
                </a:solidFill>
                <a:latin typeface="Arial"/>
                <a:cs typeface="Arial"/>
              </a:rPr>
              <a:t>9</a:t>
            </a:r>
            <a:endParaRPr lang="en-US" altLang="ko-KR" sz="2000" b="1" spc="-1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83965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화면 슬라이드 쇼(4:3)</ep:PresentationFormat>
  <ep:Paragraphs>108</ep:Paragraphs>
  <ep:Slides>16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React로 웹 만들기 React.js</vt:lpstr>
      <vt:lpstr>목   차</vt:lpstr>
      <vt:lpstr>React 란? React.js</vt:lpstr>
      <vt:lpstr>React 란?</vt:lpstr>
      <vt:lpstr>React 란?</vt:lpstr>
      <vt:lpstr>React 란?</vt:lpstr>
      <vt:lpstr>React 설치 React.js</vt:lpstr>
      <vt:lpstr>React 설치</vt:lpstr>
      <vt:lpstr>React 설치</vt:lpstr>
      <vt:lpstr>React 설치</vt:lpstr>
      <vt:lpstr>React 설치</vt:lpstr>
      <vt:lpstr>React.js 구성 React.js</vt:lpstr>
      <vt:lpstr>React 구성</vt:lpstr>
      <vt:lpstr>감사합니다 React.js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2023-09-16T17:07:04.713</dcterms:created>
  <dc:creator>82105</dc:creator>
  <cp:lastModifiedBy>82105</cp:lastModifiedBy>
  <dcterms:modified xsi:type="dcterms:W3CDTF">2023-09-16T18:47:12.052</dcterms:modified>
  <cp:revision>23</cp:revision>
  <dc:title>React로 웹 만들기 React.js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