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76" r:id="rId3"/>
    <p:sldId id="261" r:id="rId4"/>
    <p:sldId id="267" r:id="rId5"/>
    <p:sldId id="277" r:id="rId6"/>
    <p:sldId id="257" r:id="rId7"/>
    <p:sldId id="271" r:id="rId8"/>
    <p:sldId id="281" r:id="rId9"/>
    <p:sldId id="265" r:id="rId10"/>
    <p:sldId id="282" r:id="rId11"/>
    <p:sldId id="278" r:id="rId12"/>
    <p:sldId id="283" r:id="rId13"/>
    <p:sldId id="274"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C7A0"/>
    <a:srgbClr val="526188"/>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832" autoAdjust="0"/>
    <p:restoredTop sz="94627" autoAdjust="0"/>
  </p:normalViewPr>
  <p:slideViewPr>
    <p:cSldViewPr snapToGrid="0" showGuides="1">
      <p:cViewPr varScale="1">
        <p:scale>
          <a:sx n="68" d="100"/>
          <a:sy n="68" d="100"/>
        </p:scale>
        <p:origin x="316"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37EDBB-4C7E-458C-8081-732E81F2C989}" type="datetimeFigureOut">
              <a:rPr lang="zh-CN" altLang="en-US" smtClean="0"/>
              <a:t>2020/6/20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64D19-9D93-47A8-8EC6-5175BEEC192E}" type="slidenum">
              <a:rPr lang="zh-CN" altLang="en-US" smtClean="0"/>
              <a:t>‹#›</a:t>
            </a:fld>
            <a:endParaRPr lang="zh-CN" altLang="en-US"/>
          </a:p>
        </p:txBody>
      </p:sp>
    </p:spTree>
    <p:extLst>
      <p:ext uri="{BB962C8B-B14F-4D97-AF65-F5344CB8AC3E}">
        <p14:creationId xmlns:p14="http://schemas.microsoft.com/office/powerpoint/2010/main" val="4065225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2</a:t>
            </a:fld>
            <a:endParaRPr lang="zh-CN" altLang="en-US"/>
          </a:p>
        </p:txBody>
      </p:sp>
    </p:spTree>
    <p:extLst>
      <p:ext uri="{BB962C8B-B14F-4D97-AF65-F5344CB8AC3E}">
        <p14:creationId xmlns:p14="http://schemas.microsoft.com/office/powerpoint/2010/main" val="2051857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7</a:t>
            </a:fld>
            <a:endParaRPr lang="zh-CN" altLang="en-US"/>
          </a:p>
        </p:txBody>
      </p:sp>
    </p:spTree>
    <p:extLst>
      <p:ext uri="{BB962C8B-B14F-4D97-AF65-F5344CB8AC3E}">
        <p14:creationId xmlns:p14="http://schemas.microsoft.com/office/powerpoint/2010/main" val="2452160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9</a:t>
            </a:fld>
            <a:endParaRPr lang="zh-CN" altLang="en-US"/>
          </a:p>
        </p:txBody>
      </p:sp>
    </p:spTree>
    <p:extLst>
      <p:ext uri="{BB962C8B-B14F-4D97-AF65-F5344CB8AC3E}">
        <p14:creationId xmlns:p14="http://schemas.microsoft.com/office/powerpoint/2010/main" val="262444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640CAB6-B07E-4BA4-BC4B-DDB8D129D594}" type="datetimeFigureOut">
              <a:rPr lang="zh-CN" altLang="en-US" smtClean="0"/>
              <a:t>2020/6/20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640CAB6-B07E-4BA4-BC4B-DDB8D129D594}" type="datetimeFigureOut">
              <a:rPr lang="zh-CN" altLang="en-US" smtClean="0"/>
              <a:t>2020/6/20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640CAB6-B07E-4BA4-BC4B-DDB8D129D594}" type="datetimeFigureOut">
              <a:rPr lang="zh-CN" altLang="en-US" smtClean="0"/>
              <a:t>2020/6/20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640CAB6-B07E-4BA4-BC4B-DDB8D129D594}" type="datetimeFigureOut">
              <a:rPr lang="zh-CN" altLang="en-US" smtClean="0"/>
              <a:t>2020/6/20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640CAB6-B07E-4BA4-BC4B-DDB8D129D594}" type="datetimeFigureOut">
              <a:rPr lang="zh-CN" altLang="en-US" smtClean="0"/>
              <a:t>2020/6/20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A640CAB6-B07E-4BA4-BC4B-DDB8D129D594}" type="datetimeFigureOut">
              <a:rPr lang="zh-CN" altLang="en-US" smtClean="0"/>
              <a:t>2020/6/20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A640CAB6-B07E-4BA4-BC4B-DDB8D129D594}" type="datetimeFigureOut">
              <a:rPr lang="zh-CN" altLang="en-US" smtClean="0"/>
              <a:t>2020/6/20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640CAB6-B07E-4BA4-BC4B-DDB8D129D594}" type="datetimeFigureOut">
              <a:rPr lang="zh-CN" altLang="en-US" smtClean="0"/>
              <a:t>2020/6/20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640CAB6-B07E-4BA4-BC4B-DDB8D129D594}" type="datetimeFigureOut">
              <a:rPr lang="zh-CN" altLang="en-US" smtClean="0"/>
              <a:t>2020/6/20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640CAB6-B07E-4BA4-BC4B-DDB8D129D594}" type="datetimeFigureOut">
              <a:rPr lang="zh-CN" altLang="en-US" smtClean="0"/>
              <a:t>2020/6/20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640CAB6-B07E-4BA4-BC4B-DDB8D129D594}" type="datetimeFigureOut">
              <a:rPr lang="zh-CN" altLang="en-US" smtClean="0"/>
              <a:t>2020/6/20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40CAB6-B07E-4BA4-BC4B-DDB8D129D594}" type="datetimeFigureOut">
              <a:rPr lang="zh-CN" altLang="en-US" smtClean="0"/>
              <a:t>2020/6/20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7B4A21-C178-4EF4-9692-581FD3539F5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82135" y="1406356"/>
            <a:ext cx="4968595" cy="1692771"/>
          </a:xfrm>
          <a:prstGeom prst="rect">
            <a:avLst/>
          </a:prstGeom>
          <a:noFill/>
        </p:spPr>
        <p:txBody>
          <a:bodyPr wrap="square" rtlCol="0">
            <a:spAutoFit/>
          </a:bodyPr>
          <a:lstStyle/>
          <a:p>
            <a:pPr algn="ctr"/>
            <a:r>
              <a:rPr lang="zh-CN" altLang="en-US" sz="5200" b="1" dirty="0">
                <a:solidFill>
                  <a:srgbClr val="526188"/>
                </a:solidFill>
                <a:latin typeface="微软雅黑" panose="020B0503020204020204" pitchFamily="34" charset="-122"/>
                <a:ea typeface="微软雅黑" panose="020B0503020204020204" pitchFamily="34" charset="-122"/>
              </a:rPr>
              <a:t>“黄刘蔡宋马”</a:t>
            </a:r>
            <a:endParaRPr lang="en-US" altLang="zh-CN" sz="5200" b="1" dirty="0">
              <a:solidFill>
                <a:srgbClr val="526188"/>
              </a:solidFill>
              <a:latin typeface="微软雅黑" panose="020B0503020204020204" pitchFamily="34" charset="-122"/>
              <a:ea typeface="微软雅黑" panose="020B0503020204020204" pitchFamily="34" charset="-122"/>
            </a:endParaRPr>
          </a:p>
          <a:p>
            <a:pPr algn="ctr"/>
            <a:r>
              <a:rPr lang="zh-CN" altLang="en-US" sz="5200" b="1" dirty="0">
                <a:solidFill>
                  <a:srgbClr val="526188"/>
                </a:solidFill>
                <a:latin typeface="微软雅黑" panose="020B0503020204020204" pitchFamily="34" charset="-122"/>
                <a:ea typeface="微软雅黑" panose="020B0503020204020204" pitchFamily="34" charset="-122"/>
              </a:rPr>
              <a:t>聊天室</a:t>
            </a:r>
          </a:p>
        </p:txBody>
      </p:sp>
      <p:sp>
        <p:nvSpPr>
          <p:cNvPr id="20" name="文本框 19"/>
          <p:cNvSpPr txBox="1"/>
          <p:nvPr/>
        </p:nvSpPr>
        <p:spPr>
          <a:xfrm>
            <a:off x="438695" y="3412457"/>
            <a:ext cx="4632385" cy="584775"/>
          </a:xfrm>
          <a:prstGeom prst="rect">
            <a:avLst/>
          </a:prstGeom>
          <a:noFill/>
        </p:spPr>
        <p:txBody>
          <a:bodyPr wrap="square" rtlCol="0">
            <a:spAutoFit/>
          </a:bodyPr>
          <a:lstStyle/>
          <a:p>
            <a:pPr algn="dist"/>
            <a:r>
              <a:rPr lang="en-US" altLang="zh-CN" sz="3200" dirty="0">
                <a:solidFill>
                  <a:schemeClr val="bg2">
                    <a:lumMod val="50000"/>
                  </a:schemeClr>
                </a:solidFill>
                <a:latin typeface="Aharoni" panose="02010803020104030203" pitchFamily="2" charset="-79"/>
                <a:cs typeface="Aharoni" panose="02010803020104030203" pitchFamily="2" charset="-79"/>
              </a:rPr>
              <a:t>SIMPLE CHAT ROOM</a:t>
            </a:r>
            <a:endParaRPr lang="zh-CN" altLang="en-US" sz="3200" dirty="0">
              <a:solidFill>
                <a:schemeClr val="bg2">
                  <a:lumMod val="50000"/>
                </a:schemeClr>
              </a:solidFill>
              <a:latin typeface="Aharoni" panose="02010803020104030203" pitchFamily="2" charset="-79"/>
              <a:cs typeface="Aharoni" panose="02010803020104030203" pitchFamily="2" charset="-79"/>
            </a:endParaRPr>
          </a:p>
        </p:txBody>
      </p:sp>
      <p:sp>
        <p:nvSpPr>
          <p:cNvPr id="23" name="文本框 22"/>
          <p:cNvSpPr txBox="1"/>
          <p:nvPr/>
        </p:nvSpPr>
        <p:spPr>
          <a:xfrm>
            <a:off x="1881911" y="4179925"/>
            <a:ext cx="1816304" cy="1477328"/>
          </a:xfrm>
          <a:prstGeom prst="rect">
            <a:avLst/>
          </a:prstGeom>
          <a:noFill/>
        </p:spPr>
        <p:txBody>
          <a:bodyPr wrap="square" rtlCol="0">
            <a:spAutoFit/>
          </a:bodyPr>
          <a:lstStyle/>
          <a:p>
            <a:r>
              <a:rPr lang="zh-CN" altLang="en-US" b="1" dirty="0">
                <a:solidFill>
                  <a:schemeClr val="bg2">
                    <a:lumMod val="50000"/>
                  </a:schemeClr>
                </a:solidFill>
                <a:latin typeface="微软雅黑" panose="020B0503020204020204" pitchFamily="34" charset="-122"/>
                <a:ea typeface="微软雅黑" panose="020B0503020204020204" pitchFamily="34" charset="-122"/>
                <a:cs typeface="文泉驿等宽微米黑" panose="020B0606030804020204" pitchFamily="34" charset="-122"/>
              </a:rPr>
              <a:t>组长：黄坤</a:t>
            </a:r>
            <a:endParaRPr lang="en-US" altLang="zh-CN" b="1" dirty="0">
              <a:solidFill>
                <a:schemeClr val="bg2">
                  <a:lumMod val="50000"/>
                </a:schemeClr>
              </a:solidFill>
              <a:latin typeface="微软雅黑" panose="020B0503020204020204" pitchFamily="34" charset="-122"/>
              <a:ea typeface="微软雅黑" panose="020B0503020204020204" pitchFamily="34" charset="-122"/>
              <a:cs typeface="文泉驿等宽微米黑" panose="020B0606030804020204" pitchFamily="34" charset="-122"/>
            </a:endParaRPr>
          </a:p>
          <a:p>
            <a:r>
              <a:rPr lang="zh-CN" altLang="en-US" b="1" dirty="0">
                <a:solidFill>
                  <a:schemeClr val="bg2">
                    <a:lumMod val="50000"/>
                  </a:schemeClr>
                </a:solidFill>
                <a:latin typeface="微软雅黑" panose="020B0503020204020204" pitchFamily="34" charset="-122"/>
                <a:ea typeface="微软雅黑" panose="020B0503020204020204" pitchFamily="34" charset="-122"/>
                <a:cs typeface="文泉驿等宽微米黑" panose="020B0606030804020204" pitchFamily="34" charset="-122"/>
              </a:rPr>
              <a:t>组员：刘天炀</a:t>
            </a:r>
            <a:endParaRPr lang="en-US" altLang="zh-CN" b="1" dirty="0">
              <a:solidFill>
                <a:schemeClr val="bg2">
                  <a:lumMod val="50000"/>
                </a:schemeClr>
              </a:solidFill>
              <a:latin typeface="微软雅黑" panose="020B0503020204020204" pitchFamily="34" charset="-122"/>
              <a:ea typeface="微软雅黑" panose="020B0503020204020204" pitchFamily="34" charset="-122"/>
              <a:cs typeface="文泉驿等宽微米黑" panose="020B0606030804020204" pitchFamily="34" charset="-122"/>
            </a:endParaRPr>
          </a:p>
          <a:p>
            <a:r>
              <a:rPr lang="zh-CN" altLang="en-US" b="1" dirty="0">
                <a:solidFill>
                  <a:schemeClr val="bg2">
                    <a:lumMod val="50000"/>
                  </a:schemeClr>
                </a:solidFill>
                <a:latin typeface="微软雅黑" panose="020B0503020204020204" pitchFamily="34" charset="-122"/>
                <a:ea typeface="微软雅黑" panose="020B0503020204020204" pitchFamily="34" charset="-122"/>
                <a:cs typeface="文泉驿等宽微米黑" panose="020B0606030804020204" pitchFamily="34" charset="-122"/>
              </a:rPr>
              <a:t>          蔡文海</a:t>
            </a:r>
            <a:endParaRPr lang="en-US" altLang="zh-CN" b="1" dirty="0">
              <a:solidFill>
                <a:schemeClr val="bg2">
                  <a:lumMod val="50000"/>
                </a:schemeClr>
              </a:solidFill>
              <a:latin typeface="微软雅黑" panose="020B0503020204020204" pitchFamily="34" charset="-122"/>
              <a:ea typeface="微软雅黑" panose="020B0503020204020204" pitchFamily="34" charset="-122"/>
              <a:cs typeface="文泉驿等宽微米黑" panose="020B0606030804020204" pitchFamily="34" charset="-122"/>
            </a:endParaRPr>
          </a:p>
          <a:p>
            <a:r>
              <a:rPr lang="zh-CN" altLang="en-US" b="1" dirty="0">
                <a:solidFill>
                  <a:schemeClr val="bg2">
                    <a:lumMod val="50000"/>
                  </a:schemeClr>
                </a:solidFill>
                <a:latin typeface="微软雅黑" panose="020B0503020204020204" pitchFamily="34" charset="-122"/>
                <a:ea typeface="微软雅黑" panose="020B0503020204020204" pitchFamily="34" charset="-122"/>
                <a:cs typeface="文泉驿等宽微米黑" panose="020B0606030804020204" pitchFamily="34" charset="-122"/>
              </a:rPr>
              <a:t>          宋佳容</a:t>
            </a:r>
            <a:endParaRPr lang="en-US" altLang="zh-CN" b="1" dirty="0">
              <a:solidFill>
                <a:schemeClr val="bg2">
                  <a:lumMod val="50000"/>
                </a:schemeClr>
              </a:solidFill>
              <a:latin typeface="微软雅黑" panose="020B0503020204020204" pitchFamily="34" charset="-122"/>
              <a:ea typeface="微软雅黑" panose="020B0503020204020204" pitchFamily="34" charset="-122"/>
              <a:cs typeface="文泉驿等宽微米黑" panose="020B0606030804020204" pitchFamily="34" charset="-122"/>
            </a:endParaRPr>
          </a:p>
          <a:p>
            <a:r>
              <a:rPr lang="zh-CN" altLang="en-US" b="1" dirty="0">
                <a:solidFill>
                  <a:schemeClr val="bg2">
                    <a:lumMod val="50000"/>
                  </a:schemeClr>
                </a:solidFill>
                <a:latin typeface="微软雅黑" panose="020B0503020204020204" pitchFamily="34" charset="-122"/>
                <a:ea typeface="微软雅黑" panose="020B0503020204020204" pitchFamily="34" charset="-122"/>
                <a:cs typeface="文泉驿等宽微米黑" panose="020B0606030804020204" pitchFamily="34" charset="-122"/>
              </a:rPr>
              <a:t>          马亚蕾</a:t>
            </a:r>
          </a:p>
        </p:txBody>
      </p:sp>
      <p:cxnSp>
        <p:nvCxnSpPr>
          <p:cNvPr id="24" name="直接连接符 23"/>
          <p:cNvCxnSpPr>
            <a:cxnSpLocks/>
          </p:cNvCxnSpPr>
          <p:nvPr/>
        </p:nvCxnSpPr>
        <p:spPr>
          <a:xfrm>
            <a:off x="509047" y="4001772"/>
            <a:ext cx="4562033" cy="0"/>
          </a:xfrm>
          <a:prstGeom prst="line">
            <a:avLst/>
          </a:prstGeom>
          <a:ln w="31750">
            <a:solidFill>
              <a:srgbClr val="526188"/>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6698566" y="879190"/>
            <a:ext cx="5376171" cy="5485135"/>
            <a:chOff x="6698566" y="879190"/>
            <a:chExt cx="5376171" cy="5485135"/>
          </a:xfrm>
        </p:grpSpPr>
        <p:pic>
          <p:nvPicPr>
            <p:cNvPr id="35" name="图片 34"/>
            <p:cNvPicPr>
              <a:picLocks noChangeAspect="1"/>
            </p:cNvPicPr>
            <p:nvPr/>
          </p:nvPicPr>
          <p:blipFill>
            <a:blip r:embed="rId2"/>
            <a:stretch>
              <a:fillRect/>
            </a:stretch>
          </p:blipFill>
          <p:spPr>
            <a:xfrm>
              <a:off x="8811925" y="5470844"/>
              <a:ext cx="573074" cy="652329"/>
            </a:xfrm>
            <a:prstGeom prst="rect">
              <a:avLst/>
            </a:prstGeom>
          </p:spPr>
        </p:pic>
        <p:pic>
          <p:nvPicPr>
            <p:cNvPr id="33" name="图片 32"/>
            <p:cNvPicPr>
              <a:picLocks noChangeAspect="1"/>
            </p:cNvPicPr>
            <p:nvPr/>
          </p:nvPicPr>
          <p:blipFill>
            <a:blip r:embed="rId3"/>
            <a:stretch>
              <a:fillRect/>
            </a:stretch>
          </p:blipFill>
          <p:spPr>
            <a:xfrm>
              <a:off x="7483297" y="4565510"/>
              <a:ext cx="1438781" cy="1231499"/>
            </a:xfrm>
            <a:prstGeom prst="rect">
              <a:avLst/>
            </a:prstGeom>
          </p:spPr>
        </p:pic>
        <p:pic>
          <p:nvPicPr>
            <p:cNvPr id="31" name="图片 30"/>
            <p:cNvPicPr>
              <a:picLocks noChangeAspect="1"/>
            </p:cNvPicPr>
            <p:nvPr/>
          </p:nvPicPr>
          <p:blipFill>
            <a:blip r:embed="rId4"/>
            <a:stretch>
              <a:fillRect/>
            </a:stretch>
          </p:blipFill>
          <p:spPr>
            <a:xfrm>
              <a:off x="6698566" y="879190"/>
              <a:ext cx="3828620" cy="3298222"/>
            </a:xfrm>
            <a:prstGeom prst="rect">
              <a:avLst/>
            </a:prstGeom>
          </p:spPr>
        </p:pic>
        <p:pic>
          <p:nvPicPr>
            <p:cNvPr id="9" name="图片 8"/>
            <p:cNvPicPr>
              <a:picLocks noChangeAspect="1"/>
            </p:cNvPicPr>
            <p:nvPr/>
          </p:nvPicPr>
          <p:blipFill>
            <a:blip r:embed="rId5">
              <a:duotone>
                <a:prstClr val="black"/>
                <a:srgbClr val="D9C3A5">
                  <a:tint val="50000"/>
                  <a:satMod val="180000"/>
                </a:srgbClr>
              </a:duotone>
            </a:blip>
            <a:stretch>
              <a:fillRect/>
            </a:stretch>
          </p:blipFill>
          <p:spPr>
            <a:xfrm>
              <a:off x="8574362" y="1163521"/>
              <a:ext cx="2962913" cy="2091109"/>
            </a:xfrm>
            <a:prstGeom prst="rect">
              <a:avLst/>
            </a:prstGeom>
          </p:spPr>
        </p:pic>
        <p:pic>
          <p:nvPicPr>
            <p:cNvPr id="32" name="图片 31"/>
            <p:cNvPicPr>
              <a:picLocks noChangeAspect="1"/>
            </p:cNvPicPr>
            <p:nvPr/>
          </p:nvPicPr>
          <p:blipFill>
            <a:blip r:embed="rId6"/>
            <a:stretch>
              <a:fillRect/>
            </a:stretch>
          </p:blipFill>
          <p:spPr>
            <a:xfrm>
              <a:off x="8520461" y="3297771"/>
              <a:ext cx="3554276" cy="3066554"/>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grpSp>
        <p:nvGrpSpPr>
          <p:cNvPr id="32" name="组合 31"/>
          <p:cNvGrpSpPr/>
          <p:nvPr/>
        </p:nvGrpSpPr>
        <p:grpSpPr>
          <a:xfrm>
            <a:off x="346076" y="364699"/>
            <a:ext cx="2072995" cy="507162"/>
            <a:chOff x="384176" y="307549"/>
            <a:chExt cx="2072995" cy="507162"/>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4827" y="415931"/>
              <a:ext cx="1632344" cy="398780"/>
            </a:xfrm>
            <a:prstGeom prst="rect">
              <a:avLst/>
            </a:prstGeom>
            <a:noFill/>
          </p:spPr>
          <p:txBody>
            <a:bodyPr wrap="square" rtlCol="0">
              <a:spAutoFit/>
            </a:bodyPr>
            <a:lstStyle/>
            <a:p>
              <a:pPr algn="dist"/>
              <a:r>
                <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选择聊天</a:t>
              </a:r>
            </a:p>
          </p:txBody>
        </p:sp>
      </p:grpSp>
      <p:sp>
        <p:nvSpPr>
          <p:cNvPr id="5" name="矩形: 圆角 4"/>
          <p:cNvSpPr/>
          <p:nvPr/>
        </p:nvSpPr>
        <p:spPr>
          <a:xfrm>
            <a:off x="7068456" y="2249715"/>
            <a:ext cx="4441372" cy="1446829"/>
          </a:xfrm>
          <a:prstGeom prst="roundRect">
            <a:avLst/>
          </a:prstGeom>
          <a:noFill/>
          <a:ln w="19050">
            <a:solidFill>
              <a:srgbClr val="E7C7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p:cNvSpPr/>
          <p:nvPr/>
        </p:nvSpPr>
        <p:spPr>
          <a:xfrm>
            <a:off x="682170" y="2249715"/>
            <a:ext cx="4441372" cy="1446829"/>
          </a:xfrm>
          <a:prstGeom prst="roundRect">
            <a:avLst/>
          </a:prstGeom>
          <a:noFill/>
          <a:ln w="19050">
            <a:solidFill>
              <a:srgbClr val="526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6102985" y="1953923"/>
            <a:ext cx="1944913" cy="1944913"/>
            <a:chOff x="6096000" y="1998373"/>
            <a:chExt cx="1944913" cy="1944913"/>
          </a:xfrm>
          <a:effectLst>
            <a:outerShdw blurRad="50800" dist="38100" dir="2700000" algn="tl" rotWithShape="0">
              <a:prstClr val="black">
                <a:alpha val="40000"/>
              </a:prstClr>
            </a:outerShdw>
          </a:effectLst>
        </p:grpSpPr>
        <p:sp>
          <p:nvSpPr>
            <p:cNvPr id="3" name="菱形 2"/>
            <p:cNvSpPr/>
            <p:nvPr/>
          </p:nvSpPr>
          <p:spPr>
            <a:xfrm>
              <a:off x="6096000" y="1998373"/>
              <a:ext cx="1944913" cy="1944913"/>
            </a:xfrm>
            <a:prstGeom prst="diamond">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菱形 20"/>
            <p:cNvSpPr/>
            <p:nvPr/>
          </p:nvSpPr>
          <p:spPr>
            <a:xfrm>
              <a:off x="6258456" y="2159798"/>
              <a:ext cx="1620000" cy="1620000"/>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4151086" y="1998373"/>
            <a:ext cx="1872000" cy="1872000"/>
            <a:chOff x="4151086" y="1998373"/>
            <a:chExt cx="1872000" cy="1872000"/>
          </a:xfrm>
          <a:effectLst>
            <a:outerShdw blurRad="50800" dist="38100" dir="8100000" algn="tr" rotWithShape="0">
              <a:prstClr val="black">
                <a:alpha val="40000"/>
              </a:prstClr>
            </a:outerShdw>
          </a:effectLst>
        </p:grpSpPr>
        <p:sp>
          <p:nvSpPr>
            <p:cNvPr id="12" name="菱形 11"/>
            <p:cNvSpPr/>
            <p:nvPr/>
          </p:nvSpPr>
          <p:spPr>
            <a:xfrm>
              <a:off x="4151086" y="1998373"/>
              <a:ext cx="1872000" cy="1872000"/>
            </a:xfrm>
            <a:prstGeom prst="diamond">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菱形 19"/>
            <p:cNvSpPr/>
            <p:nvPr/>
          </p:nvSpPr>
          <p:spPr>
            <a:xfrm>
              <a:off x="4271627" y="2121698"/>
              <a:ext cx="1620000" cy="1620000"/>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p:cNvSpPr txBox="1"/>
          <p:nvPr/>
        </p:nvSpPr>
        <p:spPr>
          <a:xfrm>
            <a:off x="9634855" y="2373630"/>
            <a:ext cx="1626870" cy="1198880"/>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r>
              <a:rPr lang="zh-CN" altLang="en-US" dirty="0">
                <a:latin typeface="微软雅黑" panose="020B0503020204020204" pitchFamily="34" charset="-122"/>
                <a:ea typeface="微软雅黑" panose="020B0503020204020204" pitchFamily="34" charset="-122"/>
              </a:rPr>
              <a:t>可以选择多个好友，让发出的消息让选择的人都看到</a:t>
            </a:r>
          </a:p>
        </p:txBody>
      </p:sp>
      <p:sp>
        <p:nvSpPr>
          <p:cNvPr id="40" name="文本框 39"/>
          <p:cNvSpPr txBox="1"/>
          <p:nvPr/>
        </p:nvSpPr>
        <p:spPr>
          <a:xfrm>
            <a:off x="948690" y="2343150"/>
            <a:ext cx="1627505" cy="1198880"/>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选择一个好友进行聊天，可以发送普通消息、图片</a:t>
            </a:r>
          </a:p>
        </p:txBody>
      </p:sp>
      <p:sp>
        <p:nvSpPr>
          <p:cNvPr id="46" name="文本框 45"/>
          <p:cNvSpPr txBox="1"/>
          <p:nvPr/>
        </p:nvSpPr>
        <p:spPr>
          <a:xfrm>
            <a:off x="1915795" y="4777105"/>
            <a:ext cx="8014335" cy="398780"/>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r>
              <a:rPr lang="zh-CN" altLang="en-US" sz="2000" dirty="0">
                <a:solidFill>
                  <a:srgbClr val="184172"/>
                </a:solidFill>
                <a:latin typeface="微软雅黑" panose="020B0503020204020204" pitchFamily="34" charset="-122"/>
                <a:ea typeface="微软雅黑" panose="020B0503020204020204" pitchFamily="34" charset="-122"/>
              </a:rPr>
              <a:t>我们没有去实现拉群的功能，而是以一种公共频道的形式来呈现</a:t>
            </a:r>
          </a:p>
        </p:txBody>
      </p:sp>
      <p:sp>
        <p:nvSpPr>
          <p:cNvPr id="2" name="文本框 1"/>
          <p:cNvSpPr txBox="1"/>
          <p:nvPr/>
        </p:nvSpPr>
        <p:spPr>
          <a:xfrm>
            <a:off x="4451350" y="2700020"/>
            <a:ext cx="1290955" cy="398780"/>
          </a:xfrm>
          <a:prstGeom prst="rect">
            <a:avLst/>
          </a:prstGeom>
          <a:noFill/>
        </p:spPr>
        <p:txBody>
          <a:bodyPr wrap="square" rtlCol="0">
            <a:spAutoFit/>
          </a:bodyPr>
          <a:lstStyle/>
          <a:p>
            <a:pPr algn="dist"/>
            <a:r>
              <a:rPr lang="zh-CN" alt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文泉驿等宽微米黑" panose="020B0606030804020204" pitchFamily="34" charset="-122"/>
              </a:rPr>
              <a:t>私人聊天</a:t>
            </a:r>
          </a:p>
        </p:txBody>
      </p:sp>
      <p:sp>
        <p:nvSpPr>
          <p:cNvPr id="9" name="文本框 8"/>
          <p:cNvSpPr txBox="1"/>
          <p:nvPr/>
        </p:nvSpPr>
        <p:spPr>
          <a:xfrm>
            <a:off x="6430010" y="2700020"/>
            <a:ext cx="1290955" cy="398780"/>
          </a:xfrm>
          <a:prstGeom prst="rect">
            <a:avLst/>
          </a:prstGeom>
          <a:noFill/>
        </p:spPr>
        <p:txBody>
          <a:bodyPr wrap="square" rtlCol="0">
            <a:spAutoFit/>
          </a:bodyPr>
          <a:lstStyle/>
          <a:p>
            <a:pPr algn="dist"/>
            <a:r>
              <a:rPr lang="zh-CN" altLang="en-US" sz="2000" b="1"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cs typeface="文泉驿等宽微米黑" panose="020B0606030804020204" pitchFamily="34" charset="-122"/>
              </a:rPr>
              <a:t>公共频道</a:t>
            </a:r>
          </a:p>
        </p:txBody>
      </p:sp>
      <p:sp>
        <p:nvSpPr>
          <p:cNvPr id="10" name="椭圆 9"/>
          <p:cNvSpPr/>
          <p:nvPr/>
        </p:nvSpPr>
        <p:spPr>
          <a:xfrm>
            <a:off x="786727" y="4630577"/>
            <a:ext cx="692186" cy="692186"/>
          </a:xfrm>
          <a:prstGeom prst="ellips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文本框 48"/>
          <p:cNvSpPr txBox="1"/>
          <p:nvPr/>
        </p:nvSpPr>
        <p:spPr>
          <a:xfrm>
            <a:off x="895350" y="4677410"/>
            <a:ext cx="475615" cy="645160"/>
          </a:xfrm>
          <a:prstGeom prst="rect">
            <a:avLst/>
          </a:prstGeom>
          <a:noFill/>
        </p:spPr>
        <p:txBody>
          <a:bodyPr wrap="square" rtlCol="0">
            <a:spAutoFit/>
          </a:bodyPr>
          <a:lstStyle/>
          <a:p>
            <a:r>
              <a:rPr lang="zh-CN" altLang="en-US" b="1" dirty="0">
                <a:solidFill>
                  <a:srgbClr val="FF0000"/>
                </a:solidFill>
                <a:latin typeface="站酷快乐体2016修订版" panose="02010600030101010101" pitchFamily="2" charset="-122"/>
                <a:ea typeface="站酷快乐体2016修订版" panose="02010600030101010101" pitchFamily="2" charset="-122"/>
              </a:rPr>
              <a:t>创新</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grpSp>
        <p:nvGrpSpPr>
          <p:cNvPr id="6" name="组合 5"/>
          <p:cNvGrpSpPr/>
          <p:nvPr/>
        </p:nvGrpSpPr>
        <p:grpSpPr>
          <a:xfrm>
            <a:off x="574686" y="530846"/>
            <a:ext cx="5376171" cy="5485135"/>
            <a:chOff x="6698566" y="879190"/>
            <a:chExt cx="5376171" cy="5485135"/>
          </a:xfrm>
        </p:grpSpPr>
        <p:pic>
          <p:nvPicPr>
            <p:cNvPr id="7" name="图片 6"/>
            <p:cNvPicPr>
              <a:picLocks noChangeAspect="1"/>
            </p:cNvPicPr>
            <p:nvPr/>
          </p:nvPicPr>
          <p:blipFill>
            <a:blip r:embed="rId2"/>
            <a:stretch>
              <a:fillRect/>
            </a:stretch>
          </p:blipFill>
          <p:spPr>
            <a:xfrm>
              <a:off x="8811925" y="5470844"/>
              <a:ext cx="573074" cy="652329"/>
            </a:xfrm>
            <a:prstGeom prst="rect">
              <a:avLst/>
            </a:prstGeom>
          </p:spPr>
        </p:pic>
        <p:pic>
          <p:nvPicPr>
            <p:cNvPr id="8" name="图片 7"/>
            <p:cNvPicPr>
              <a:picLocks noChangeAspect="1"/>
            </p:cNvPicPr>
            <p:nvPr/>
          </p:nvPicPr>
          <p:blipFill>
            <a:blip r:embed="rId3"/>
            <a:stretch>
              <a:fillRect/>
            </a:stretch>
          </p:blipFill>
          <p:spPr>
            <a:xfrm>
              <a:off x="7483297" y="4565510"/>
              <a:ext cx="1438781" cy="1231499"/>
            </a:xfrm>
            <a:prstGeom prst="rect">
              <a:avLst/>
            </a:prstGeom>
          </p:spPr>
        </p:pic>
        <p:pic>
          <p:nvPicPr>
            <p:cNvPr id="9" name="图片 8"/>
            <p:cNvPicPr>
              <a:picLocks noChangeAspect="1"/>
            </p:cNvPicPr>
            <p:nvPr/>
          </p:nvPicPr>
          <p:blipFill>
            <a:blip r:embed="rId4"/>
            <a:stretch>
              <a:fillRect/>
            </a:stretch>
          </p:blipFill>
          <p:spPr>
            <a:xfrm>
              <a:off x="6698566" y="879190"/>
              <a:ext cx="3828620" cy="3298222"/>
            </a:xfrm>
            <a:prstGeom prst="rect">
              <a:avLst/>
            </a:prstGeom>
          </p:spPr>
        </p:pic>
        <p:pic>
          <p:nvPicPr>
            <p:cNvPr id="10" name="图片 9"/>
            <p:cNvPicPr>
              <a:picLocks noChangeAspect="1"/>
            </p:cNvPicPr>
            <p:nvPr/>
          </p:nvPicPr>
          <p:blipFill>
            <a:blip r:embed="rId5">
              <a:duotone>
                <a:prstClr val="black"/>
                <a:srgbClr val="D9C3A5">
                  <a:tint val="50000"/>
                  <a:satMod val="180000"/>
                </a:srgbClr>
              </a:duotone>
            </a:blip>
            <a:stretch>
              <a:fillRect/>
            </a:stretch>
          </p:blipFill>
          <p:spPr>
            <a:xfrm>
              <a:off x="8574362" y="1163521"/>
              <a:ext cx="2962913" cy="2091109"/>
            </a:xfrm>
            <a:prstGeom prst="rect">
              <a:avLst/>
            </a:prstGeom>
          </p:spPr>
        </p:pic>
        <p:pic>
          <p:nvPicPr>
            <p:cNvPr id="11" name="图片 10"/>
            <p:cNvPicPr>
              <a:picLocks noChangeAspect="1"/>
            </p:cNvPicPr>
            <p:nvPr/>
          </p:nvPicPr>
          <p:blipFill>
            <a:blip r:embed="rId6"/>
            <a:stretch>
              <a:fillRect/>
            </a:stretch>
          </p:blipFill>
          <p:spPr>
            <a:xfrm>
              <a:off x="8520461" y="3297771"/>
              <a:ext cx="3554276" cy="3066554"/>
            </a:xfrm>
            <a:prstGeom prst="rect">
              <a:avLst/>
            </a:prstGeom>
          </p:spPr>
        </p:pic>
      </p:grpSp>
      <p:sp>
        <p:nvSpPr>
          <p:cNvPr id="12" name="文本框 11"/>
          <p:cNvSpPr txBox="1"/>
          <p:nvPr/>
        </p:nvSpPr>
        <p:spPr>
          <a:xfrm>
            <a:off x="6598756" y="3183933"/>
            <a:ext cx="4339399" cy="1015663"/>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dist"/>
            <a:r>
              <a:rPr lang="zh-CN" altLang="en-US" sz="6000" dirty="0">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文泉驿等宽微米黑" panose="020B0606030804020204" pitchFamily="34" charset="-122"/>
              </a:rPr>
              <a:t>现有不足</a:t>
            </a:r>
          </a:p>
        </p:txBody>
      </p:sp>
      <p:sp>
        <p:nvSpPr>
          <p:cNvPr id="13" name="文本框 12"/>
          <p:cNvSpPr txBox="1"/>
          <p:nvPr/>
        </p:nvSpPr>
        <p:spPr>
          <a:xfrm>
            <a:off x="7350905" y="4252628"/>
            <a:ext cx="2999395" cy="369332"/>
          </a:xfrm>
          <a:prstGeom prst="rect">
            <a:avLst/>
          </a:prstGeom>
          <a:noFill/>
          <a:effectLst>
            <a:glow rad="63500">
              <a:schemeClr val="accent3">
                <a:satMod val="175000"/>
                <a:alpha val="40000"/>
              </a:schemeClr>
            </a:glow>
            <a:outerShdw blurRad="63500" sx="102000" sy="102000" algn="ctr" rotWithShape="0">
              <a:prstClr val="black">
                <a:alpha val="40000"/>
              </a:prstClr>
            </a:outerShdw>
          </a:effectLst>
        </p:spPr>
        <p:txBody>
          <a:bodyPr wrap="square" rtlCol="0">
            <a:spAutoFit/>
          </a:bodyPr>
          <a:lstStyle/>
          <a:p>
            <a:pPr algn="dist"/>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Disadvantage</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3044480" y="3083852"/>
            <a:ext cx="2613936" cy="923330"/>
          </a:xfrm>
          <a:prstGeom prst="rect">
            <a:avLst/>
          </a:prstGeom>
          <a:noFill/>
        </p:spPr>
        <p:txBody>
          <a:bodyPr wrap="square" rtlCol="0">
            <a:spAutoFit/>
          </a:bodyPr>
          <a:lstStyle/>
          <a:p>
            <a:r>
              <a:rPr lang="en-US" altLang="zh-CN" sz="5400" b="1" dirty="0">
                <a:solidFill>
                  <a:srgbClr val="F2F2F2"/>
                </a:solidFill>
                <a:latin typeface="微软雅黑" panose="020B0503020204020204" pitchFamily="34" charset="-122"/>
                <a:ea typeface="微软雅黑" panose="020B0503020204020204" pitchFamily="34" charset="-122"/>
              </a:rPr>
              <a:t>PART.4</a:t>
            </a:r>
            <a:endParaRPr lang="zh-CN" altLang="en-US" sz="5400" b="1" dirty="0">
              <a:solidFill>
                <a:srgbClr val="F2F2F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28050320"/>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grpSp>
        <p:nvGrpSpPr>
          <p:cNvPr id="32" name="组合 31"/>
          <p:cNvGrpSpPr/>
          <p:nvPr/>
        </p:nvGrpSpPr>
        <p:grpSpPr>
          <a:xfrm>
            <a:off x="346076" y="323047"/>
            <a:ext cx="2865766" cy="934584"/>
            <a:chOff x="384176" y="265897"/>
            <a:chExt cx="2865766" cy="93458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803495" y="265897"/>
              <a:ext cx="2446447" cy="934584"/>
              <a:chOff x="5266411" y="239774"/>
              <a:chExt cx="2446447" cy="934584"/>
            </a:xfrm>
          </p:grpSpPr>
          <p:sp>
            <p:nvSpPr>
              <p:cNvPr id="29" name="文本框 28"/>
              <p:cNvSpPr txBox="1"/>
              <p:nvPr/>
            </p:nvSpPr>
            <p:spPr>
              <a:xfrm>
                <a:off x="5287963" y="239774"/>
                <a:ext cx="1632344" cy="398780"/>
              </a:xfrm>
              <a:prstGeom prst="rect">
                <a:avLst/>
              </a:prstGeom>
              <a:noFill/>
            </p:spPr>
            <p:txBody>
              <a:bodyPr wrap="square" rtlCol="0">
                <a:spAutoFit/>
              </a:bodyPr>
              <a:lstStyle/>
              <a:p>
                <a:pPr algn="dist"/>
                <a:r>
                  <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不足</a:t>
                </a:r>
              </a:p>
            </p:txBody>
          </p:sp>
          <p:sp>
            <p:nvSpPr>
              <p:cNvPr id="30" name="文本框 29"/>
              <p:cNvSpPr txBox="1"/>
              <p:nvPr/>
            </p:nvSpPr>
            <p:spPr>
              <a:xfrm>
                <a:off x="5266411" y="651138"/>
                <a:ext cx="2446447" cy="523220"/>
              </a:xfrm>
              <a:prstGeom prst="rect">
                <a:avLst/>
              </a:prstGeom>
              <a:noFill/>
            </p:spPr>
            <p:txBody>
              <a:bodyPr wrap="square" rtlCol="0">
                <a:spAutoFit/>
              </a:bodyPr>
              <a:lstStyle/>
              <a:p>
                <a:pPr algn="dist"/>
                <a:r>
                  <a:rPr lang="zh-CN" altLang="en-US" sz="1400" dirty="0">
                    <a:solidFill>
                      <a:schemeClr val="bg1">
                        <a:lumMod val="50000"/>
                      </a:schemeClr>
                    </a:solidFill>
                    <a:latin typeface="微软雅黑" panose="020B0503020204020204" pitchFamily="34" charset="-122"/>
                    <a:ea typeface="微软雅黑" panose="020B0503020204020204" pitchFamily="34" charset="-122"/>
                  </a:rPr>
                  <a:t>目前进行了一些尝试</a:t>
                </a:r>
                <a:endParaRPr lang="en-US" altLang="zh-CN" sz="1400" dirty="0">
                  <a:solidFill>
                    <a:schemeClr val="bg1">
                      <a:lumMod val="50000"/>
                    </a:schemeClr>
                  </a:solidFill>
                  <a:latin typeface="微软雅黑" panose="020B0503020204020204" pitchFamily="34" charset="-122"/>
                  <a:ea typeface="微软雅黑" panose="020B0503020204020204" pitchFamily="34" charset="-122"/>
                </a:endParaRPr>
              </a:p>
              <a:p>
                <a:pPr algn="dist"/>
                <a:r>
                  <a:rPr lang="zh-CN" altLang="en-US" sz="1400" dirty="0">
                    <a:solidFill>
                      <a:schemeClr val="bg1">
                        <a:lumMod val="50000"/>
                      </a:schemeClr>
                    </a:solidFill>
                    <a:latin typeface="微软雅黑" panose="020B0503020204020204" pitchFamily="34" charset="-122"/>
                    <a:ea typeface="微软雅黑" panose="020B0503020204020204" pitchFamily="34" charset="-122"/>
                  </a:rPr>
                  <a:t>而尚未完成的部分</a:t>
                </a:r>
              </a:p>
            </p:txBody>
          </p:sp>
        </p:grpSp>
      </p:grpSp>
      <p:grpSp>
        <p:nvGrpSpPr>
          <p:cNvPr id="8" name="组合 7"/>
          <p:cNvGrpSpPr/>
          <p:nvPr/>
        </p:nvGrpSpPr>
        <p:grpSpPr>
          <a:xfrm>
            <a:off x="1047750" y="1466850"/>
            <a:ext cx="3789045" cy="4304030"/>
            <a:chOff x="1047750" y="1466850"/>
            <a:chExt cx="3789293" cy="1962150"/>
          </a:xfrm>
        </p:grpSpPr>
        <p:grpSp>
          <p:nvGrpSpPr>
            <p:cNvPr id="6" name="组合 5"/>
            <p:cNvGrpSpPr/>
            <p:nvPr/>
          </p:nvGrpSpPr>
          <p:grpSpPr>
            <a:xfrm>
              <a:off x="1047750" y="1466850"/>
              <a:ext cx="3789293" cy="1962150"/>
              <a:chOff x="1047750" y="1466850"/>
              <a:chExt cx="3789293" cy="1962150"/>
            </a:xfrm>
          </p:grpSpPr>
          <p:sp>
            <p:nvSpPr>
              <p:cNvPr id="3" name="矩形 2"/>
              <p:cNvSpPr/>
              <p:nvPr/>
            </p:nvSpPr>
            <p:spPr>
              <a:xfrm>
                <a:off x="1047750" y="1466850"/>
                <a:ext cx="3789293" cy="1962150"/>
              </a:xfrm>
              <a:prstGeom prst="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5400000">
                <a:off x="1281847" y="1252044"/>
                <a:ext cx="914400" cy="1360487"/>
              </a:xfrm>
              <a:prstGeom prst="r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1120336" y="1521814"/>
              <a:ext cx="1391531" cy="237959"/>
            </a:xfrm>
            <a:prstGeom prst="rect">
              <a:avLst/>
            </a:prstGeom>
            <a:noFill/>
          </p:spPr>
          <p:txBody>
            <a:bodyPr wrap="square" rtlCol="0">
              <a:spAutoFit/>
            </a:bodyPr>
            <a:lstStyle/>
            <a:p>
              <a:r>
                <a:rPr lang="en-US" altLang="zh-CN" sz="2800" dirty="0">
                  <a:solidFill>
                    <a:schemeClr val="bg1"/>
                  </a:solidFill>
                  <a:latin typeface="站酷快乐体2016修订版" panose="02010600030101010101" pitchFamily="2" charset="-122"/>
                  <a:ea typeface="站酷快乐体2016修订版" panose="02010600030101010101" pitchFamily="2" charset="-122"/>
                </a:rPr>
                <a:t>01</a:t>
              </a:r>
              <a:endParaRPr lang="zh-CN" altLang="en-US" sz="2800" dirty="0">
                <a:solidFill>
                  <a:schemeClr val="bg1"/>
                </a:solidFill>
                <a:latin typeface="站酷快乐体2016修订版" panose="02010600030101010101" pitchFamily="2" charset="-122"/>
                <a:ea typeface="站酷快乐体2016修订版" panose="02010600030101010101" pitchFamily="2" charset="-122"/>
              </a:endParaRPr>
            </a:p>
          </p:txBody>
        </p:sp>
      </p:grpSp>
      <p:grpSp>
        <p:nvGrpSpPr>
          <p:cNvPr id="46" name="组合 45"/>
          <p:cNvGrpSpPr/>
          <p:nvPr/>
        </p:nvGrpSpPr>
        <p:grpSpPr>
          <a:xfrm>
            <a:off x="7069180" y="1484919"/>
            <a:ext cx="3797300" cy="4192270"/>
            <a:chOff x="1039753" y="1466850"/>
            <a:chExt cx="3797290" cy="1962150"/>
          </a:xfrm>
        </p:grpSpPr>
        <p:grpSp>
          <p:nvGrpSpPr>
            <p:cNvPr id="47" name="组合 46"/>
            <p:cNvGrpSpPr/>
            <p:nvPr/>
          </p:nvGrpSpPr>
          <p:grpSpPr>
            <a:xfrm>
              <a:off x="1039753" y="1466850"/>
              <a:ext cx="3797290" cy="1962150"/>
              <a:chOff x="1039753" y="1466850"/>
              <a:chExt cx="3797290" cy="1962150"/>
            </a:xfrm>
          </p:grpSpPr>
          <p:sp>
            <p:nvSpPr>
              <p:cNvPr id="49" name="矩形 48"/>
              <p:cNvSpPr/>
              <p:nvPr/>
            </p:nvSpPr>
            <p:spPr>
              <a:xfrm>
                <a:off x="1047750" y="1466850"/>
                <a:ext cx="3789293" cy="1962150"/>
              </a:xfrm>
              <a:prstGeom prst="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直角三角形 49"/>
              <p:cNvSpPr/>
              <p:nvPr/>
            </p:nvSpPr>
            <p:spPr>
              <a:xfrm rot="5400000">
                <a:off x="1262797" y="1252044"/>
                <a:ext cx="914400" cy="1360487"/>
              </a:xfrm>
              <a:prstGeom prst="r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8" name="文本框 47"/>
            <p:cNvSpPr txBox="1"/>
            <p:nvPr/>
          </p:nvSpPr>
          <p:spPr>
            <a:xfrm>
              <a:off x="1093832" y="1521814"/>
              <a:ext cx="1391531" cy="244303"/>
            </a:xfrm>
            <a:prstGeom prst="rect">
              <a:avLst/>
            </a:prstGeom>
            <a:noFill/>
          </p:spPr>
          <p:txBody>
            <a:bodyPr wrap="square" rtlCol="0">
              <a:spAutoFit/>
            </a:bodyPr>
            <a:lstStyle/>
            <a:p>
              <a:r>
                <a:rPr lang="en-US" altLang="zh-CN" sz="2800" dirty="0">
                  <a:solidFill>
                    <a:schemeClr val="bg1"/>
                  </a:solidFill>
                  <a:latin typeface="站酷快乐体2016修订版" panose="02010600030101010101" pitchFamily="2" charset="-122"/>
                  <a:ea typeface="站酷快乐体2016修订版" panose="02010600030101010101" pitchFamily="2" charset="-122"/>
                </a:rPr>
                <a:t>02</a:t>
              </a:r>
              <a:endParaRPr lang="zh-CN" altLang="en-US" sz="2800" dirty="0">
                <a:solidFill>
                  <a:schemeClr val="bg1"/>
                </a:solidFill>
                <a:latin typeface="站酷快乐体2016修订版" panose="02010600030101010101" pitchFamily="2" charset="-122"/>
                <a:ea typeface="站酷快乐体2016修订版" panose="02010600030101010101" pitchFamily="2" charset="-122"/>
              </a:endParaRPr>
            </a:p>
          </p:txBody>
        </p:sp>
      </p:grpSp>
      <p:grpSp>
        <p:nvGrpSpPr>
          <p:cNvPr id="56" name="组合 55"/>
          <p:cNvGrpSpPr/>
          <p:nvPr/>
        </p:nvGrpSpPr>
        <p:grpSpPr>
          <a:xfrm>
            <a:off x="1325520" y="2018406"/>
            <a:ext cx="3233503" cy="3371350"/>
            <a:chOff x="6100468" y="1422932"/>
            <a:chExt cx="3529044" cy="3371350"/>
          </a:xfrm>
        </p:grpSpPr>
        <p:sp>
          <p:nvSpPr>
            <p:cNvPr id="57" name="文本框 56"/>
            <p:cNvSpPr txBox="1"/>
            <p:nvPr/>
          </p:nvSpPr>
          <p:spPr>
            <a:xfrm>
              <a:off x="7141962" y="1422932"/>
              <a:ext cx="2053373" cy="429895"/>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r>
                <a:rPr lang="zh-CN" altLang="en-US" sz="2200" dirty="0">
                  <a:solidFill>
                    <a:srgbClr val="526188"/>
                  </a:solidFill>
                  <a:latin typeface="微软雅黑" panose="020B0503020204020204" pitchFamily="34" charset="-122"/>
                  <a:ea typeface="微软雅黑" panose="020B0503020204020204" pitchFamily="34" charset="-122"/>
                </a:rPr>
                <a:t>文件发送</a:t>
              </a:r>
            </a:p>
          </p:txBody>
        </p:sp>
        <p:sp>
          <p:nvSpPr>
            <p:cNvPr id="58" name="文本框 57"/>
            <p:cNvSpPr txBox="1"/>
            <p:nvPr/>
          </p:nvSpPr>
          <p:spPr>
            <a:xfrm>
              <a:off x="6100468" y="2440972"/>
              <a:ext cx="3529044" cy="2353310"/>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ctr">
                <a:lnSpc>
                  <a:spcPct val="150000"/>
                </a:lnSpc>
              </a:pPr>
              <a:r>
                <a:rPr lang="zh-CN" altLang="en-US" sz="1400" dirty="0">
                  <a:latin typeface="微软雅黑" panose="020B0503020204020204" pitchFamily="34" charset="-122"/>
                  <a:ea typeface="微软雅黑" panose="020B0503020204020204" pitchFamily="34" charset="-122"/>
                </a:rPr>
                <a:t>由于大家是分部分完成代码编写的，于是我们在整合上面仍然存在了一些问题，目前客户端只能从电脑上选择文件，然后把文件转成流发送出去，但是在服务器端监听和另一个客户端的接受上还没有实现，我们会尽量在之后把这个功能加上。</a:t>
              </a:r>
            </a:p>
          </p:txBody>
        </p:sp>
      </p:grpSp>
      <p:grpSp>
        <p:nvGrpSpPr>
          <p:cNvPr id="59" name="组合 58"/>
          <p:cNvGrpSpPr/>
          <p:nvPr/>
        </p:nvGrpSpPr>
        <p:grpSpPr>
          <a:xfrm>
            <a:off x="7757810" y="2056913"/>
            <a:ext cx="3233503" cy="3619987"/>
            <a:chOff x="6737746" y="1415719"/>
            <a:chExt cx="3529044" cy="3619987"/>
          </a:xfrm>
        </p:grpSpPr>
        <p:sp>
          <p:nvSpPr>
            <p:cNvPr id="60" name="文本框 59"/>
            <p:cNvSpPr txBox="1"/>
            <p:nvPr/>
          </p:nvSpPr>
          <p:spPr>
            <a:xfrm>
              <a:off x="7701404" y="1415719"/>
              <a:ext cx="2053373" cy="430887"/>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r>
                <a:rPr lang="zh-CN" altLang="en-US" sz="2200" dirty="0">
                  <a:solidFill>
                    <a:srgbClr val="526188"/>
                  </a:solidFill>
                  <a:latin typeface="微软雅黑" panose="020B0503020204020204" pitchFamily="34" charset="-122"/>
                  <a:ea typeface="微软雅黑" panose="020B0503020204020204" pitchFamily="34" charset="-122"/>
                </a:rPr>
                <a:t>视频聊天</a:t>
              </a:r>
            </a:p>
          </p:txBody>
        </p:sp>
        <p:sp>
          <p:nvSpPr>
            <p:cNvPr id="61" name="文本框 60"/>
            <p:cNvSpPr txBox="1"/>
            <p:nvPr/>
          </p:nvSpPr>
          <p:spPr>
            <a:xfrm>
              <a:off x="6737746" y="2396137"/>
              <a:ext cx="3529044" cy="2639569"/>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zh-CN" altLang="en-US" sz="1400" dirty="0">
                  <a:latin typeface="微软雅黑" panose="020B0503020204020204" pitchFamily="34" charset="-122"/>
                  <a:ea typeface="微软雅黑" panose="020B0503020204020204" pitchFamily="34" charset="-122"/>
                </a:rPr>
                <a:t>在丰富功能的思考上，我们设想要加上视频聊天的功能使得这个软件更贴近于实际的聊天室软件。在实际编程的过程中，查阅了很多网络资料，也借鉴现有的开源代码。但由于一些深层次的知识尚未掌握，实现视频聊天还是有一些困难，之后会继续进行学习，争取把这个功能完善。</a:t>
              </a:r>
              <a:endParaRPr lang="en-US" altLang="zh-CN" sz="1400"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414110" y="2546276"/>
            <a:ext cx="6284456" cy="892552"/>
          </a:xfrm>
          <a:prstGeom prst="rect">
            <a:avLst/>
          </a:prstGeom>
          <a:noFill/>
        </p:spPr>
        <p:txBody>
          <a:bodyPr wrap="square" rtlCol="0">
            <a:spAutoFit/>
          </a:bodyPr>
          <a:lstStyle/>
          <a:p>
            <a:pPr algn="dist"/>
            <a:r>
              <a:rPr lang="zh-CN" altLang="en-US" sz="5200" b="1" dirty="0">
                <a:solidFill>
                  <a:srgbClr val="526188"/>
                </a:solidFill>
                <a:latin typeface="微软雅黑" panose="020B0503020204020204" pitchFamily="34" charset="-122"/>
                <a:ea typeface="微软雅黑" panose="020B0503020204020204" pitchFamily="34" charset="-122"/>
              </a:rPr>
              <a:t>感谢欣赏 请您指正</a:t>
            </a:r>
          </a:p>
        </p:txBody>
      </p:sp>
      <p:sp>
        <p:nvSpPr>
          <p:cNvPr id="20" name="文本框 19"/>
          <p:cNvSpPr txBox="1"/>
          <p:nvPr/>
        </p:nvSpPr>
        <p:spPr>
          <a:xfrm>
            <a:off x="419645" y="3412457"/>
            <a:ext cx="5249782" cy="584775"/>
          </a:xfrm>
          <a:prstGeom prst="rect">
            <a:avLst/>
          </a:prstGeom>
          <a:noFill/>
        </p:spPr>
        <p:txBody>
          <a:bodyPr wrap="square" rtlCol="0">
            <a:spAutoFit/>
          </a:bodyPr>
          <a:lstStyle/>
          <a:p>
            <a:pPr algn="dist"/>
            <a:r>
              <a:rPr lang="en-US" altLang="zh-CN" sz="3200" dirty="0">
                <a:solidFill>
                  <a:schemeClr val="bg2">
                    <a:lumMod val="50000"/>
                  </a:schemeClr>
                </a:solidFill>
                <a:latin typeface="Aharoni" panose="02010803020104030203" pitchFamily="2" charset="-79"/>
                <a:cs typeface="Aharoni" panose="02010803020104030203" pitchFamily="2" charset="-79"/>
              </a:rPr>
              <a:t>THANK FOR WHATCHING</a:t>
            </a:r>
            <a:endParaRPr lang="zh-CN" altLang="en-US" sz="3200" dirty="0">
              <a:solidFill>
                <a:schemeClr val="bg2">
                  <a:lumMod val="50000"/>
                </a:schemeClr>
              </a:solidFill>
              <a:latin typeface="Aharoni" panose="02010803020104030203" pitchFamily="2" charset="-79"/>
              <a:cs typeface="Aharoni" panose="02010803020104030203" pitchFamily="2" charset="-79"/>
            </a:endParaRPr>
          </a:p>
        </p:txBody>
      </p:sp>
      <p:cxnSp>
        <p:nvCxnSpPr>
          <p:cNvPr id="24" name="直接连接符 23"/>
          <p:cNvCxnSpPr>
            <a:cxnSpLocks/>
          </p:cNvCxnSpPr>
          <p:nvPr/>
        </p:nvCxnSpPr>
        <p:spPr>
          <a:xfrm>
            <a:off x="521376" y="3997232"/>
            <a:ext cx="5148051" cy="0"/>
          </a:xfrm>
          <a:prstGeom prst="line">
            <a:avLst/>
          </a:prstGeom>
          <a:ln w="31750">
            <a:solidFill>
              <a:srgbClr val="526188"/>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6698566" y="879190"/>
            <a:ext cx="5376171" cy="5485135"/>
            <a:chOff x="6698566" y="879190"/>
            <a:chExt cx="5376171" cy="5485135"/>
          </a:xfrm>
        </p:grpSpPr>
        <p:pic>
          <p:nvPicPr>
            <p:cNvPr id="35" name="图片 34"/>
            <p:cNvPicPr>
              <a:picLocks noChangeAspect="1"/>
            </p:cNvPicPr>
            <p:nvPr/>
          </p:nvPicPr>
          <p:blipFill>
            <a:blip r:embed="rId2"/>
            <a:stretch>
              <a:fillRect/>
            </a:stretch>
          </p:blipFill>
          <p:spPr>
            <a:xfrm>
              <a:off x="8811925" y="5470844"/>
              <a:ext cx="573074" cy="652329"/>
            </a:xfrm>
            <a:prstGeom prst="rect">
              <a:avLst/>
            </a:prstGeom>
          </p:spPr>
        </p:pic>
        <p:pic>
          <p:nvPicPr>
            <p:cNvPr id="33" name="图片 32"/>
            <p:cNvPicPr>
              <a:picLocks noChangeAspect="1"/>
            </p:cNvPicPr>
            <p:nvPr/>
          </p:nvPicPr>
          <p:blipFill>
            <a:blip r:embed="rId3"/>
            <a:stretch>
              <a:fillRect/>
            </a:stretch>
          </p:blipFill>
          <p:spPr>
            <a:xfrm>
              <a:off x="7483297" y="4565510"/>
              <a:ext cx="1438781" cy="1231499"/>
            </a:xfrm>
            <a:prstGeom prst="rect">
              <a:avLst/>
            </a:prstGeom>
          </p:spPr>
        </p:pic>
        <p:pic>
          <p:nvPicPr>
            <p:cNvPr id="31" name="图片 30"/>
            <p:cNvPicPr>
              <a:picLocks noChangeAspect="1"/>
            </p:cNvPicPr>
            <p:nvPr/>
          </p:nvPicPr>
          <p:blipFill>
            <a:blip r:embed="rId4"/>
            <a:stretch>
              <a:fillRect/>
            </a:stretch>
          </p:blipFill>
          <p:spPr>
            <a:xfrm>
              <a:off x="6698566" y="879190"/>
              <a:ext cx="3828620" cy="3298222"/>
            </a:xfrm>
            <a:prstGeom prst="rect">
              <a:avLst/>
            </a:prstGeom>
          </p:spPr>
        </p:pic>
        <p:pic>
          <p:nvPicPr>
            <p:cNvPr id="9" name="图片 8"/>
            <p:cNvPicPr>
              <a:picLocks noChangeAspect="1"/>
            </p:cNvPicPr>
            <p:nvPr/>
          </p:nvPicPr>
          <p:blipFill>
            <a:blip r:embed="rId5">
              <a:duotone>
                <a:prstClr val="black"/>
                <a:srgbClr val="D9C3A5">
                  <a:tint val="50000"/>
                  <a:satMod val="180000"/>
                </a:srgbClr>
              </a:duotone>
            </a:blip>
            <a:stretch>
              <a:fillRect/>
            </a:stretch>
          </p:blipFill>
          <p:spPr>
            <a:xfrm>
              <a:off x="8574362" y="1163521"/>
              <a:ext cx="2962913" cy="2091109"/>
            </a:xfrm>
            <a:prstGeom prst="rect">
              <a:avLst/>
            </a:prstGeom>
          </p:spPr>
        </p:pic>
        <p:pic>
          <p:nvPicPr>
            <p:cNvPr id="32" name="图片 31"/>
            <p:cNvPicPr>
              <a:picLocks noChangeAspect="1"/>
            </p:cNvPicPr>
            <p:nvPr/>
          </p:nvPicPr>
          <p:blipFill>
            <a:blip r:embed="rId6"/>
            <a:stretch>
              <a:fillRect/>
            </a:stretch>
          </p:blipFill>
          <p:spPr>
            <a:xfrm>
              <a:off x="8520461" y="3297771"/>
              <a:ext cx="3554276" cy="3066554"/>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形状 6"/>
          <p:cNvSpPr/>
          <p:nvPr/>
        </p:nvSpPr>
        <p:spPr bwMode="auto">
          <a:xfrm>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9" name="文本框 8"/>
          <p:cNvSpPr txBox="1"/>
          <p:nvPr/>
        </p:nvSpPr>
        <p:spPr>
          <a:xfrm>
            <a:off x="10167546" y="490153"/>
            <a:ext cx="1208028" cy="902170"/>
          </a:xfrm>
          <a:prstGeom prst="rect">
            <a:avLst/>
          </a:prstGeom>
          <a:noFill/>
        </p:spPr>
        <p:txBody>
          <a:bodyPr wrap="square" rtlCol="0">
            <a:spAutoFit/>
          </a:bodyPr>
          <a:lstStyle/>
          <a:p>
            <a:pPr algn="dist">
              <a:lnSpc>
                <a:spcPct val="150000"/>
              </a:lnSpc>
            </a:pPr>
            <a:r>
              <a:rPr lang="zh-CN" altLang="en-US" sz="900" dirty="0">
                <a:solidFill>
                  <a:srgbClr val="526188"/>
                </a:solidFill>
              </a:rPr>
              <a:t>●●●●●●</a:t>
            </a:r>
            <a:endParaRPr lang="en-US" altLang="zh-CN" sz="900" dirty="0">
              <a:solidFill>
                <a:srgbClr val="526188"/>
              </a:solidFill>
            </a:endParaRPr>
          </a:p>
          <a:p>
            <a:pPr algn="dist">
              <a:lnSpc>
                <a:spcPct val="150000"/>
              </a:lnSpc>
            </a:pPr>
            <a:r>
              <a:rPr lang="zh-CN" altLang="en-US" sz="900" dirty="0">
                <a:solidFill>
                  <a:srgbClr val="526188"/>
                </a:solidFill>
              </a:rPr>
              <a:t>●●●●●●</a:t>
            </a:r>
            <a:endParaRPr lang="en-US" altLang="zh-CN" sz="900" dirty="0">
              <a:solidFill>
                <a:srgbClr val="526188"/>
              </a:solidFill>
            </a:endParaRPr>
          </a:p>
          <a:p>
            <a:pPr algn="dist">
              <a:lnSpc>
                <a:spcPct val="150000"/>
              </a:lnSpc>
            </a:pPr>
            <a:r>
              <a:rPr lang="zh-CN" altLang="en-US" sz="900" dirty="0">
                <a:solidFill>
                  <a:srgbClr val="526188"/>
                </a:solidFill>
              </a:rPr>
              <a:t>●●●●●●</a:t>
            </a:r>
            <a:endParaRPr lang="en-US" altLang="zh-CN" sz="900" dirty="0">
              <a:solidFill>
                <a:srgbClr val="526188"/>
              </a:solidFill>
            </a:endParaRPr>
          </a:p>
          <a:p>
            <a:pPr algn="dist">
              <a:lnSpc>
                <a:spcPct val="150000"/>
              </a:lnSpc>
            </a:pPr>
            <a:r>
              <a:rPr lang="zh-CN" altLang="en-US" sz="900" dirty="0">
                <a:solidFill>
                  <a:srgbClr val="526188"/>
                </a:solidFill>
              </a:rPr>
              <a:t>●●●●●●</a:t>
            </a:r>
            <a:endParaRPr lang="en-US" altLang="zh-CN" sz="900" dirty="0">
              <a:solidFill>
                <a:srgbClr val="526188"/>
              </a:solidFill>
            </a:endParaRPr>
          </a:p>
        </p:txBody>
      </p:sp>
      <p:sp>
        <p:nvSpPr>
          <p:cNvPr id="10" name="文本框 9"/>
          <p:cNvSpPr txBox="1"/>
          <p:nvPr/>
        </p:nvSpPr>
        <p:spPr>
          <a:xfrm>
            <a:off x="5240667" y="464131"/>
            <a:ext cx="1757590" cy="892552"/>
          </a:xfrm>
          <a:prstGeom prst="rect">
            <a:avLst/>
          </a:prstGeom>
          <a:noFill/>
        </p:spPr>
        <p:txBody>
          <a:bodyPr wrap="square" rtlCol="0">
            <a:spAutoFit/>
          </a:bodyPr>
          <a:lstStyle/>
          <a:p>
            <a:pPr algn="dist"/>
            <a:r>
              <a:rPr lang="zh-CN" altLang="en-US" sz="5200" b="1" dirty="0">
                <a:solidFill>
                  <a:srgbClr val="526188"/>
                </a:solidFill>
                <a:latin typeface="微软雅黑" panose="020B0503020204020204" pitchFamily="34" charset="-122"/>
                <a:ea typeface="微软雅黑" panose="020B0503020204020204" pitchFamily="34" charset="-122"/>
              </a:rPr>
              <a:t>目录</a:t>
            </a:r>
          </a:p>
        </p:txBody>
      </p:sp>
      <p:sp>
        <p:nvSpPr>
          <p:cNvPr id="11" name="文本框 10"/>
          <p:cNvSpPr txBox="1"/>
          <p:nvPr/>
        </p:nvSpPr>
        <p:spPr>
          <a:xfrm>
            <a:off x="4625913" y="1308301"/>
            <a:ext cx="2975037" cy="461665"/>
          </a:xfrm>
          <a:prstGeom prst="rect">
            <a:avLst/>
          </a:prstGeom>
          <a:noFill/>
        </p:spPr>
        <p:txBody>
          <a:bodyPr wrap="square" rtlCol="0">
            <a:spAutoFit/>
          </a:bodyPr>
          <a:lstStyle/>
          <a:p>
            <a:pPr algn="dist"/>
            <a:r>
              <a:rPr lang="en-US" altLang="zh-CN" sz="2400" dirty="0">
                <a:solidFill>
                  <a:schemeClr val="bg2">
                    <a:lumMod val="50000"/>
                  </a:schemeClr>
                </a:solidFill>
                <a:latin typeface="Aharoni" panose="02010803020104030203" pitchFamily="2" charset="-79"/>
                <a:cs typeface="Aharoni" panose="02010803020104030203" pitchFamily="2" charset="-79"/>
              </a:rPr>
              <a:t>CONTENT</a:t>
            </a:r>
            <a:endParaRPr lang="zh-CN" altLang="en-US" sz="2400" dirty="0">
              <a:solidFill>
                <a:schemeClr val="bg2">
                  <a:lumMod val="50000"/>
                </a:schemeClr>
              </a:solidFill>
              <a:latin typeface="Aharoni" panose="02010803020104030203" pitchFamily="2" charset="-79"/>
              <a:cs typeface="Aharoni" panose="02010803020104030203" pitchFamily="2" charset="-79"/>
            </a:endParaRPr>
          </a:p>
        </p:txBody>
      </p:sp>
      <p:grpSp>
        <p:nvGrpSpPr>
          <p:cNvPr id="5" name="组合 4"/>
          <p:cNvGrpSpPr/>
          <p:nvPr/>
        </p:nvGrpSpPr>
        <p:grpSpPr>
          <a:xfrm>
            <a:off x="1006154" y="2434698"/>
            <a:ext cx="873333" cy="1012233"/>
            <a:chOff x="1129811" y="2664977"/>
            <a:chExt cx="873333" cy="1012233"/>
          </a:xfrm>
        </p:grpSpPr>
        <p:pic>
          <p:nvPicPr>
            <p:cNvPr id="13" name="图片 12"/>
            <p:cNvPicPr>
              <a:picLocks noChangeAspect="1"/>
            </p:cNvPicPr>
            <p:nvPr/>
          </p:nvPicPr>
          <p:blipFill>
            <a:blip r:embed="rId3"/>
            <a:stretch>
              <a:fillRect/>
            </a:stretch>
          </p:blipFill>
          <p:spPr>
            <a:xfrm rot="16200000">
              <a:off x="1060361" y="2734427"/>
              <a:ext cx="1012233" cy="873333"/>
            </a:xfrm>
            <a:prstGeom prst="rect">
              <a:avLst/>
            </a:prstGeom>
            <a:effectLst>
              <a:outerShdw blurRad="50800" dist="38100" dir="2700000" algn="tl" rotWithShape="0">
                <a:prstClr val="black">
                  <a:alpha val="40000"/>
                </a:prstClr>
              </a:outerShdw>
            </a:effectLst>
          </p:spPr>
        </p:pic>
        <p:sp>
          <p:nvSpPr>
            <p:cNvPr id="19" name="文本框 18"/>
            <p:cNvSpPr txBox="1"/>
            <p:nvPr/>
          </p:nvSpPr>
          <p:spPr>
            <a:xfrm>
              <a:off x="1147795" y="2972489"/>
              <a:ext cx="645836" cy="40011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01</a:t>
              </a:r>
              <a:endParaRPr lang="zh-CN" altLang="en-US" sz="2000" b="1" dirty="0">
                <a:solidFill>
                  <a:srgbClr val="526188"/>
                </a:solidFill>
                <a:latin typeface="站酷快乐体2016修订版" panose="02010600030101010101" pitchFamily="2" charset="-122"/>
                <a:ea typeface="站酷快乐体2016修订版" panose="02010600030101010101" pitchFamily="2" charset="-122"/>
              </a:endParaRPr>
            </a:p>
          </p:txBody>
        </p:sp>
      </p:grpSp>
      <p:grpSp>
        <p:nvGrpSpPr>
          <p:cNvPr id="24" name="组合 23"/>
          <p:cNvGrpSpPr/>
          <p:nvPr/>
        </p:nvGrpSpPr>
        <p:grpSpPr>
          <a:xfrm>
            <a:off x="6584947" y="2430416"/>
            <a:ext cx="873333" cy="1012233"/>
            <a:chOff x="6368561" y="2664977"/>
            <a:chExt cx="873333" cy="1012233"/>
          </a:xfrm>
        </p:grpSpPr>
        <p:pic>
          <p:nvPicPr>
            <p:cNvPr id="15" name="图片 14"/>
            <p:cNvPicPr>
              <a:picLocks noChangeAspect="1"/>
            </p:cNvPicPr>
            <p:nvPr/>
          </p:nvPicPr>
          <p:blipFill>
            <a:blip r:embed="rId3"/>
            <a:stretch>
              <a:fillRect/>
            </a:stretch>
          </p:blipFill>
          <p:spPr>
            <a:xfrm rot="16200000">
              <a:off x="6299111" y="2734427"/>
              <a:ext cx="1012233" cy="873333"/>
            </a:xfrm>
            <a:prstGeom prst="rect">
              <a:avLst/>
            </a:prstGeom>
            <a:effectLst>
              <a:outerShdw blurRad="50800" dist="38100" dir="2700000" algn="tl" rotWithShape="0">
                <a:prstClr val="black">
                  <a:alpha val="40000"/>
                </a:prstClr>
              </a:outerShdw>
            </a:effectLst>
          </p:spPr>
        </p:pic>
        <p:sp>
          <p:nvSpPr>
            <p:cNvPr id="20" name="文本框 19"/>
            <p:cNvSpPr txBox="1"/>
            <p:nvPr/>
          </p:nvSpPr>
          <p:spPr>
            <a:xfrm>
              <a:off x="6368561" y="2984212"/>
              <a:ext cx="645836" cy="40011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02</a:t>
              </a:r>
              <a:endParaRPr lang="zh-CN" altLang="en-US" sz="2000" b="1" dirty="0">
                <a:solidFill>
                  <a:srgbClr val="526188"/>
                </a:solidFill>
                <a:latin typeface="站酷快乐体2016修订版" panose="02010600030101010101" pitchFamily="2" charset="-122"/>
                <a:ea typeface="站酷快乐体2016修订版" panose="02010600030101010101" pitchFamily="2" charset="-122"/>
              </a:endParaRPr>
            </a:p>
          </p:txBody>
        </p:sp>
      </p:grpSp>
      <p:grpSp>
        <p:nvGrpSpPr>
          <p:cNvPr id="6" name="组合 5"/>
          <p:cNvGrpSpPr/>
          <p:nvPr/>
        </p:nvGrpSpPr>
        <p:grpSpPr>
          <a:xfrm>
            <a:off x="958210" y="4158175"/>
            <a:ext cx="878795" cy="1012233"/>
            <a:chOff x="1124349" y="4377906"/>
            <a:chExt cx="878795" cy="1012233"/>
          </a:xfrm>
        </p:grpSpPr>
        <p:pic>
          <p:nvPicPr>
            <p:cNvPr id="14" name="图片 13"/>
            <p:cNvPicPr>
              <a:picLocks noChangeAspect="1"/>
            </p:cNvPicPr>
            <p:nvPr/>
          </p:nvPicPr>
          <p:blipFill>
            <a:blip r:embed="rId3"/>
            <a:stretch>
              <a:fillRect/>
            </a:stretch>
          </p:blipFill>
          <p:spPr>
            <a:xfrm rot="16200000">
              <a:off x="1060361" y="4447356"/>
              <a:ext cx="1012233" cy="873333"/>
            </a:xfrm>
            <a:prstGeom prst="rect">
              <a:avLst/>
            </a:prstGeom>
            <a:effectLst>
              <a:outerShdw blurRad="50800" dist="38100" dir="2700000" algn="tl" rotWithShape="0">
                <a:prstClr val="black">
                  <a:alpha val="40000"/>
                </a:prstClr>
              </a:outerShdw>
            </a:effectLst>
          </p:spPr>
        </p:pic>
        <p:sp>
          <p:nvSpPr>
            <p:cNvPr id="21" name="文本框 20"/>
            <p:cNvSpPr txBox="1"/>
            <p:nvPr/>
          </p:nvSpPr>
          <p:spPr>
            <a:xfrm>
              <a:off x="1124349" y="4681692"/>
              <a:ext cx="645836" cy="40011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03</a:t>
              </a:r>
              <a:endParaRPr lang="zh-CN" altLang="en-US" sz="2000" b="1" dirty="0">
                <a:solidFill>
                  <a:srgbClr val="526188"/>
                </a:solidFill>
                <a:latin typeface="站酷快乐体2016修订版" panose="02010600030101010101" pitchFamily="2" charset="-122"/>
                <a:ea typeface="站酷快乐体2016修订版" panose="02010600030101010101" pitchFamily="2" charset="-122"/>
              </a:endParaRPr>
            </a:p>
          </p:txBody>
        </p:sp>
      </p:grpSp>
      <p:grpSp>
        <p:nvGrpSpPr>
          <p:cNvPr id="27" name="组合 26"/>
          <p:cNvGrpSpPr/>
          <p:nvPr/>
        </p:nvGrpSpPr>
        <p:grpSpPr>
          <a:xfrm>
            <a:off x="2158727" y="2395677"/>
            <a:ext cx="3504888" cy="972103"/>
            <a:chOff x="2021129" y="2596928"/>
            <a:chExt cx="3504888" cy="972103"/>
          </a:xfrm>
        </p:grpSpPr>
        <p:sp>
          <p:nvSpPr>
            <p:cNvPr id="25" name="文本框 24"/>
            <p:cNvSpPr txBox="1"/>
            <p:nvPr/>
          </p:nvSpPr>
          <p:spPr>
            <a:xfrm>
              <a:off x="2021129" y="2596928"/>
              <a:ext cx="2543904" cy="70788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dist"/>
              <a:r>
                <a:rPr lang="zh-CN" altLang="en-US" sz="4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选题背景</a:t>
              </a:r>
            </a:p>
          </p:txBody>
        </p:sp>
        <p:sp>
          <p:nvSpPr>
            <p:cNvPr id="26" name="文本框 25"/>
            <p:cNvSpPr txBox="1"/>
            <p:nvPr/>
          </p:nvSpPr>
          <p:spPr>
            <a:xfrm>
              <a:off x="2048630" y="3191620"/>
              <a:ext cx="3477387" cy="377411"/>
            </a:xfrm>
            <a:prstGeom prst="rect">
              <a:avLst/>
            </a:prstGeom>
            <a:noFill/>
            <a:effectLst>
              <a:outerShdw blurRad="63500" sx="102000" sy="102000" algn="ctr" rotWithShape="0">
                <a:prstClr val="black">
                  <a:alpha val="40000"/>
                </a:prstClr>
              </a:outerShdw>
            </a:effectLst>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en-US" altLang="zh-CN" sz="1400" dirty="0">
                  <a:solidFill>
                    <a:schemeClr val="bg1">
                      <a:lumMod val="50000"/>
                    </a:schemeClr>
                  </a:solidFill>
                  <a:latin typeface="微软雅黑" panose="020B0503020204020204" pitchFamily="34" charset="-122"/>
                  <a:ea typeface="微软雅黑" panose="020B0503020204020204" pitchFamily="34" charset="-122"/>
                </a:rPr>
                <a:t>Background</a:t>
              </a: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7773687" y="2391395"/>
            <a:ext cx="3504888" cy="972103"/>
            <a:chOff x="2021129" y="2596928"/>
            <a:chExt cx="3504888" cy="972103"/>
          </a:xfrm>
        </p:grpSpPr>
        <p:sp>
          <p:nvSpPr>
            <p:cNvPr id="32" name="文本框 31"/>
            <p:cNvSpPr txBox="1"/>
            <p:nvPr/>
          </p:nvSpPr>
          <p:spPr>
            <a:xfrm>
              <a:off x="2021129" y="2596928"/>
              <a:ext cx="2543904" cy="70788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dist"/>
              <a:r>
                <a:rPr lang="zh-CN" altLang="en-US" sz="4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软件功能</a:t>
              </a:r>
            </a:p>
          </p:txBody>
        </p:sp>
        <p:sp>
          <p:nvSpPr>
            <p:cNvPr id="33" name="文本框 32"/>
            <p:cNvSpPr txBox="1"/>
            <p:nvPr/>
          </p:nvSpPr>
          <p:spPr>
            <a:xfrm>
              <a:off x="2048630" y="3191620"/>
              <a:ext cx="3477387" cy="377411"/>
            </a:xfrm>
            <a:prstGeom prst="rect">
              <a:avLst/>
            </a:prstGeom>
            <a:noFill/>
            <a:effectLst>
              <a:outerShdw blurRad="63500" sx="102000" sy="102000" algn="ctr" rotWithShape="0">
                <a:prstClr val="black">
                  <a:alpha val="40000"/>
                </a:prstClr>
              </a:outerShdw>
            </a:effectLst>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en-US" altLang="zh-CN" sz="1400" dirty="0">
                  <a:solidFill>
                    <a:schemeClr val="bg1">
                      <a:lumMod val="50000"/>
                    </a:schemeClr>
                  </a:solidFill>
                  <a:latin typeface="微软雅黑" panose="020B0503020204020204" pitchFamily="34" charset="-122"/>
                  <a:ea typeface="微软雅黑" panose="020B0503020204020204" pitchFamily="34" charset="-122"/>
                </a:rPr>
                <a:t>Functions</a:t>
              </a: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2116244" y="4134307"/>
            <a:ext cx="4468703" cy="1323439"/>
            <a:chOff x="2021128" y="2596928"/>
            <a:chExt cx="4468703" cy="1323439"/>
          </a:xfrm>
        </p:grpSpPr>
        <p:sp>
          <p:nvSpPr>
            <p:cNvPr id="35" name="文本框 34"/>
            <p:cNvSpPr txBox="1"/>
            <p:nvPr/>
          </p:nvSpPr>
          <p:spPr>
            <a:xfrm>
              <a:off x="2021128" y="2596928"/>
              <a:ext cx="4468703" cy="1323439"/>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dist"/>
              <a:r>
                <a:rPr lang="zh-CN" altLang="en-US" sz="4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核心技术及创新点</a:t>
              </a:r>
            </a:p>
            <a:p>
              <a:pPr algn="dist"/>
              <a:endParaRPr lang="zh-CN" altLang="en-US" sz="4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sp>
          <p:nvSpPr>
            <p:cNvPr id="36" name="文本框 35"/>
            <p:cNvSpPr txBox="1"/>
            <p:nvPr/>
          </p:nvSpPr>
          <p:spPr>
            <a:xfrm>
              <a:off x="2048630" y="3191620"/>
              <a:ext cx="3477387" cy="377411"/>
            </a:xfrm>
            <a:prstGeom prst="rect">
              <a:avLst/>
            </a:prstGeom>
            <a:noFill/>
            <a:effectLst>
              <a:outerShdw blurRad="63500" sx="102000" sy="102000" algn="ctr" rotWithShape="0">
                <a:prstClr val="black">
                  <a:alpha val="40000"/>
                </a:prstClr>
              </a:outerShdw>
            </a:effectLst>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en-US" altLang="zh-CN" sz="1400" dirty="0">
                  <a:solidFill>
                    <a:schemeClr val="bg1">
                      <a:lumMod val="50000"/>
                    </a:schemeClr>
                  </a:solidFill>
                  <a:latin typeface="微软雅黑" panose="020B0503020204020204" pitchFamily="34" charset="-122"/>
                  <a:ea typeface="微软雅黑" panose="020B0503020204020204" pitchFamily="34" charset="-122"/>
                </a:rPr>
                <a:t>Technology &amp; Innovation</a:t>
              </a: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0" name="组合 29">
            <a:extLst>
              <a:ext uri="{FF2B5EF4-FFF2-40B4-BE49-F238E27FC236}">
                <a16:creationId xmlns:a16="http://schemas.microsoft.com/office/drawing/2014/main" id="{011FC1FD-7063-4ABB-A8D3-A987D63C3AD7}"/>
              </a:ext>
            </a:extLst>
          </p:cNvPr>
          <p:cNvGrpSpPr/>
          <p:nvPr/>
        </p:nvGrpSpPr>
        <p:grpSpPr>
          <a:xfrm>
            <a:off x="6640541" y="4167452"/>
            <a:ext cx="873333" cy="1012233"/>
            <a:chOff x="6368561" y="2664977"/>
            <a:chExt cx="873333" cy="1012233"/>
          </a:xfrm>
        </p:grpSpPr>
        <p:pic>
          <p:nvPicPr>
            <p:cNvPr id="40" name="图片 39">
              <a:extLst>
                <a:ext uri="{FF2B5EF4-FFF2-40B4-BE49-F238E27FC236}">
                  <a16:creationId xmlns:a16="http://schemas.microsoft.com/office/drawing/2014/main" id="{8C5C0EF3-7956-49C9-BB67-B3E9286918E4}"/>
                </a:ext>
              </a:extLst>
            </p:cNvPr>
            <p:cNvPicPr>
              <a:picLocks noChangeAspect="1"/>
            </p:cNvPicPr>
            <p:nvPr/>
          </p:nvPicPr>
          <p:blipFill>
            <a:blip r:embed="rId3"/>
            <a:stretch>
              <a:fillRect/>
            </a:stretch>
          </p:blipFill>
          <p:spPr>
            <a:xfrm rot="16200000">
              <a:off x="6299111" y="2734427"/>
              <a:ext cx="1012233" cy="873333"/>
            </a:xfrm>
            <a:prstGeom prst="rect">
              <a:avLst/>
            </a:prstGeom>
            <a:effectLst>
              <a:outerShdw blurRad="50800" dist="38100" dir="2700000" algn="tl" rotWithShape="0">
                <a:prstClr val="black">
                  <a:alpha val="40000"/>
                </a:prstClr>
              </a:outerShdw>
            </a:effectLst>
          </p:spPr>
        </p:pic>
        <p:sp>
          <p:nvSpPr>
            <p:cNvPr id="41" name="文本框 40">
              <a:extLst>
                <a:ext uri="{FF2B5EF4-FFF2-40B4-BE49-F238E27FC236}">
                  <a16:creationId xmlns:a16="http://schemas.microsoft.com/office/drawing/2014/main" id="{04CF6FD3-9A2E-4939-8217-FC2B9A30ECCE}"/>
                </a:ext>
              </a:extLst>
            </p:cNvPr>
            <p:cNvSpPr txBox="1"/>
            <p:nvPr/>
          </p:nvSpPr>
          <p:spPr>
            <a:xfrm>
              <a:off x="6368561" y="2984212"/>
              <a:ext cx="645836" cy="40011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04</a:t>
              </a:r>
              <a:endParaRPr lang="zh-CN" altLang="en-US" sz="2000" b="1" dirty="0">
                <a:solidFill>
                  <a:srgbClr val="526188"/>
                </a:solidFill>
                <a:latin typeface="站酷快乐体2016修订版" panose="02010600030101010101" pitchFamily="2" charset="-122"/>
                <a:ea typeface="站酷快乐体2016修订版" panose="02010600030101010101" pitchFamily="2" charset="-122"/>
              </a:endParaRPr>
            </a:p>
          </p:txBody>
        </p:sp>
      </p:grpSp>
      <p:grpSp>
        <p:nvGrpSpPr>
          <p:cNvPr id="42" name="组合 41">
            <a:extLst>
              <a:ext uri="{FF2B5EF4-FFF2-40B4-BE49-F238E27FC236}">
                <a16:creationId xmlns:a16="http://schemas.microsoft.com/office/drawing/2014/main" id="{D1CC2C15-EF67-49CC-B3A9-3160C3DA1B16}"/>
              </a:ext>
            </a:extLst>
          </p:cNvPr>
          <p:cNvGrpSpPr/>
          <p:nvPr/>
        </p:nvGrpSpPr>
        <p:grpSpPr>
          <a:xfrm>
            <a:off x="7829281" y="4128431"/>
            <a:ext cx="3504888" cy="972103"/>
            <a:chOff x="2021129" y="2596928"/>
            <a:chExt cx="3504888" cy="972103"/>
          </a:xfrm>
        </p:grpSpPr>
        <p:sp>
          <p:nvSpPr>
            <p:cNvPr id="43" name="文本框 42">
              <a:extLst>
                <a:ext uri="{FF2B5EF4-FFF2-40B4-BE49-F238E27FC236}">
                  <a16:creationId xmlns:a16="http://schemas.microsoft.com/office/drawing/2014/main" id="{43256D8D-5BDA-404B-8591-DF949D642A2C}"/>
                </a:ext>
              </a:extLst>
            </p:cNvPr>
            <p:cNvSpPr txBox="1"/>
            <p:nvPr/>
          </p:nvSpPr>
          <p:spPr>
            <a:xfrm>
              <a:off x="2021129" y="2596928"/>
              <a:ext cx="2543904" cy="70788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dist"/>
              <a:r>
                <a:rPr lang="zh-CN" altLang="en-US" sz="4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现有不足</a:t>
              </a:r>
            </a:p>
          </p:txBody>
        </p:sp>
        <p:sp>
          <p:nvSpPr>
            <p:cNvPr id="44" name="文本框 43">
              <a:extLst>
                <a:ext uri="{FF2B5EF4-FFF2-40B4-BE49-F238E27FC236}">
                  <a16:creationId xmlns:a16="http://schemas.microsoft.com/office/drawing/2014/main" id="{A5635844-6A36-422F-9531-F25E38510E11}"/>
                </a:ext>
              </a:extLst>
            </p:cNvPr>
            <p:cNvSpPr txBox="1"/>
            <p:nvPr/>
          </p:nvSpPr>
          <p:spPr>
            <a:xfrm>
              <a:off x="2048630" y="3191620"/>
              <a:ext cx="3477387" cy="377411"/>
            </a:xfrm>
            <a:prstGeom prst="rect">
              <a:avLst/>
            </a:prstGeom>
            <a:noFill/>
            <a:effectLst>
              <a:outerShdw blurRad="63500" sx="102000" sy="102000" algn="ctr" rotWithShape="0">
                <a:prstClr val="black">
                  <a:alpha val="40000"/>
                </a:prstClr>
              </a:outerShdw>
            </a:effectLst>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en-US" altLang="zh-CN" sz="1400" dirty="0">
                  <a:solidFill>
                    <a:schemeClr val="bg1">
                      <a:lumMod val="50000"/>
                    </a:schemeClr>
                  </a:solidFill>
                  <a:latin typeface="微软雅黑" panose="020B0503020204020204" pitchFamily="34" charset="-122"/>
                  <a:ea typeface="微软雅黑" panose="020B0503020204020204" pitchFamily="34" charset="-122"/>
                </a:rPr>
                <a:t>Disadvantage</a:t>
              </a: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grpSp>
        <p:nvGrpSpPr>
          <p:cNvPr id="6" name="组合 5"/>
          <p:cNvGrpSpPr/>
          <p:nvPr/>
        </p:nvGrpSpPr>
        <p:grpSpPr>
          <a:xfrm>
            <a:off x="574686" y="530846"/>
            <a:ext cx="5376171" cy="5485135"/>
            <a:chOff x="6698566" y="879190"/>
            <a:chExt cx="5376171" cy="5485135"/>
          </a:xfrm>
        </p:grpSpPr>
        <p:pic>
          <p:nvPicPr>
            <p:cNvPr id="7" name="图片 6"/>
            <p:cNvPicPr>
              <a:picLocks noChangeAspect="1"/>
            </p:cNvPicPr>
            <p:nvPr/>
          </p:nvPicPr>
          <p:blipFill>
            <a:blip r:embed="rId2"/>
            <a:stretch>
              <a:fillRect/>
            </a:stretch>
          </p:blipFill>
          <p:spPr>
            <a:xfrm>
              <a:off x="8811925" y="5470844"/>
              <a:ext cx="573074" cy="652329"/>
            </a:xfrm>
            <a:prstGeom prst="rect">
              <a:avLst/>
            </a:prstGeom>
          </p:spPr>
        </p:pic>
        <p:pic>
          <p:nvPicPr>
            <p:cNvPr id="8" name="图片 7"/>
            <p:cNvPicPr>
              <a:picLocks noChangeAspect="1"/>
            </p:cNvPicPr>
            <p:nvPr/>
          </p:nvPicPr>
          <p:blipFill>
            <a:blip r:embed="rId3"/>
            <a:stretch>
              <a:fillRect/>
            </a:stretch>
          </p:blipFill>
          <p:spPr>
            <a:xfrm>
              <a:off x="7483297" y="4565510"/>
              <a:ext cx="1438781" cy="1231499"/>
            </a:xfrm>
            <a:prstGeom prst="rect">
              <a:avLst/>
            </a:prstGeom>
          </p:spPr>
        </p:pic>
        <p:pic>
          <p:nvPicPr>
            <p:cNvPr id="9" name="图片 8"/>
            <p:cNvPicPr>
              <a:picLocks noChangeAspect="1"/>
            </p:cNvPicPr>
            <p:nvPr/>
          </p:nvPicPr>
          <p:blipFill>
            <a:blip r:embed="rId4"/>
            <a:stretch>
              <a:fillRect/>
            </a:stretch>
          </p:blipFill>
          <p:spPr>
            <a:xfrm>
              <a:off x="6698566" y="879190"/>
              <a:ext cx="3828620" cy="3298222"/>
            </a:xfrm>
            <a:prstGeom prst="rect">
              <a:avLst/>
            </a:prstGeom>
          </p:spPr>
        </p:pic>
        <p:pic>
          <p:nvPicPr>
            <p:cNvPr id="10" name="图片 9"/>
            <p:cNvPicPr>
              <a:picLocks noChangeAspect="1"/>
            </p:cNvPicPr>
            <p:nvPr/>
          </p:nvPicPr>
          <p:blipFill>
            <a:blip r:embed="rId5">
              <a:duotone>
                <a:prstClr val="black"/>
                <a:srgbClr val="D9C3A5">
                  <a:tint val="50000"/>
                  <a:satMod val="180000"/>
                </a:srgbClr>
              </a:duotone>
            </a:blip>
            <a:stretch>
              <a:fillRect/>
            </a:stretch>
          </p:blipFill>
          <p:spPr>
            <a:xfrm>
              <a:off x="8574362" y="1163521"/>
              <a:ext cx="2962913" cy="2091109"/>
            </a:xfrm>
            <a:prstGeom prst="rect">
              <a:avLst/>
            </a:prstGeom>
          </p:spPr>
        </p:pic>
        <p:pic>
          <p:nvPicPr>
            <p:cNvPr id="11" name="图片 10"/>
            <p:cNvPicPr>
              <a:picLocks noChangeAspect="1"/>
            </p:cNvPicPr>
            <p:nvPr/>
          </p:nvPicPr>
          <p:blipFill>
            <a:blip r:embed="rId6"/>
            <a:stretch>
              <a:fillRect/>
            </a:stretch>
          </p:blipFill>
          <p:spPr>
            <a:xfrm>
              <a:off x="8520461" y="3297771"/>
              <a:ext cx="3554276" cy="3066554"/>
            </a:xfrm>
            <a:prstGeom prst="rect">
              <a:avLst/>
            </a:prstGeom>
          </p:spPr>
        </p:pic>
      </p:grpSp>
      <p:sp>
        <p:nvSpPr>
          <p:cNvPr id="12" name="文本框 11"/>
          <p:cNvSpPr txBox="1"/>
          <p:nvPr/>
        </p:nvSpPr>
        <p:spPr>
          <a:xfrm>
            <a:off x="6598756" y="2875002"/>
            <a:ext cx="4339399" cy="110799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dist"/>
            <a:r>
              <a:rPr lang="zh-CN" altLang="en-US" sz="6600" dirty="0">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文泉驿等宽微米黑" panose="020B0606030804020204" pitchFamily="34" charset="-122"/>
              </a:rPr>
              <a:t>选题背景</a:t>
            </a:r>
          </a:p>
        </p:txBody>
      </p:sp>
      <p:sp>
        <p:nvSpPr>
          <p:cNvPr id="13" name="文本框 12"/>
          <p:cNvSpPr txBox="1"/>
          <p:nvPr/>
        </p:nvSpPr>
        <p:spPr>
          <a:xfrm>
            <a:off x="7737117" y="3925309"/>
            <a:ext cx="2163874" cy="369332"/>
          </a:xfrm>
          <a:prstGeom prst="rect">
            <a:avLst/>
          </a:prstGeom>
          <a:noFill/>
          <a:effectLst>
            <a:glow rad="63500">
              <a:schemeClr val="accent3">
                <a:satMod val="175000"/>
                <a:alpha val="40000"/>
              </a:schemeClr>
            </a:glow>
            <a:outerShdw blurRad="63500" sx="102000" sy="102000" algn="ctr" rotWithShape="0">
              <a:prstClr val="black">
                <a:alpha val="40000"/>
              </a:prstClr>
            </a:outerShdw>
          </a:effectLst>
        </p:spPr>
        <p:txBody>
          <a:bodyPr wrap="square" rtlCol="0">
            <a:spAutoFit/>
          </a:bodyPr>
          <a:lstStyle/>
          <a:p>
            <a:pPr algn="dist"/>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Background</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3044480" y="3083852"/>
            <a:ext cx="2613936" cy="923330"/>
          </a:xfrm>
          <a:prstGeom prst="rect">
            <a:avLst/>
          </a:prstGeom>
          <a:noFill/>
        </p:spPr>
        <p:txBody>
          <a:bodyPr wrap="square" rtlCol="0">
            <a:spAutoFit/>
          </a:bodyPr>
          <a:lstStyle/>
          <a:p>
            <a:r>
              <a:rPr lang="en-US" altLang="zh-CN" sz="5400" b="1" dirty="0">
                <a:solidFill>
                  <a:srgbClr val="F2F2F2"/>
                </a:solidFill>
                <a:latin typeface="微软雅黑" panose="020B0503020204020204" pitchFamily="34" charset="-122"/>
                <a:ea typeface="微软雅黑" panose="020B0503020204020204" pitchFamily="34" charset="-122"/>
              </a:rPr>
              <a:t>PART.1</a:t>
            </a:r>
            <a:endParaRPr lang="zh-CN" altLang="en-US" sz="5400" b="1" dirty="0">
              <a:solidFill>
                <a:srgbClr val="F2F2F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grpSp>
        <p:nvGrpSpPr>
          <p:cNvPr id="32" name="组合 31"/>
          <p:cNvGrpSpPr/>
          <p:nvPr/>
        </p:nvGrpSpPr>
        <p:grpSpPr>
          <a:xfrm>
            <a:off x="346076" y="323047"/>
            <a:ext cx="2851486" cy="592053"/>
            <a:chOff x="384176" y="265897"/>
            <a:chExt cx="2851486" cy="592053"/>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825047" y="265897"/>
              <a:ext cx="2410615" cy="592053"/>
              <a:chOff x="5287963" y="239774"/>
              <a:chExt cx="2410615" cy="592053"/>
            </a:xfrm>
          </p:grpSpPr>
          <p:sp>
            <p:nvSpPr>
              <p:cNvPr id="29" name="文本框 28"/>
              <p:cNvSpPr txBox="1"/>
              <p:nvPr/>
            </p:nvSpPr>
            <p:spPr>
              <a:xfrm>
                <a:off x="5287963" y="239774"/>
                <a:ext cx="1632344" cy="400110"/>
              </a:xfrm>
              <a:prstGeom prst="rect">
                <a:avLst/>
              </a:prstGeom>
              <a:noFill/>
            </p:spPr>
            <p:txBody>
              <a:bodyPr wrap="square" rtlCol="0">
                <a:spAutoFit/>
              </a:bodyPr>
              <a:lstStyle/>
              <a:p>
                <a:pPr algn="dist"/>
                <a:r>
                  <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选题背景</a:t>
                </a:r>
              </a:p>
            </p:txBody>
          </p:sp>
          <p:sp>
            <p:nvSpPr>
              <p:cNvPr id="30" name="文本框 29"/>
              <p:cNvSpPr txBox="1"/>
              <p:nvPr/>
            </p:nvSpPr>
            <p:spPr>
              <a:xfrm>
                <a:off x="5287963" y="554828"/>
                <a:ext cx="2410615" cy="276999"/>
              </a:xfrm>
              <a:prstGeom prst="rect">
                <a:avLst/>
              </a:prstGeom>
              <a:noFill/>
            </p:spPr>
            <p:txBody>
              <a:bodyPr wrap="square" rtlCol="0">
                <a:spAutoFit/>
              </a:bodyPr>
              <a:lstStyle/>
              <a:p>
                <a:r>
                  <a:rPr lang="en-US" altLang="zh-CN" sz="1200" dirty="0">
                    <a:solidFill>
                      <a:schemeClr val="bg1">
                        <a:lumMod val="50000"/>
                      </a:schemeClr>
                    </a:solidFill>
                    <a:latin typeface="微软雅黑" panose="020B0503020204020204" pitchFamily="34" charset="-122"/>
                    <a:ea typeface="微软雅黑" panose="020B0503020204020204" pitchFamily="34" charset="-122"/>
                  </a:rPr>
                  <a:t>Background</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grpSp>
      </p:grpSp>
      <p:grpSp>
        <p:nvGrpSpPr>
          <p:cNvPr id="2" name="组合 1">
            <a:extLst>
              <a:ext uri="{FF2B5EF4-FFF2-40B4-BE49-F238E27FC236}">
                <a16:creationId xmlns:a16="http://schemas.microsoft.com/office/drawing/2014/main" id="{03F9F1A0-D405-4838-8DB3-EE731B5C74F2}"/>
              </a:ext>
            </a:extLst>
          </p:cNvPr>
          <p:cNvGrpSpPr/>
          <p:nvPr/>
        </p:nvGrpSpPr>
        <p:grpSpPr>
          <a:xfrm>
            <a:off x="4989215" y="1984826"/>
            <a:ext cx="1398111" cy="1398111"/>
            <a:chOff x="5424672" y="2015921"/>
            <a:chExt cx="1398111" cy="1398111"/>
          </a:xfrm>
        </p:grpSpPr>
        <p:sp>
          <p:nvSpPr>
            <p:cNvPr id="3" name="菱形 2"/>
            <p:cNvSpPr/>
            <p:nvPr/>
          </p:nvSpPr>
          <p:spPr>
            <a:xfrm>
              <a:off x="5424672" y="2015921"/>
              <a:ext cx="1398111" cy="1398111"/>
            </a:xfrm>
            <a:prstGeom prst="diamond">
              <a:avLst/>
            </a:prstGeom>
            <a:solidFill>
              <a:srgbClr val="52618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5919275" y="2559336"/>
              <a:ext cx="382400" cy="369780"/>
              <a:chOff x="5231030" y="2639597"/>
              <a:chExt cx="382400" cy="369780"/>
            </a:xfrm>
            <a:solidFill>
              <a:schemeClr val="bg1"/>
            </a:solidFill>
          </p:grpSpPr>
          <p:sp>
            <p:nvSpPr>
              <p:cNvPr id="28" name="Freeform 172"/>
              <p:cNvSpPr/>
              <p:nvPr/>
            </p:nvSpPr>
            <p:spPr>
              <a:xfrm>
                <a:off x="5231030" y="2639597"/>
                <a:ext cx="382400" cy="369780"/>
              </a:xfrm>
              <a:custGeom>
                <a:avLst/>
                <a:gdLst/>
                <a:ahLst/>
                <a:cxnLst>
                  <a:cxn ang="0">
                    <a:pos x="wd2" y="hd2"/>
                  </a:cxn>
                  <a:cxn ang="5400000">
                    <a:pos x="wd2" y="hd2"/>
                  </a:cxn>
                  <a:cxn ang="10800000">
                    <a:pos x="wd2" y="hd2"/>
                  </a:cxn>
                  <a:cxn ang="16200000">
                    <a:pos x="wd2" y="hd2"/>
                  </a:cxn>
                </a:cxnLst>
                <a:rect l="0" t="0" r="r" b="b"/>
                <a:pathLst>
                  <a:path w="21600" h="21600" extrusionOk="0">
                    <a:moveTo>
                      <a:pt x="20587" y="0"/>
                    </a:moveTo>
                    <a:cubicBezTo>
                      <a:pt x="1013" y="0"/>
                      <a:pt x="1013" y="0"/>
                      <a:pt x="1013" y="0"/>
                    </a:cubicBezTo>
                    <a:cubicBezTo>
                      <a:pt x="506" y="0"/>
                      <a:pt x="0" y="523"/>
                      <a:pt x="0" y="1045"/>
                    </a:cubicBezTo>
                    <a:cubicBezTo>
                      <a:pt x="0" y="16548"/>
                      <a:pt x="0" y="16548"/>
                      <a:pt x="0" y="16548"/>
                    </a:cubicBezTo>
                    <a:cubicBezTo>
                      <a:pt x="0" y="17245"/>
                      <a:pt x="506" y="17594"/>
                      <a:pt x="1013" y="17594"/>
                    </a:cubicBezTo>
                    <a:cubicBezTo>
                      <a:pt x="8100" y="17594"/>
                      <a:pt x="8100" y="17594"/>
                      <a:pt x="8100" y="17594"/>
                    </a:cubicBezTo>
                    <a:cubicBezTo>
                      <a:pt x="7594" y="20729"/>
                      <a:pt x="7594" y="20729"/>
                      <a:pt x="7594" y="20729"/>
                    </a:cubicBezTo>
                    <a:cubicBezTo>
                      <a:pt x="6412" y="20729"/>
                      <a:pt x="6412" y="20729"/>
                      <a:pt x="6412" y="20729"/>
                    </a:cubicBezTo>
                    <a:cubicBezTo>
                      <a:pt x="6244" y="20729"/>
                      <a:pt x="6075" y="20903"/>
                      <a:pt x="6075" y="21077"/>
                    </a:cubicBezTo>
                    <a:cubicBezTo>
                      <a:pt x="6075" y="21426"/>
                      <a:pt x="6244" y="21600"/>
                      <a:pt x="6412" y="21600"/>
                    </a:cubicBezTo>
                    <a:cubicBezTo>
                      <a:pt x="15187" y="21600"/>
                      <a:pt x="15187" y="21600"/>
                      <a:pt x="15187" y="21600"/>
                    </a:cubicBezTo>
                    <a:cubicBezTo>
                      <a:pt x="15356" y="21600"/>
                      <a:pt x="15525" y="21426"/>
                      <a:pt x="15525" y="21077"/>
                    </a:cubicBezTo>
                    <a:cubicBezTo>
                      <a:pt x="15525" y="20903"/>
                      <a:pt x="15356" y="20729"/>
                      <a:pt x="15187" y="20729"/>
                    </a:cubicBezTo>
                    <a:cubicBezTo>
                      <a:pt x="14006" y="20729"/>
                      <a:pt x="14006" y="20729"/>
                      <a:pt x="14006" y="20729"/>
                    </a:cubicBezTo>
                    <a:cubicBezTo>
                      <a:pt x="13500" y="17594"/>
                      <a:pt x="13500" y="17594"/>
                      <a:pt x="13500" y="17594"/>
                    </a:cubicBezTo>
                    <a:cubicBezTo>
                      <a:pt x="20587" y="17594"/>
                      <a:pt x="20587" y="17594"/>
                      <a:pt x="20587" y="17594"/>
                    </a:cubicBezTo>
                    <a:cubicBezTo>
                      <a:pt x="21094" y="17594"/>
                      <a:pt x="21600" y="17245"/>
                      <a:pt x="21600" y="16548"/>
                    </a:cubicBezTo>
                    <a:cubicBezTo>
                      <a:pt x="21600" y="1045"/>
                      <a:pt x="21600" y="1045"/>
                      <a:pt x="21600" y="1045"/>
                    </a:cubicBezTo>
                    <a:cubicBezTo>
                      <a:pt x="21600" y="523"/>
                      <a:pt x="21094" y="0"/>
                      <a:pt x="20587" y="0"/>
                    </a:cubicBezTo>
                    <a:close/>
                    <a:moveTo>
                      <a:pt x="8437" y="20729"/>
                    </a:moveTo>
                    <a:cubicBezTo>
                      <a:pt x="8944" y="17594"/>
                      <a:pt x="8944" y="17594"/>
                      <a:pt x="8944" y="17594"/>
                    </a:cubicBezTo>
                    <a:cubicBezTo>
                      <a:pt x="12656" y="17594"/>
                      <a:pt x="12656" y="17594"/>
                      <a:pt x="12656" y="17594"/>
                    </a:cubicBezTo>
                    <a:cubicBezTo>
                      <a:pt x="13162" y="20729"/>
                      <a:pt x="13162" y="20729"/>
                      <a:pt x="13162" y="20729"/>
                    </a:cubicBezTo>
                    <a:lnTo>
                      <a:pt x="8437" y="20729"/>
                    </a:lnTo>
                    <a:close/>
                    <a:moveTo>
                      <a:pt x="20756" y="16897"/>
                    </a:moveTo>
                    <a:cubicBezTo>
                      <a:pt x="844" y="16897"/>
                      <a:pt x="844" y="16897"/>
                      <a:pt x="844" y="16897"/>
                    </a:cubicBezTo>
                    <a:cubicBezTo>
                      <a:pt x="844" y="13761"/>
                      <a:pt x="844" y="13761"/>
                      <a:pt x="844" y="13761"/>
                    </a:cubicBezTo>
                    <a:cubicBezTo>
                      <a:pt x="20756" y="13761"/>
                      <a:pt x="20756" y="13761"/>
                      <a:pt x="20756" y="13761"/>
                    </a:cubicBezTo>
                    <a:lnTo>
                      <a:pt x="20756" y="16897"/>
                    </a:lnTo>
                    <a:close/>
                    <a:moveTo>
                      <a:pt x="20756" y="13065"/>
                    </a:moveTo>
                    <a:cubicBezTo>
                      <a:pt x="844" y="13065"/>
                      <a:pt x="844" y="13065"/>
                      <a:pt x="844" y="13065"/>
                    </a:cubicBezTo>
                    <a:cubicBezTo>
                      <a:pt x="844" y="871"/>
                      <a:pt x="844" y="871"/>
                      <a:pt x="844" y="871"/>
                    </a:cubicBezTo>
                    <a:cubicBezTo>
                      <a:pt x="20756" y="871"/>
                      <a:pt x="20756" y="871"/>
                      <a:pt x="20756" y="871"/>
                    </a:cubicBezTo>
                    <a:lnTo>
                      <a:pt x="20756" y="13065"/>
                    </a:lnTo>
                    <a:close/>
                  </a:path>
                </a:pathLst>
              </a:custGeom>
              <a:grpFill/>
              <a:ln w="12700" cap="flat">
                <a:solidFill>
                  <a:schemeClr val="bg1"/>
                </a:solidFill>
                <a:miter lim="400000"/>
              </a:ln>
              <a:effectLst/>
            </p:spPr>
            <p:txBody>
              <a:bodyPr wrap="square" lIns="91439" tIns="91439" rIns="91439" bIns="91439" numCol="1" anchor="t">
                <a:noAutofit/>
              </a:bodyPr>
              <a:lstStyle/>
              <a:p>
                <a:endParaRPr/>
              </a:p>
            </p:txBody>
          </p:sp>
          <p:sp>
            <p:nvSpPr>
              <p:cNvPr id="31" name="Oval 173"/>
              <p:cNvSpPr/>
              <p:nvPr/>
            </p:nvSpPr>
            <p:spPr>
              <a:xfrm>
                <a:off x="5410239" y="2889482"/>
                <a:ext cx="23980" cy="21455"/>
              </a:xfrm>
              <a:prstGeom prst="ellipse">
                <a:avLst/>
              </a:prstGeom>
              <a:grpFill/>
              <a:ln w="12700" cap="flat">
                <a:solidFill>
                  <a:schemeClr val="bg1"/>
                </a:solidFill>
                <a:miter lim="400000"/>
              </a:ln>
              <a:effectLst/>
            </p:spPr>
            <p:txBody>
              <a:bodyPr wrap="square" lIns="91439" tIns="91439" rIns="91439" bIns="91439" numCol="1" anchor="t">
                <a:noAutofit/>
              </a:bodyPr>
              <a:lstStyle/>
              <a:p>
                <a:endParaRPr/>
              </a:p>
            </p:txBody>
          </p:sp>
        </p:grpSp>
      </p:grpSp>
      <p:grpSp>
        <p:nvGrpSpPr>
          <p:cNvPr id="6" name="组合 5">
            <a:extLst>
              <a:ext uri="{FF2B5EF4-FFF2-40B4-BE49-F238E27FC236}">
                <a16:creationId xmlns:a16="http://schemas.microsoft.com/office/drawing/2014/main" id="{2AAFD35F-ADAA-4FF4-A0AA-448BA464CDCE}"/>
              </a:ext>
            </a:extLst>
          </p:cNvPr>
          <p:cNvGrpSpPr/>
          <p:nvPr/>
        </p:nvGrpSpPr>
        <p:grpSpPr>
          <a:xfrm>
            <a:off x="6035054" y="2917382"/>
            <a:ext cx="1398111" cy="1398111"/>
            <a:chOff x="4610268" y="2804428"/>
            <a:chExt cx="1398111" cy="1398111"/>
          </a:xfrm>
        </p:grpSpPr>
        <p:sp>
          <p:nvSpPr>
            <p:cNvPr id="13" name="菱形 12"/>
            <p:cNvSpPr/>
            <p:nvPr/>
          </p:nvSpPr>
          <p:spPr>
            <a:xfrm>
              <a:off x="4610268" y="2804428"/>
              <a:ext cx="1398111" cy="1398111"/>
            </a:xfrm>
            <a:prstGeom prst="diamond">
              <a:avLst/>
            </a:prstGeom>
            <a:solidFill>
              <a:srgbClr val="E7C7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5103609" y="3339039"/>
              <a:ext cx="382400" cy="360000"/>
              <a:chOff x="9816030" y="1103691"/>
              <a:chExt cx="382400" cy="382400"/>
            </a:xfrm>
            <a:solidFill>
              <a:schemeClr val="bg1"/>
            </a:solidFill>
          </p:grpSpPr>
          <p:sp>
            <p:nvSpPr>
              <p:cNvPr id="24" name="Freeform 217"/>
              <p:cNvSpPr/>
              <p:nvPr/>
            </p:nvSpPr>
            <p:spPr>
              <a:xfrm>
                <a:off x="9816030" y="1103691"/>
                <a:ext cx="382400" cy="382400"/>
              </a:xfrm>
              <a:custGeom>
                <a:avLst/>
                <a:gdLst/>
                <a:ahLst/>
                <a:cxnLst>
                  <a:cxn ang="0">
                    <a:pos x="wd2" y="hd2"/>
                  </a:cxn>
                  <a:cxn ang="5400000">
                    <a:pos x="wd2" y="hd2"/>
                  </a:cxn>
                  <a:cxn ang="10800000">
                    <a:pos x="wd2" y="hd2"/>
                  </a:cxn>
                  <a:cxn ang="16200000">
                    <a:pos x="wd2" y="hd2"/>
                  </a:cxn>
                </a:cxnLst>
                <a:rect l="0" t="0" r="r" b="b"/>
                <a:pathLst>
                  <a:path w="21600" h="21600" extrusionOk="0">
                    <a:moveTo>
                      <a:pt x="20587" y="1856"/>
                    </a:moveTo>
                    <a:cubicBezTo>
                      <a:pt x="17212" y="1856"/>
                      <a:pt x="17212" y="1856"/>
                      <a:pt x="17212" y="1856"/>
                    </a:cubicBezTo>
                    <a:cubicBezTo>
                      <a:pt x="17212" y="506"/>
                      <a:pt x="17212" y="506"/>
                      <a:pt x="17212" y="506"/>
                    </a:cubicBezTo>
                    <a:cubicBezTo>
                      <a:pt x="17212" y="338"/>
                      <a:pt x="17044" y="169"/>
                      <a:pt x="16875" y="169"/>
                    </a:cubicBezTo>
                    <a:cubicBezTo>
                      <a:pt x="16706" y="169"/>
                      <a:pt x="16537" y="338"/>
                      <a:pt x="16537" y="506"/>
                    </a:cubicBezTo>
                    <a:cubicBezTo>
                      <a:pt x="16537" y="1856"/>
                      <a:pt x="16537" y="1856"/>
                      <a:pt x="16537" y="1856"/>
                    </a:cubicBezTo>
                    <a:cubicBezTo>
                      <a:pt x="11137" y="1856"/>
                      <a:pt x="11137" y="1856"/>
                      <a:pt x="11137" y="1856"/>
                    </a:cubicBezTo>
                    <a:cubicBezTo>
                      <a:pt x="11137" y="506"/>
                      <a:pt x="11137" y="506"/>
                      <a:pt x="11137" y="506"/>
                    </a:cubicBezTo>
                    <a:cubicBezTo>
                      <a:pt x="11137" y="338"/>
                      <a:pt x="10969" y="169"/>
                      <a:pt x="10800" y="169"/>
                    </a:cubicBezTo>
                    <a:cubicBezTo>
                      <a:pt x="10631" y="169"/>
                      <a:pt x="10462" y="338"/>
                      <a:pt x="10462" y="506"/>
                    </a:cubicBezTo>
                    <a:cubicBezTo>
                      <a:pt x="10462" y="1856"/>
                      <a:pt x="10462" y="1856"/>
                      <a:pt x="10462" y="1856"/>
                    </a:cubicBezTo>
                    <a:cubicBezTo>
                      <a:pt x="5063" y="1856"/>
                      <a:pt x="5063" y="1856"/>
                      <a:pt x="5063" y="1856"/>
                    </a:cubicBezTo>
                    <a:cubicBezTo>
                      <a:pt x="5063" y="338"/>
                      <a:pt x="5063" y="338"/>
                      <a:pt x="5063" y="338"/>
                    </a:cubicBezTo>
                    <a:cubicBezTo>
                      <a:pt x="5063" y="169"/>
                      <a:pt x="4894" y="0"/>
                      <a:pt x="4725" y="0"/>
                    </a:cubicBezTo>
                    <a:cubicBezTo>
                      <a:pt x="4556" y="0"/>
                      <a:pt x="4388" y="169"/>
                      <a:pt x="4388" y="338"/>
                    </a:cubicBezTo>
                    <a:cubicBezTo>
                      <a:pt x="4388" y="1856"/>
                      <a:pt x="4388" y="1856"/>
                      <a:pt x="4388" y="1856"/>
                    </a:cubicBezTo>
                    <a:cubicBezTo>
                      <a:pt x="1013" y="1856"/>
                      <a:pt x="1013" y="1856"/>
                      <a:pt x="1013" y="1856"/>
                    </a:cubicBezTo>
                    <a:cubicBezTo>
                      <a:pt x="506" y="1856"/>
                      <a:pt x="0" y="2363"/>
                      <a:pt x="0" y="2869"/>
                    </a:cubicBezTo>
                    <a:cubicBezTo>
                      <a:pt x="0" y="20587"/>
                      <a:pt x="0" y="20587"/>
                      <a:pt x="0" y="20587"/>
                    </a:cubicBezTo>
                    <a:cubicBezTo>
                      <a:pt x="0" y="21094"/>
                      <a:pt x="506" y="21600"/>
                      <a:pt x="1013" y="21600"/>
                    </a:cubicBezTo>
                    <a:cubicBezTo>
                      <a:pt x="20587" y="21600"/>
                      <a:pt x="20587" y="21600"/>
                      <a:pt x="20587" y="21600"/>
                    </a:cubicBezTo>
                    <a:cubicBezTo>
                      <a:pt x="21094" y="21600"/>
                      <a:pt x="21600" y="21094"/>
                      <a:pt x="21600" y="20587"/>
                    </a:cubicBezTo>
                    <a:cubicBezTo>
                      <a:pt x="21600" y="2869"/>
                      <a:pt x="21600" y="2869"/>
                      <a:pt x="21600" y="2869"/>
                    </a:cubicBezTo>
                    <a:cubicBezTo>
                      <a:pt x="21600" y="2363"/>
                      <a:pt x="21094" y="1856"/>
                      <a:pt x="20587" y="1856"/>
                    </a:cubicBezTo>
                    <a:close/>
                    <a:moveTo>
                      <a:pt x="20756" y="20756"/>
                    </a:moveTo>
                    <a:cubicBezTo>
                      <a:pt x="844" y="20756"/>
                      <a:pt x="844" y="20756"/>
                      <a:pt x="844" y="20756"/>
                    </a:cubicBezTo>
                    <a:cubicBezTo>
                      <a:pt x="844" y="7088"/>
                      <a:pt x="844" y="7088"/>
                      <a:pt x="844" y="7088"/>
                    </a:cubicBezTo>
                    <a:cubicBezTo>
                      <a:pt x="20756" y="7088"/>
                      <a:pt x="20756" y="7088"/>
                      <a:pt x="20756" y="7088"/>
                    </a:cubicBezTo>
                    <a:lnTo>
                      <a:pt x="20756" y="20756"/>
                    </a:lnTo>
                    <a:close/>
                    <a:moveTo>
                      <a:pt x="20756" y="6244"/>
                    </a:moveTo>
                    <a:cubicBezTo>
                      <a:pt x="844" y="6244"/>
                      <a:pt x="844" y="6244"/>
                      <a:pt x="844" y="6244"/>
                    </a:cubicBezTo>
                    <a:cubicBezTo>
                      <a:pt x="844" y="2700"/>
                      <a:pt x="844" y="2700"/>
                      <a:pt x="844" y="2700"/>
                    </a:cubicBezTo>
                    <a:cubicBezTo>
                      <a:pt x="4388" y="2700"/>
                      <a:pt x="4388" y="2700"/>
                      <a:pt x="4388" y="2700"/>
                    </a:cubicBezTo>
                    <a:cubicBezTo>
                      <a:pt x="4388" y="3881"/>
                      <a:pt x="4388" y="3881"/>
                      <a:pt x="4388" y="3881"/>
                    </a:cubicBezTo>
                    <a:cubicBezTo>
                      <a:pt x="4388" y="4219"/>
                      <a:pt x="4556" y="4388"/>
                      <a:pt x="4725" y="4388"/>
                    </a:cubicBezTo>
                    <a:cubicBezTo>
                      <a:pt x="4894" y="4388"/>
                      <a:pt x="5063" y="4219"/>
                      <a:pt x="5063" y="3881"/>
                    </a:cubicBezTo>
                    <a:cubicBezTo>
                      <a:pt x="5063" y="2700"/>
                      <a:pt x="5063" y="2700"/>
                      <a:pt x="5063" y="2700"/>
                    </a:cubicBezTo>
                    <a:cubicBezTo>
                      <a:pt x="10462" y="2700"/>
                      <a:pt x="10462" y="2700"/>
                      <a:pt x="10462" y="2700"/>
                    </a:cubicBezTo>
                    <a:cubicBezTo>
                      <a:pt x="10462" y="4219"/>
                      <a:pt x="10462" y="4219"/>
                      <a:pt x="10462" y="4219"/>
                    </a:cubicBezTo>
                    <a:cubicBezTo>
                      <a:pt x="10462" y="4388"/>
                      <a:pt x="10631" y="4556"/>
                      <a:pt x="10800" y="4556"/>
                    </a:cubicBezTo>
                    <a:cubicBezTo>
                      <a:pt x="10969" y="4556"/>
                      <a:pt x="11137" y="4388"/>
                      <a:pt x="11137" y="4219"/>
                    </a:cubicBezTo>
                    <a:cubicBezTo>
                      <a:pt x="11137" y="2700"/>
                      <a:pt x="11137" y="2700"/>
                      <a:pt x="11137" y="2700"/>
                    </a:cubicBezTo>
                    <a:cubicBezTo>
                      <a:pt x="16537" y="2700"/>
                      <a:pt x="16537" y="2700"/>
                      <a:pt x="16537" y="2700"/>
                    </a:cubicBezTo>
                    <a:cubicBezTo>
                      <a:pt x="16537" y="4219"/>
                      <a:pt x="16537" y="4219"/>
                      <a:pt x="16537" y="4219"/>
                    </a:cubicBezTo>
                    <a:cubicBezTo>
                      <a:pt x="16537" y="4388"/>
                      <a:pt x="16706" y="4556"/>
                      <a:pt x="16875" y="4556"/>
                    </a:cubicBezTo>
                    <a:cubicBezTo>
                      <a:pt x="17044" y="4556"/>
                      <a:pt x="17212" y="4388"/>
                      <a:pt x="17212" y="4219"/>
                    </a:cubicBezTo>
                    <a:cubicBezTo>
                      <a:pt x="17212" y="2700"/>
                      <a:pt x="17212" y="2700"/>
                      <a:pt x="17212" y="2700"/>
                    </a:cubicBezTo>
                    <a:cubicBezTo>
                      <a:pt x="20756" y="2700"/>
                      <a:pt x="20756" y="2700"/>
                      <a:pt x="20756" y="2700"/>
                    </a:cubicBezTo>
                    <a:lnTo>
                      <a:pt x="20756" y="6244"/>
                    </a:lnTo>
                    <a:close/>
                  </a:path>
                </a:pathLst>
              </a:custGeom>
              <a:grpFill/>
              <a:ln w="12700" cap="flat">
                <a:solidFill>
                  <a:schemeClr val="bg1"/>
                </a:solidFill>
                <a:miter lim="400000"/>
              </a:ln>
              <a:effectLst/>
            </p:spPr>
            <p:txBody>
              <a:bodyPr wrap="square" lIns="91439" tIns="91439" rIns="91439" bIns="91439" numCol="1" anchor="t">
                <a:noAutofit/>
              </a:bodyPr>
              <a:lstStyle/>
              <a:p>
                <a:endParaRPr/>
              </a:p>
            </p:txBody>
          </p:sp>
          <p:sp>
            <p:nvSpPr>
              <p:cNvPr id="26" name="Freeform 218"/>
              <p:cNvSpPr/>
              <p:nvPr/>
            </p:nvSpPr>
            <p:spPr>
              <a:xfrm>
                <a:off x="9929614" y="1271543"/>
                <a:ext cx="56792" cy="146397"/>
              </a:xfrm>
              <a:custGeom>
                <a:avLst/>
                <a:gdLst/>
                <a:ahLst/>
                <a:cxnLst>
                  <a:cxn ang="0">
                    <a:pos x="wd2" y="hd2"/>
                  </a:cxn>
                  <a:cxn ang="5400000">
                    <a:pos x="wd2" y="hd2"/>
                  </a:cxn>
                  <a:cxn ang="10800000">
                    <a:pos x="wd2" y="hd2"/>
                  </a:cxn>
                  <a:cxn ang="16200000">
                    <a:pos x="wd2" y="hd2"/>
                  </a:cxn>
                </a:cxnLst>
                <a:rect l="0" t="0" r="r" b="b"/>
                <a:pathLst>
                  <a:path w="21600" h="21600" extrusionOk="0">
                    <a:moveTo>
                      <a:pt x="2274" y="21600"/>
                    </a:moveTo>
                    <a:cubicBezTo>
                      <a:pt x="19326" y="21600"/>
                      <a:pt x="19326" y="21600"/>
                      <a:pt x="19326" y="21600"/>
                    </a:cubicBezTo>
                    <a:cubicBezTo>
                      <a:pt x="20463" y="21600"/>
                      <a:pt x="21600" y="21159"/>
                      <a:pt x="21600" y="20278"/>
                    </a:cubicBezTo>
                    <a:cubicBezTo>
                      <a:pt x="21600" y="19837"/>
                      <a:pt x="20463" y="19396"/>
                      <a:pt x="19326" y="19396"/>
                    </a:cubicBezTo>
                    <a:cubicBezTo>
                      <a:pt x="13642" y="19396"/>
                      <a:pt x="13642" y="19396"/>
                      <a:pt x="13642" y="19396"/>
                    </a:cubicBezTo>
                    <a:cubicBezTo>
                      <a:pt x="13642" y="882"/>
                      <a:pt x="13642" y="882"/>
                      <a:pt x="13642" y="882"/>
                    </a:cubicBezTo>
                    <a:cubicBezTo>
                      <a:pt x="13642" y="441"/>
                      <a:pt x="12505" y="0"/>
                      <a:pt x="10232" y="0"/>
                    </a:cubicBezTo>
                    <a:cubicBezTo>
                      <a:pt x="10232" y="0"/>
                      <a:pt x="9095" y="0"/>
                      <a:pt x="9095" y="0"/>
                    </a:cubicBezTo>
                    <a:cubicBezTo>
                      <a:pt x="2274" y="2645"/>
                      <a:pt x="2274" y="2645"/>
                      <a:pt x="2274" y="2645"/>
                    </a:cubicBezTo>
                    <a:cubicBezTo>
                      <a:pt x="2274" y="2645"/>
                      <a:pt x="2274" y="3527"/>
                      <a:pt x="2274" y="3967"/>
                    </a:cubicBezTo>
                    <a:cubicBezTo>
                      <a:pt x="3411" y="3967"/>
                      <a:pt x="4547" y="4408"/>
                      <a:pt x="5684" y="3967"/>
                    </a:cubicBezTo>
                    <a:cubicBezTo>
                      <a:pt x="7958" y="3527"/>
                      <a:pt x="7958" y="3527"/>
                      <a:pt x="7958" y="3527"/>
                    </a:cubicBezTo>
                    <a:cubicBezTo>
                      <a:pt x="7958" y="19396"/>
                      <a:pt x="7958" y="19396"/>
                      <a:pt x="7958" y="19396"/>
                    </a:cubicBezTo>
                    <a:cubicBezTo>
                      <a:pt x="2274" y="19396"/>
                      <a:pt x="2274" y="19396"/>
                      <a:pt x="2274" y="19396"/>
                    </a:cubicBezTo>
                    <a:cubicBezTo>
                      <a:pt x="1137" y="19396"/>
                      <a:pt x="0" y="19837"/>
                      <a:pt x="0" y="20278"/>
                    </a:cubicBezTo>
                    <a:cubicBezTo>
                      <a:pt x="0" y="21159"/>
                      <a:pt x="1137" y="21600"/>
                      <a:pt x="2274" y="21600"/>
                    </a:cubicBezTo>
                    <a:close/>
                  </a:path>
                </a:pathLst>
              </a:custGeom>
              <a:grpFill/>
              <a:ln w="12700" cap="flat">
                <a:solidFill>
                  <a:schemeClr val="bg1"/>
                </a:solidFill>
                <a:miter lim="400000"/>
              </a:ln>
              <a:effectLst/>
            </p:spPr>
            <p:txBody>
              <a:bodyPr wrap="square" lIns="91439" tIns="91439" rIns="91439" bIns="91439" numCol="1" anchor="t">
                <a:noAutofit/>
              </a:bodyPr>
              <a:lstStyle/>
              <a:p>
                <a:endParaRPr/>
              </a:p>
            </p:txBody>
          </p:sp>
          <p:sp>
            <p:nvSpPr>
              <p:cNvPr id="27" name="Freeform 219"/>
              <p:cNvSpPr/>
              <p:nvPr/>
            </p:nvSpPr>
            <p:spPr>
              <a:xfrm>
                <a:off x="10028053" y="1271543"/>
                <a:ext cx="56792" cy="146397"/>
              </a:xfrm>
              <a:custGeom>
                <a:avLst/>
                <a:gdLst/>
                <a:ahLst/>
                <a:cxnLst>
                  <a:cxn ang="0">
                    <a:pos x="wd2" y="hd2"/>
                  </a:cxn>
                  <a:cxn ang="5400000">
                    <a:pos x="wd2" y="hd2"/>
                  </a:cxn>
                  <a:cxn ang="10800000">
                    <a:pos x="wd2" y="hd2"/>
                  </a:cxn>
                  <a:cxn ang="16200000">
                    <a:pos x="wd2" y="hd2"/>
                  </a:cxn>
                </a:cxnLst>
                <a:rect l="0" t="0" r="r" b="b"/>
                <a:pathLst>
                  <a:path w="21600" h="21600" extrusionOk="0">
                    <a:moveTo>
                      <a:pt x="2274" y="21600"/>
                    </a:moveTo>
                    <a:cubicBezTo>
                      <a:pt x="19326" y="21600"/>
                      <a:pt x="19326" y="21600"/>
                      <a:pt x="19326" y="21600"/>
                    </a:cubicBezTo>
                    <a:cubicBezTo>
                      <a:pt x="20463" y="21600"/>
                      <a:pt x="21600" y="21159"/>
                      <a:pt x="21600" y="20278"/>
                    </a:cubicBezTo>
                    <a:cubicBezTo>
                      <a:pt x="21600" y="19837"/>
                      <a:pt x="20463" y="19396"/>
                      <a:pt x="19326" y="19396"/>
                    </a:cubicBezTo>
                    <a:cubicBezTo>
                      <a:pt x="13642" y="19396"/>
                      <a:pt x="13642" y="19396"/>
                      <a:pt x="13642" y="19396"/>
                    </a:cubicBezTo>
                    <a:cubicBezTo>
                      <a:pt x="13642" y="882"/>
                      <a:pt x="13642" y="882"/>
                      <a:pt x="13642" y="882"/>
                    </a:cubicBezTo>
                    <a:cubicBezTo>
                      <a:pt x="13642" y="441"/>
                      <a:pt x="12505" y="0"/>
                      <a:pt x="11368" y="0"/>
                    </a:cubicBezTo>
                    <a:cubicBezTo>
                      <a:pt x="10232" y="0"/>
                      <a:pt x="10232" y="0"/>
                      <a:pt x="9095" y="0"/>
                    </a:cubicBezTo>
                    <a:cubicBezTo>
                      <a:pt x="3411" y="2645"/>
                      <a:pt x="3411" y="2645"/>
                      <a:pt x="3411" y="2645"/>
                    </a:cubicBezTo>
                    <a:cubicBezTo>
                      <a:pt x="2274" y="2645"/>
                      <a:pt x="2274" y="3527"/>
                      <a:pt x="3411" y="3967"/>
                    </a:cubicBezTo>
                    <a:cubicBezTo>
                      <a:pt x="3411" y="3967"/>
                      <a:pt x="5684" y="4408"/>
                      <a:pt x="5684" y="3967"/>
                    </a:cubicBezTo>
                    <a:cubicBezTo>
                      <a:pt x="7958" y="3527"/>
                      <a:pt x="7958" y="3527"/>
                      <a:pt x="7958" y="3527"/>
                    </a:cubicBezTo>
                    <a:cubicBezTo>
                      <a:pt x="7958" y="19396"/>
                      <a:pt x="7958" y="19396"/>
                      <a:pt x="7958" y="19396"/>
                    </a:cubicBezTo>
                    <a:cubicBezTo>
                      <a:pt x="2274" y="19396"/>
                      <a:pt x="2274" y="19396"/>
                      <a:pt x="2274" y="19396"/>
                    </a:cubicBezTo>
                    <a:cubicBezTo>
                      <a:pt x="1137" y="19396"/>
                      <a:pt x="0" y="19837"/>
                      <a:pt x="0" y="20278"/>
                    </a:cubicBezTo>
                    <a:cubicBezTo>
                      <a:pt x="0" y="21159"/>
                      <a:pt x="1137" y="21600"/>
                      <a:pt x="2274" y="21600"/>
                    </a:cubicBezTo>
                    <a:close/>
                  </a:path>
                </a:pathLst>
              </a:custGeom>
              <a:grpFill/>
              <a:ln w="12700" cap="flat">
                <a:solidFill>
                  <a:schemeClr val="bg1"/>
                </a:solidFill>
                <a:miter lim="400000"/>
              </a:ln>
              <a:effectLst/>
            </p:spPr>
            <p:txBody>
              <a:bodyPr wrap="square" lIns="91439" tIns="91439" rIns="91439" bIns="91439" numCol="1" anchor="t">
                <a:noAutofit/>
              </a:bodyPr>
              <a:lstStyle/>
              <a:p>
                <a:endParaRPr/>
              </a:p>
            </p:txBody>
          </p:sp>
        </p:grpSp>
      </p:grpSp>
      <p:grpSp>
        <p:nvGrpSpPr>
          <p:cNvPr id="7" name="组合 6">
            <a:extLst>
              <a:ext uri="{FF2B5EF4-FFF2-40B4-BE49-F238E27FC236}">
                <a16:creationId xmlns:a16="http://schemas.microsoft.com/office/drawing/2014/main" id="{C34905D9-5740-4EC3-9860-E7C3F58B3B0F}"/>
              </a:ext>
            </a:extLst>
          </p:cNvPr>
          <p:cNvGrpSpPr/>
          <p:nvPr/>
        </p:nvGrpSpPr>
        <p:grpSpPr>
          <a:xfrm>
            <a:off x="4063599" y="2904055"/>
            <a:ext cx="1398111" cy="1398111"/>
            <a:chOff x="6226424" y="2828911"/>
            <a:chExt cx="1398111" cy="1398111"/>
          </a:xfrm>
        </p:grpSpPr>
        <p:sp>
          <p:nvSpPr>
            <p:cNvPr id="17" name="菱形 16"/>
            <p:cNvSpPr/>
            <p:nvPr/>
          </p:nvSpPr>
          <p:spPr>
            <a:xfrm>
              <a:off x="6226424" y="2828911"/>
              <a:ext cx="1398111" cy="1398111"/>
            </a:xfrm>
            <a:prstGeom prst="diamond">
              <a:avLst/>
            </a:prstGeom>
            <a:solidFill>
              <a:srgbClr val="E7C7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6709479" y="3391919"/>
              <a:ext cx="432000" cy="324000"/>
              <a:chOff x="7524161" y="2686292"/>
              <a:chExt cx="381138" cy="275126"/>
            </a:xfrm>
            <a:solidFill>
              <a:schemeClr val="bg1"/>
            </a:solidFill>
          </p:grpSpPr>
          <p:sp>
            <p:nvSpPr>
              <p:cNvPr id="35" name="Freeform 139"/>
              <p:cNvSpPr/>
              <p:nvPr/>
            </p:nvSpPr>
            <p:spPr>
              <a:xfrm>
                <a:off x="7524161" y="2686292"/>
                <a:ext cx="381138" cy="275126"/>
              </a:xfrm>
              <a:custGeom>
                <a:avLst/>
                <a:gdLst/>
                <a:ahLst/>
                <a:cxnLst>
                  <a:cxn ang="0">
                    <a:pos x="wd2" y="hd2"/>
                  </a:cxn>
                  <a:cxn ang="5400000">
                    <a:pos x="wd2" y="hd2"/>
                  </a:cxn>
                  <a:cxn ang="10800000">
                    <a:pos x="wd2" y="hd2"/>
                  </a:cxn>
                  <a:cxn ang="16200000">
                    <a:pos x="wd2" y="hd2"/>
                  </a:cxn>
                </a:cxnLst>
                <a:rect l="0" t="0" r="r" b="b"/>
                <a:pathLst>
                  <a:path w="21600" h="21600" extrusionOk="0">
                    <a:moveTo>
                      <a:pt x="20756" y="6574"/>
                    </a:moveTo>
                    <a:cubicBezTo>
                      <a:pt x="20588" y="4930"/>
                      <a:pt x="20081" y="3287"/>
                      <a:pt x="19069" y="1878"/>
                    </a:cubicBezTo>
                    <a:cubicBezTo>
                      <a:pt x="18056" y="704"/>
                      <a:pt x="16875" y="0"/>
                      <a:pt x="15525" y="0"/>
                    </a:cubicBezTo>
                    <a:cubicBezTo>
                      <a:pt x="6075" y="0"/>
                      <a:pt x="6075" y="0"/>
                      <a:pt x="6075" y="0"/>
                    </a:cubicBezTo>
                    <a:cubicBezTo>
                      <a:pt x="4725" y="0"/>
                      <a:pt x="3544" y="704"/>
                      <a:pt x="2531" y="1878"/>
                    </a:cubicBezTo>
                    <a:cubicBezTo>
                      <a:pt x="1519" y="3287"/>
                      <a:pt x="1012" y="4930"/>
                      <a:pt x="844" y="6574"/>
                    </a:cubicBezTo>
                    <a:cubicBezTo>
                      <a:pt x="337" y="13383"/>
                      <a:pt x="0" y="17374"/>
                      <a:pt x="0" y="17609"/>
                    </a:cubicBezTo>
                    <a:cubicBezTo>
                      <a:pt x="0" y="19722"/>
                      <a:pt x="1181" y="21600"/>
                      <a:pt x="2869" y="21600"/>
                    </a:cubicBezTo>
                    <a:cubicBezTo>
                      <a:pt x="3881" y="21600"/>
                      <a:pt x="4894" y="20661"/>
                      <a:pt x="5400" y="19252"/>
                    </a:cubicBezTo>
                    <a:cubicBezTo>
                      <a:pt x="7594" y="14557"/>
                      <a:pt x="7594" y="14557"/>
                      <a:pt x="7594" y="14557"/>
                    </a:cubicBezTo>
                    <a:cubicBezTo>
                      <a:pt x="14006" y="14557"/>
                      <a:pt x="14006" y="14557"/>
                      <a:pt x="14006" y="14557"/>
                    </a:cubicBezTo>
                    <a:cubicBezTo>
                      <a:pt x="16200" y="19252"/>
                      <a:pt x="16200" y="19252"/>
                      <a:pt x="16200" y="19252"/>
                    </a:cubicBezTo>
                    <a:cubicBezTo>
                      <a:pt x="16706" y="20661"/>
                      <a:pt x="17719" y="21600"/>
                      <a:pt x="18731" y="21600"/>
                    </a:cubicBezTo>
                    <a:cubicBezTo>
                      <a:pt x="20419" y="21600"/>
                      <a:pt x="21600" y="19722"/>
                      <a:pt x="21600" y="17609"/>
                    </a:cubicBezTo>
                    <a:cubicBezTo>
                      <a:pt x="21600" y="17374"/>
                      <a:pt x="21263" y="13383"/>
                      <a:pt x="20756" y="6574"/>
                    </a:cubicBezTo>
                    <a:close/>
                    <a:moveTo>
                      <a:pt x="18731" y="20426"/>
                    </a:moveTo>
                    <a:cubicBezTo>
                      <a:pt x="18056" y="20426"/>
                      <a:pt x="17213" y="19722"/>
                      <a:pt x="16875" y="18783"/>
                    </a:cubicBezTo>
                    <a:cubicBezTo>
                      <a:pt x="14513" y="13617"/>
                      <a:pt x="14513" y="13617"/>
                      <a:pt x="14513" y="13617"/>
                    </a:cubicBezTo>
                    <a:cubicBezTo>
                      <a:pt x="7087" y="13617"/>
                      <a:pt x="7087" y="13617"/>
                      <a:pt x="7087" y="13617"/>
                    </a:cubicBezTo>
                    <a:cubicBezTo>
                      <a:pt x="4725" y="18783"/>
                      <a:pt x="4725" y="18783"/>
                      <a:pt x="4725" y="18783"/>
                    </a:cubicBezTo>
                    <a:cubicBezTo>
                      <a:pt x="4387" y="19722"/>
                      <a:pt x="3544" y="20426"/>
                      <a:pt x="2869" y="20426"/>
                    </a:cubicBezTo>
                    <a:cubicBezTo>
                      <a:pt x="1687" y="20426"/>
                      <a:pt x="844" y="19252"/>
                      <a:pt x="844" y="17609"/>
                    </a:cubicBezTo>
                    <a:cubicBezTo>
                      <a:pt x="844" y="17139"/>
                      <a:pt x="1350" y="10330"/>
                      <a:pt x="1687" y="6809"/>
                    </a:cubicBezTo>
                    <a:cubicBezTo>
                      <a:pt x="1687" y="5165"/>
                      <a:pt x="2194" y="3757"/>
                      <a:pt x="3037" y="2817"/>
                    </a:cubicBezTo>
                    <a:cubicBezTo>
                      <a:pt x="3881" y="1643"/>
                      <a:pt x="4894" y="1174"/>
                      <a:pt x="6075" y="1174"/>
                    </a:cubicBezTo>
                    <a:cubicBezTo>
                      <a:pt x="15525" y="1174"/>
                      <a:pt x="15525" y="1174"/>
                      <a:pt x="15525" y="1174"/>
                    </a:cubicBezTo>
                    <a:cubicBezTo>
                      <a:pt x="16706" y="1174"/>
                      <a:pt x="17719" y="1643"/>
                      <a:pt x="18563" y="2817"/>
                    </a:cubicBezTo>
                    <a:cubicBezTo>
                      <a:pt x="19406" y="3757"/>
                      <a:pt x="19913" y="5165"/>
                      <a:pt x="19913" y="6809"/>
                    </a:cubicBezTo>
                    <a:cubicBezTo>
                      <a:pt x="20250" y="10800"/>
                      <a:pt x="20756" y="17139"/>
                      <a:pt x="20756" y="17609"/>
                    </a:cubicBezTo>
                    <a:cubicBezTo>
                      <a:pt x="20756" y="19252"/>
                      <a:pt x="19913" y="20426"/>
                      <a:pt x="18731" y="20426"/>
                    </a:cubicBezTo>
                    <a:close/>
                  </a:path>
                </a:pathLst>
              </a:custGeom>
              <a:grpFill/>
              <a:ln w="12700" cap="flat">
                <a:solidFill>
                  <a:schemeClr val="bg1"/>
                </a:solidFill>
                <a:miter lim="400000"/>
              </a:ln>
              <a:effectLst/>
            </p:spPr>
            <p:txBody>
              <a:bodyPr wrap="square" lIns="91439" tIns="91439" rIns="91439" bIns="91439" numCol="1" anchor="t">
                <a:noAutofit/>
              </a:bodyPr>
              <a:lstStyle/>
              <a:p>
                <a:endParaRPr/>
              </a:p>
            </p:txBody>
          </p:sp>
          <p:sp>
            <p:nvSpPr>
              <p:cNvPr id="36" name="Freeform 140"/>
              <p:cNvSpPr/>
              <p:nvPr/>
            </p:nvSpPr>
            <p:spPr>
              <a:xfrm>
                <a:off x="7598621" y="2746871"/>
                <a:ext cx="80771" cy="80771"/>
              </a:xfrm>
              <a:custGeom>
                <a:avLst/>
                <a:gdLst/>
                <a:ahLst/>
                <a:cxnLst>
                  <a:cxn ang="0">
                    <a:pos x="wd2" y="hd2"/>
                  </a:cxn>
                  <a:cxn ang="5400000">
                    <a:pos x="wd2" y="hd2"/>
                  </a:cxn>
                  <a:cxn ang="10800000">
                    <a:pos x="wd2" y="hd2"/>
                  </a:cxn>
                  <a:cxn ang="16200000">
                    <a:pos x="wd2" y="hd2"/>
                  </a:cxn>
                </a:cxnLst>
                <a:rect l="0" t="0" r="r" b="b"/>
                <a:pathLst>
                  <a:path w="21600" h="21600" extrusionOk="0">
                    <a:moveTo>
                      <a:pt x="19200" y="8800"/>
                    </a:moveTo>
                    <a:cubicBezTo>
                      <a:pt x="12000" y="8800"/>
                      <a:pt x="12000" y="8800"/>
                      <a:pt x="12000" y="8800"/>
                    </a:cubicBezTo>
                    <a:cubicBezTo>
                      <a:pt x="12000" y="1600"/>
                      <a:pt x="12000" y="1600"/>
                      <a:pt x="12000" y="1600"/>
                    </a:cubicBezTo>
                    <a:cubicBezTo>
                      <a:pt x="12000" y="800"/>
                      <a:pt x="11200" y="0"/>
                      <a:pt x="10400" y="0"/>
                    </a:cubicBezTo>
                    <a:cubicBezTo>
                      <a:pt x="9600" y="0"/>
                      <a:pt x="8800" y="800"/>
                      <a:pt x="8800" y="1600"/>
                    </a:cubicBezTo>
                    <a:cubicBezTo>
                      <a:pt x="8800" y="8800"/>
                      <a:pt x="8800" y="8800"/>
                      <a:pt x="8800" y="8800"/>
                    </a:cubicBezTo>
                    <a:cubicBezTo>
                      <a:pt x="1600" y="8800"/>
                      <a:pt x="1600" y="8800"/>
                      <a:pt x="1600" y="8800"/>
                    </a:cubicBezTo>
                    <a:cubicBezTo>
                      <a:pt x="800" y="8800"/>
                      <a:pt x="0" y="9600"/>
                      <a:pt x="0" y="10400"/>
                    </a:cubicBezTo>
                    <a:cubicBezTo>
                      <a:pt x="0" y="11200"/>
                      <a:pt x="800" y="12000"/>
                      <a:pt x="1600" y="12000"/>
                    </a:cubicBezTo>
                    <a:cubicBezTo>
                      <a:pt x="8800" y="12000"/>
                      <a:pt x="8800" y="12000"/>
                      <a:pt x="8800" y="12000"/>
                    </a:cubicBezTo>
                    <a:cubicBezTo>
                      <a:pt x="8800" y="19200"/>
                      <a:pt x="8800" y="19200"/>
                      <a:pt x="8800" y="19200"/>
                    </a:cubicBezTo>
                    <a:cubicBezTo>
                      <a:pt x="8800" y="20800"/>
                      <a:pt x="9600" y="21600"/>
                      <a:pt x="10400" y="21600"/>
                    </a:cubicBezTo>
                    <a:cubicBezTo>
                      <a:pt x="11200" y="21600"/>
                      <a:pt x="12000" y="20800"/>
                      <a:pt x="12000" y="19200"/>
                    </a:cubicBezTo>
                    <a:cubicBezTo>
                      <a:pt x="12000" y="12000"/>
                      <a:pt x="12000" y="12000"/>
                      <a:pt x="12000" y="12000"/>
                    </a:cubicBezTo>
                    <a:cubicBezTo>
                      <a:pt x="19200" y="12000"/>
                      <a:pt x="19200" y="12000"/>
                      <a:pt x="19200" y="12000"/>
                    </a:cubicBezTo>
                    <a:cubicBezTo>
                      <a:pt x="20800" y="12000"/>
                      <a:pt x="21600" y="11200"/>
                      <a:pt x="21600" y="10400"/>
                    </a:cubicBezTo>
                    <a:cubicBezTo>
                      <a:pt x="21600" y="9600"/>
                      <a:pt x="20800" y="8800"/>
                      <a:pt x="19200" y="8800"/>
                    </a:cubicBezTo>
                    <a:close/>
                  </a:path>
                </a:pathLst>
              </a:custGeom>
              <a:grpFill/>
              <a:ln w="12700" cap="flat">
                <a:solidFill>
                  <a:schemeClr val="bg1"/>
                </a:solidFill>
                <a:miter lim="400000"/>
              </a:ln>
              <a:effectLst/>
            </p:spPr>
            <p:txBody>
              <a:bodyPr wrap="square" lIns="91439" tIns="91439" rIns="91439" bIns="91439" numCol="1" anchor="t">
                <a:noAutofit/>
              </a:bodyPr>
              <a:lstStyle/>
              <a:p>
                <a:endParaRPr/>
              </a:p>
            </p:txBody>
          </p:sp>
          <p:sp>
            <p:nvSpPr>
              <p:cNvPr id="37" name="Oval 141"/>
              <p:cNvSpPr/>
              <p:nvPr/>
            </p:nvSpPr>
            <p:spPr>
              <a:xfrm>
                <a:off x="7780356" y="2746871"/>
                <a:ext cx="21456" cy="20193"/>
              </a:xfrm>
              <a:prstGeom prst="ellipse">
                <a:avLst/>
              </a:prstGeom>
              <a:grpFill/>
              <a:ln w="12700" cap="flat">
                <a:solidFill>
                  <a:schemeClr val="bg1"/>
                </a:solidFill>
                <a:miter lim="400000"/>
              </a:ln>
              <a:effectLst/>
            </p:spPr>
            <p:txBody>
              <a:bodyPr wrap="square" lIns="91439" tIns="91439" rIns="91439" bIns="91439" numCol="1" anchor="t">
                <a:noAutofit/>
              </a:bodyPr>
              <a:lstStyle/>
              <a:p>
                <a:endParaRPr/>
              </a:p>
            </p:txBody>
          </p:sp>
          <p:sp>
            <p:nvSpPr>
              <p:cNvPr id="38" name="Oval 142"/>
              <p:cNvSpPr/>
              <p:nvPr/>
            </p:nvSpPr>
            <p:spPr>
              <a:xfrm>
                <a:off x="7780356" y="2803663"/>
                <a:ext cx="21456" cy="23980"/>
              </a:xfrm>
              <a:prstGeom prst="ellipse">
                <a:avLst/>
              </a:prstGeom>
              <a:grpFill/>
              <a:ln w="12700" cap="flat">
                <a:solidFill>
                  <a:schemeClr val="bg1"/>
                </a:solidFill>
                <a:miter lim="400000"/>
              </a:ln>
              <a:effectLst/>
            </p:spPr>
            <p:txBody>
              <a:bodyPr wrap="square" lIns="91439" tIns="91439" rIns="91439" bIns="91439" numCol="1" anchor="t">
                <a:noAutofit/>
              </a:bodyPr>
              <a:lstStyle/>
              <a:p>
                <a:endParaRPr/>
              </a:p>
            </p:txBody>
          </p:sp>
          <p:sp>
            <p:nvSpPr>
              <p:cNvPr id="39" name="Oval 143"/>
              <p:cNvSpPr/>
              <p:nvPr/>
            </p:nvSpPr>
            <p:spPr>
              <a:xfrm>
                <a:off x="7810644" y="2775897"/>
                <a:ext cx="20193" cy="21456"/>
              </a:xfrm>
              <a:prstGeom prst="ellipse">
                <a:avLst/>
              </a:prstGeom>
              <a:grpFill/>
              <a:ln w="12700" cap="flat">
                <a:solidFill>
                  <a:schemeClr val="bg1"/>
                </a:solidFill>
                <a:miter lim="400000"/>
              </a:ln>
              <a:effectLst/>
            </p:spPr>
            <p:txBody>
              <a:bodyPr wrap="square" lIns="91439" tIns="91439" rIns="91439" bIns="91439" numCol="1" anchor="t">
                <a:noAutofit/>
              </a:bodyPr>
              <a:lstStyle/>
              <a:p>
                <a:endParaRPr/>
              </a:p>
            </p:txBody>
          </p:sp>
          <p:sp>
            <p:nvSpPr>
              <p:cNvPr id="40" name="Oval 144"/>
              <p:cNvSpPr/>
              <p:nvPr/>
            </p:nvSpPr>
            <p:spPr>
              <a:xfrm>
                <a:off x="7750067" y="2775897"/>
                <a:ext cx="23980" cy="21456"/>
              </a:xfrm>
              <a:prstGeom prst="ellipse">
                <a:avLst/>
              </a:prstGeom>
              <a:grpFill/>
              <a:ln w="12700" cap="flat">
                <a:solidFill>
                  <a:schemeClr val="bg1"/>
                </a:solidFill>
                <a:miter lim="400000"/>
              </a:ln>
              <a:effectLst/>
            </p:spPr>
            <p:txBody>
              <a:bodyPr wrap="square" lIns="91439" tIns="91439" rIns="91439" bIns="91439" numCol="1" anchor="t">
                <a:noAutofit/>
              </a:bodyPr>
              <a:lstStyle/>
              <a:p>
                <a:endParaRPr/>
              </a:p>
            </p:txBody>
          </p:sp>
        </p:grpSp>
      </p:grpSp>
      <p:grpSp>
        <p:nvGrpSpPr>
          <p:cNvPr id="41" name="组合 40"/>
          <p:cNvGrpSpPr/>
          <p:nvPr/>
        </p:nvGrpSpPr>
        <p:grpSpPr>
          <a:xfrm>
            <a:off x="2286398" y="4434390"/>
            <a:ext cx="3424374" cy="1436639"/>
            <a:chOff x="6383520" y="1349766"/>
            <a:chExt cx="3924173" cy="1436639"/>
          </a:xfrm>
        </p:grpSpPr>
        <p:sp>
          <p:nvSpPr>
            <p:cNvPr id="42" name="文本框 41"/>
            <p:cNvSpPr txBox="1"/>
            <p:nvPr/>
          </p:nvSpPr>
          <p:spPr>
            <a:xfrm>
              <a:off x="6383520" y="1349766"/>
              <a:ext cx="3638141" cy="461665"/>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r>
                <a:rPr lang="zh-CN" altLang="en-US" sz="2400" dirty="0">
                  <a:solidFill>
                    <a:srgbClr val="526188"/>
                  </a:solidFill>
                  <a:latin typeface="微软雅黑" panose="020B0503020204020204" pitchFamily="34" charset="-122"/>
                  <a:ea typeface="微软雅黑" panose="020B0503020204020204" pitchFamily="34" charset="-122"/>
                </a:rPr>
                <a:t>聊天室应用贴近生活</a:t>
              </a:r>
            </a:p>
          </p:txBody>
        </p:sp>
        <p:sp>
          <p:nvSpPr>
            <p:cNvPr id="43" name="文本框 42"/>
            <p:cNvSpPr txBox="1"/>
            <p:nvPr/>
          </p:nvSpPr>
          <p:spPr>
            <a:xfrm>
              <a:off x="6391364" y="1762663"/>
              <a:ext cx="3916329" cy="1023742"/>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zh-CN" altLang="en-US" sz="1400" dirty="0">
                  <a:latin typeface="微软雅黑" panose="020B0503020204020204" pitchFamily="34" charset="-122"/>
                  <a:ea typeface="微软雅黑" panose="020B0503020204020204" pitchFamily="34" charset="-122"/>
                </a:rPr>
                <a:t>在日常生活中经常会使用</a:t>
              </a:r>
              <a:endParaRPr lang="en-US" altLang="zh-CN" sz="1400" dirty="0">
                <a:latin typeface="微软雅黑" panose="020B0503020204020204" pitchFamily="34" charset="-122"/>
                <a:ea typeface="微软雅黑" panose="020B0503020204020204" pitchFamily="34" charset="-122"/>
              </a:endParaRPr>
            </a:p>
            <a:p>
              <a:pPr algn="l">
                <a:lnSpc>
                  <a:spcPct val="150000"/>
                </a:lnSpc>
              </a:pPr>
              <a:r>
                <a:rPr lang="zh-CN" altLang="en-US" sz="1400" dirty="0">
                  <a:latin typeface="微软雅黑" panose="020B0503020204020204" pitchFamily="34" charset="-122"/>
                  <a:ea typeface="微软雅黑" panose="020B0503020204020204" pitchFamily="34" charset="-122"/>
                </a:rPr>
                <a:t>有利于功能的完善和创新</a:t>
              </a:r>
              <a:endParaRPr lang="en-US" altLang="zh-CN" sz="1400" dirty="0">
                <a:latin typeface="微软雅黑" panose="020B0503020204020204" pitchFamily="34" charset="-122"/>
                <a:ea typeface="微软雅黑" panose="020B0503020204020204" pitchFamily="34" charset="-122"/>
              </a:endParaRPr>
            </a:p>
            <a:p>
              <a:pPr algn="l">
                <a:lnSpc>
                  <a:spcPct val="150000"/>
                </a:lnSpc>
              </a:pPr>
              <a:endParaRPr lang="en-US" altLang="zh-CN" sz="1400" dirty="0">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3197562" y="1194584"/>
            <a:ext cx="5174454" cy="1023741"/>
            <a:chOff x="5624996" y="1295580"/>
            <a:chExt cx="2114969" cy="692177"/>
          </a:xfrm>
        </p:grpSpPr>
        <p:sp>
          <p:nvSpPr>
            <p:cNvPr id="54" name="文本框 53"/>
            <p:cNvSpPr txBox="1"/>
            <p:nvPr/>
          </p:nvSpPr>
          <p:spPr>
            <a:xfrm>
              <a:off x="5624996" y="1330328"/>
              <a:ext cx="1090768" cy="561858"/>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r>
                <a:rPr lang="zh-CN" altLang="en-US" sz="2400" dirty="0">
                  <a:solidFill>
                    <a:srgbClr val="526188"/>
                  </a:solidFill>
                  <a:latin typeface="微软雅黑" panose="020B0503020204020204" pitchFamily="34" charset="-122"/>
                  <a:ea typeface="微软雅黑" panose="020B0503020204020204" pitchFamily="34" charset="-122"/>
                </a:rPr>
                <a:t>基于本学期学习的</a:t>
              </a:r>
              <a:endParaRPr lang="en-US" altLang="zh-CN" sz="2400" dirty="0">
                <a:solidFill>
                  <a:srgbClr val="526188"/>
                </a:solidFill>
                <a:latin typeface="微软雅黑" panose="020B0503020204020204" pitchFamily="34" charset="-122"/>
                <a:ea typeface="微软雅黑" panose="020B0503020204020204" pitchFamily="34" charset="-122"/>
              </a:endParaRPr>
            </a:p>
            <a:p>
              <a:pPr algn="l"/>
              <a:r>
                <a:rPr lang="en-US" altLang="zh-CN" sz="2400" dirty="0" err="1">
                  <a:solidFill>
                    <a:srgbClr val="526188"/>
                  </a:solidFill>
                  <a:latin typeface="微软雅黑" panose="020B0503020204020204" pitchFamily="34" charset="-122"/>
                  <a:ea typeface="微软雅黑" panose="020B0503020204020204" pitchFamily="34" charset="-122"/>
                </a:rPr>
                <a:t>c#</a:t>
              </a:r>
              <a:r>
                <a:rPr lang="zh-CN" altLang="en-US" sz="2400" dirty="0">
                  <a:solidFill>
                    <a:srgbClr val="526188"/>
                  </a:solidFill>
                  <a:latin typeface="微软雅黑" panose="020B0503020204020204" pitchFamily="34" charset="-122"/>
                  <a:ea typeface="微软雅黑" panose="020B0503020204020204" pitchFamily="34" charset="-122"/>
                </a:rPr>
                <a:t>相关知识</a:t>
              </a:r>
            </a:p>
          </p:txBody>
        </p:sp>
        <p:sp>
          <p:nvSpPr>
            <p:cNvPr id="55" name="文本框 54"/>
            <p:cNvSpPr txBox="1"/>
            <p:nvPr/>
          </p:nvSpPr>
          <p:spPr>
            <a:xfrm>
              <a:off x="6874209" y="1295580"/>
              <a:ext cx="865756" cy="692177"/>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en-US" altLang="zh-CN" sz="1400" dirty="0">
                  <a:latin typeface="微软雅黑" panose="020B0503020204020204" pitchFamily="34" charset="-122"/>
                  <a:ea typeface="微软雅黑" panose="020B0503020204020204" pitchFamily="34" charset="-122"/>
                </a:rPr>
                <a:t>Win Form</a:t>
              </a:r>
              <a:r>
                <a:rPr lang="zh-CN" altLang="en-US" sz="1400" dirty="0">
                  <a:latin typeface="微软雅黑" panose="020B0503020204020204" pitchFamily="34" charset="-122"/>
                  <a:ea typeface="微软雅黑" panose="020B0503020204020204" pitchFamily="34" charset="-122"/>
                </a:rPr>
                <a:t>窗体应用</a:t>
              </a:r>
              <a:endParaRPr lang="en-US" altLang="zh-CN" sz="1400" dirty="0">
                <a:latin typeface="微软雅黑" panose="020B0503020204020204" pitchFamily="34" charset="-122"/>
                <a:ea typeface="微软雅黑" panose="020B0503020204020204" pitchFamily="34" charset="-122"/>
              </a:endParaRPr>
            </a:p>
            <a:p>
              <a:pPr algn="l">
                <a:lnSpc>
                  <a:spcPct val="150000"/>
                </a:lnSpc>
              </a:pPr>
              <a:r>
                <a:rPr lang="zh-CN" altLang="en-US" sz="1400" dirty="0">
                  <a:latin typeface="微软雅黑" panose="020B0503020204020204" pitchFamily="34" charset="-122"/>
                  <a:ea typeface="微软雅黑" panose="020B0503020204020204" pitchFamily="34" charset="-122"/>
                </a:rPr>
                <a:t>数据库应用</a:t>
              </a:r>
              <a:endParaRPr lang="en-US" altLang="zh-CN" sz="1400" dirty="0">
                <a:latin typeface="微软雅黑" panose="020B0503020204020204" pitchFamily="34" charset="-122"/>
                <a:ea typeface="微软雅黑" panose="020B0503020204020204" pitchFamily="34" charset="-122"/>
              </a:endParaRPr>
            </a:p>
            <a:p>
              <a:pPr algn="l">
                <a:lnSpc>
                  <a:spcPct val="150000"/>
                </a:lnSpc>
              </a:pPr>
              <a:r>
                <a:rPr lang="en-US" altLang="zh-CN" sz="1400" dirty="0">
                  <a:latin typeface="微软雅黑" panose="020B0503020204020204" pitchFamily="34" charset="-122"/>
                  <a:ea typeface="微软雅黑" panose="020B0503020204020204" pitchFamily="34" charset="-122"/>
                </a:rPr>
                <a:t>Web</a:t>
              </a:r>
              <a:r>
                <a:rPr lang="zh-CN" altLang="en-US" sz="1400" dirty="0">
                  <a:latin typeface="微软雅黑" panose="020B0503020204020204" pitchFamily="34" charset="-122"/>
                  <a:ea typeface="微软雅黑" panose="020B0503020204020204" pitchFamily="34" charset="-122"/>
                </a:rPr>
                <a:t>编程</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等</a:t>
              </a:r>
              <a:endParaRPr lang="en-US" altLang="zh-CN" sz="1400" dirty="0">
                <a:latin typeface="微软雅黑" panose="020B0503020204020204" pitchFamily="34" charset="-122"/>
                <a:ea typeface="微软雅黑" panose="020B0503020204020204" pitchFamily="34" charset="-122"/>
              </a:endParaRPr>
            </a:p>
          </p:txBody>
        </p:sp>
      </p:grpSp>
      <p:grpSp>
        <p:nvGrpSpPr>
          <p:cNvPr id="47" name="组合 46">
            <a:extLst>
              <a:ext uri="{FF2B5EF4-FFF2-40B4-BE49-F238E27FC236}">
                <a16:creationId xmlns:a16="http://schemas.microsoft.com/office/drawing/2014/main" id="{B3C1A9A9-514A-41E1-9708-3B70E38F7F15}"/>
              </a:ext>
            </a:extLst>
          </p:cNvPr>
          <p:cNvGrpSpPr/>
          <p:nvPr/>
        </p:nvGrpSpPr>
        <p:grpSpPr>
          <a:xfrm>
            <a:off x="7142766" y="4315493"/>
            <a:ext cx="3014695" cy="1162469"/>
            <a:chOff x="5624995" y="1330328"/>
            <a:chExt cx="3022172" cy="785974"/>
          </a:xfrm>
        </p:grpSpPr>
        <p:sp>
          <p:nvSpPr>
            <p:cNvPr id="48" name="文本框 47">
              <a:extLst>
                <a:ext uri="{FF2B5EF4-FFF2-40B4-BE49-F238E27FC236}">
                  <a16:creationId xmlns:a16="http://schemas.microsoft.com/office/drawing/2014/main" id="{6E377C31-8A4D-432E-B562-63AA485F3908}"/>
                </a:ext>
              </a:extLst>
            </p:cNvPr>
            <p:cNvSpPr txBox="1"/>
            <p:nvPr/>
          </p:nvSpPr>
          <p:spPr>
            <a:xfrm>
              <a:off x="5624996" y="1330328"/>
              <a:ext cx="2722596" cy="312143"/>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r>
                <a:rPr lang="zh-CN" altLang="en-US" sz="2400" dirty="0">
                  <a:solidFill>
                    <a:srgbClr val="526188"/>
                  </a:solidFill>
                  <a:latin typeface="微软雅黑" panose="020B0503020204020204" pitchFamily="34" charset="-122"/>
                  <a:ea typeface="微软雅黑" panose="020B0503020204020204" pitchFamily="34" charset="-122"/>
                </a:rPr>
                <a:t>可参考案例多</a:t>
              </a:r>
            </a:p>
          </p:txBody>
        </p:sp>
        <p:sp>
          <p:nvSpPr>
            <p:cNvPr id="49" name="文本框 48">
              <a:extLst>
                <a:ext uri="{FF2B5EF4-FFF2-40B4-BE49-F238E27FC236}">
                  <a16:creationId xmlns:a16="http://schemas.microsoft.com/office/drawing/2014/main" id="{38CB8B40-9449-4995-A169-A33FA56C6C1C}"/>
                </a:ext>
              </a:extLst>
            </p:cNvPr>
            <p:cNvSpPr txBox="1"/>
            <p:nvPr/>
          </p:nvSpPr>
          <p:spPr>
            <a:xfrm>
              <a:off x="5624995" y="1642625"/>
              <a:ext cx="3022172" cy="473677"/>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zh-CN" altLang="en-US" sz="1400" dirty="0">
                  <a:latin typeface="微软雅黑" panose="020B0503020204020204" pitchFamily="34" charset="-122"/>
                  <a:ea typeface="微软雅黑" panose="020B0503020204020204" pitchFamily="34" charset="-122"/>
                </a:rPr>
                <a:t>能够找到一些作为参考的项目案例</a:t>
              </a:r>
              <a:endParaRPr lang="en-US" altLang="zh-CN" sz="1400" dirty="0">
                <a:latin typeface="微软雅黑" panose="020B0503020204020204" pitchFamily="34" charset="-122"/>
                <a:ea typeface="微软雅黑" panose="020B0503020204020204" pitchFamily="34" charset="-122"/>
              </a:endParaRPr>
            </a:p>
            <a:p>
              <a:pPr algn="l">
                <a:lnSpc>
                  <a:spcPct val="150000"/>
                </a:lnSpc>
              </a:pPr>
              <a:r>
                <a:rPr lang="zh-CN" altLang="en-US" sz="1400" dirty="0">
                  <a:latin typeface="微软雅黑" panose="020B0503020204020204" pitchFamily="34" charset="-122"/>
                  <a:ea typeface="微软雅黑" panose="020B0503020204020204" pitchFamily="34" charset="-122"/>
                </a:rPr>
                <a:t>易于发现不足并进行修正完善</a:t>
              </a:r>
              <a:endParaRPr lang="en-US" altLang="zh-CN" sz="1400"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grpSp>
        <p:nvGrpSpPr>
          <p:cNvPr id="6" name="组合 5"/>
          <p:cNvGrpSpPr/>
          <p:nvPr/>
        </p:nvGrpSpPr>
        <p:grpSpPr>
          <a:xfrm>
            <a:off x="574686" y="530846"/>
            <a:ext cx="5376171" cy="5485135"/>
            <a:chOff x="6698566" y="879190"/>
            <a:chExt cx="5376171" cy="5485135"/>
          </a:xfrm>
        </p:grpSpPr>
        <p:pic>
          <p:nvPicPr>
            <p:cNvPr id="7" name="图片 6"/>
            <p:cNvPicPr>
              <a:picLocks noChangeAspect="1"/>
            </p:cNvPicPr>
            <p:nvPr/>
          </p:nvPicPr>
          <p:blipFill>
            <a:blip r:embed="rId2"/>
            <a:stretch>
              <a:fillRect/>
            </a:stretch>
          </p:blipFill>
          <p:spPr>
            <a:xfrm>
              <a:off x="8811925" y="5470844"/>
              <a:ext cx="573074" cy="652329"/>
            </a:xfrm>
            <a:prstGeom prst="rect">
              <a:avLst/>
            </a:prstGeom>
          </p:spPr>
        </p:pic>
        <p:pic>
          <p:nvPicPr>
            <p:cNvPr id="8" name="图片 7"/>
            <p:cNvPicPr>
              <a:picLocks noChangeAspect="1"/>
            </p:cNvPicPr>
            <p:nvPr/>
          </p:nvPicPr>
          <p:blipFill>
            <a:blip r:embed="rId3"/>
            <a:stretch>
              <a:fillRect/>
            </a:stretch>
          </p:blipFill>
          <p:spPr>
            <a:xfrm>
              <a:off x="7483297" y="4565510"/>
              <a:ext cx="1438781" cy="1231499"/>
            </a:xfrm>
            <a:prstGeom prst="rect">
              <a:avLst/>
            </a:prstGeom>
          </p:spPr>
        </p:pic>
        <p:pic>
          <p:nvPicPr>
            <p:cNvPr id="9" name="图片 8"/>
            <p:cNvPicPr>
              <a:picLocks noChangeAspect="1"/>
            </p:cNvPicPr>
            <p:nvPr/>
          </p:nvPicPr>
          <p:blipFill>
            <a:blip r:embed="rId4"/>
            <a:stretch>
              <a:fillRect/>
            </a:stretch>
          </p:blipFill>
          <p:spPr>
            <a:xfrm>
              <a:off x="6698566" y="879190"/>
              <a:ext cx="3828620" cy="3298222"/>
            </a:xfrm>
            <a:prstGeom prst="rect">
              <a:avLst/>
            </a:prstGeom>
          </p:spPr>
        </p:pic>
        <p:pic>
          <p:nvPicPr>
            <p:cNvPr id="10" name="图片 9"/>
            <p:cNvPicPr>
              <a:picLocks noChangeAspect="1"/>
            </p:cNvPicPr>
            <p:nvPr/>
          </p:nvPicPr>
          <p:blipFill>
            <a:blip r:embed="rId5">
              <a:duotone>
                <a:prstClr val="black"/>
                <a:srgbClr val="D9C3A5">
                  <a:tint val="50000"/>
                  <a:satMod val="180000"/>
                </a:srgbClr>
              </a:duotone>
            </a:blip>
            <a:stretch>
              <a:fillRect/>
            </a:stretch>
          </p:blipFill>
          <p:spPr>
            <a:xfrm>
              <a:off x="8574362" y="1163521"/>
              <a:ext cx="2962913" cy="2091109"/>
            </a:xfrm>
            <a:prstGeom prst="rect">
              <a:avLst/>
            </a:prstGeom>
          </p:spPr>
        </p:pic>
        <p:pic>
          <p:nvPicPr>
            <p:cNvPr id="11" name="图片 10"/>
            <p:cNvPicPr>
              <a:picLocks noChangeAspect="1"/>
            </p:cNvPicPr>
            <p:nvPr/>
          </p:nvPicPr>
          <p:blipFill>
            <a:blip r:embed="rId6"/>
            <a:stretch>
              <a:fillRect/>
            </a:stretch>
          </p:blipFill>
          <p:spPr>
            <a:xfrm>
              <a:off x="8520461" y="3297771"/>
              <a:ext cx="3554276" cy="3066554"/>
            </a:xfrm>
            <a:prstGeom prst="rect">
              <a:avLst/>
            </a:prstGeom>
          </p:spPr>
        </p:pic>
      </p:grpSp>
      <p:sp>
        <p:nvSpPr>
          <p:cNvPr id="12" name="文本框 11"/>
          <p:cNvSpPr txBox="1"/>
          <p:nvPr/>
        </p:nvSpPr>
        <p:spPr>
          <a:xfrm>
            <a:off x="5288116" y="2547717"/>
            <a:ext cx="6903884" cy="1938992"/>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zh-CN" altLang="en-US" sz="6000" dirty="0">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文泉驿等宽微米黑" panose="020B0606030804020204" pitchFamily="34" charset="-122"/>
              </a:rPr>
              <a:t>软件功能</a:t>
            </a:r>
            <a:endParaRPr lang="en-US" altLang="zh-CN" sz="6000" dirty="0">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文泉驿等宽微米黑" panose="020B0606030804020204" pitchFamily="34" charset="-122"/>
            </a:endParaRPr>
          </a:p>
          <a:p>
            <a:pPr algn="ctr"/>
            <a:r>
              <a:rPr lang="zh-CN" altLang="en-US" sz="6000" dirty="0">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文泉驿等宽微米黑" panose="020B0606030804020204" pitchFamily="34" charset="-122"/>
              </a:rPr>
              <a:t>核心技术及创新</a:t>
            </a:r>
          </a:p>
        </p:txBody>
      </p:sp>
      <p:sp>
        <p:nvSpPr>
          <p:cNvPr id="13" name="文本框 12"/>
          <p:cNvSpPr txBox="1"/>
          <p:nvPr/>
        </p:nvSpPr>
        <p:spPr>
          <a:xfrm>
            <a:off x="6669354" y="4525334"/>
            <a:ext cx="4141408" cy="923330"/>
          </a:xfrm>
          <a:prstGeom prst="rect">
            <a:avLst/>
          </a:prstGeom>
          <a:noFill/>
          <a:effectLst>
            <a:glow rad="63500">
              <a:schemeClr val="accent3">
                <a:satMod val="175000"/>
                <a:alpha val="40000"/>
              </a:schemeClr>
            </a:glow>
            <a:outerShdw blurRad="63500" sx="102000" sy="102000" algn="ctr" rotWithShape="0">
              <a:prstClr val="black">
                <a:alpha val="40000"/>
              </a:prstClr>
            </a:outerShdw>
          </a:effectLst>
        </p:spPr>
        <p:txBody>
          <a:bodyPr wrap="square" rtlCol="0">
            <a:spAutoFit/>
          </a:bodyPr>
          <a:lstStyle/>
          <a:p>
            <a:pPr algn="ct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F u n c t </a:t>
            </a:r>
            <a:r>
              <a:rPr lang="en-US" altLang="zh-CN" dirty="0" err="1">
                <a:solidFill>
                  <a:schemeClr val="tx1">
                    <a:lumMod val="85000"/>
                    <a:lumOff val="15000"/>
                  </a:schemeClr>
                </a:solidFill>
                <a:latin typeface="微软雅黑" panose="020B0503020204020204" pitchFamily="34" charset="-122"/>
                <a:ea typeface="微软雅黑" panose="020B0503020204020204" pitchFamily="34" charset="-122"/>
              </a:rPr>
              <a:t>i</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o n s </a:t>
            </a:r>
          </a:p>
          <a:p>
            <a:pPr algn="dist"/>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Technology &amp; Innovation</a:t>
            </a:r>
          </a:p>
          <a:p>
            <a:pPr algn="dist"/>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2974582" y="3080592"/>
            <a:ext cx="2613936" cy="1754326"/>
          </a:xfrm>
          <a:prstGeom prst="rect">
            <a:avLst/>
          </a:prstGeom>
          <a:noFill/>
        </p:spPr>
        <p:txBody>
          <a:bodyPr wrap="square" rtlCol="0">
            <a:spAutoFit/>
          </a:bodyPr>
          <a:lstStyle/>
          <a:p>
            <a:r>
              <a:rPr lang="en-US" altLang="zh-CN" sz="5400" b="1" dirty="0">
                <a:solidFill>
                  <a:srgbClr val="F2F2F2"/>
                </a:solidFill>
                <a:latin typeface="微软雅黑" panose="020B0503020204020204" pitchFamily="34" charset="-122"/>
                <a:ea typeface="微软雅黑" panose="020B0503020204020204" pitchFamily="34" charset="-122"/>
              </a:rPr>
              <a:t>PART.</a:t>
            </a:r>
          </a:p>
          <a:p>
            <a:pPr algn="ctr"/>
            <a:r>
              <a:rPr lang="en-US" altLang="zh-CN" sz="5400" b="1" dirty="0">
                <a:solidFill>
                  <a:srgbClr val="F2F2F2"/>
                </a:solidFill>
                <a:latin typeface="微软雅黑" panose="020B0503020204020204" pitchFamily="34" charset="-122"/>
                <a:ea typeface="微软雅黑" panose="020B0503020204020204" pitchFamily="34" charset="-122"/>
              </a:rPr>
              <a:t>2&amp;3</a:t>
            </a:r>
            <a:endParaRPr lang="zh-CN" altLang="en-US" sz="5400" b="1" dirty="0">
              <a:solidFill>
                <a:srgbClr val="F2F2F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07025860"/>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形状 6"/>
          <p:cNvSpPr/>
          <p:nvPr/>
        </p:nvSpPr>
        <p:spPr bwMode="auto">
          <a:xfrm>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9" name="文本框 8"/>
          <p:cNvSpPr txBox="1"/>
          <p:nvPr/>
        </p:nvSpPr>
        <p:spPr>
          <a:xfrm>
            <a:off x="10167546" y="490153"/>
            <a:ext cx="1208028" cy="902170"/>
          </a:xfrm>
          <a:prstGeom prst="rect">
            <a:avLst/>
          </a:prstGeom>
          <a:noFill/>
        </p:spPr>
        <p:txBody>
          <a:bodyPr wrap="square" rtlCol="0">
            <a:spAutoFit/>
          </a:bodyPr>
          <a:lstStyle/>
          <a:p>
            <a:pPr algn="dist">
              <a:lnSpc>
                <a:spcPct val="150000"/>
              </a:lnSpc>
            </a:pPr>
            <a:r>
              <a:rPr lang="zh-CN" altLang="en-US" sz="900" dirty="0">
                <a:solidFill>
                  <a:srgbClr val="526188"/>
                </a:solidFill>
              </a:rPr>
              <a:t>●●●●●●</a:t>
            </a:r>
            <a:endParaRPr lang="en-US" altLang="zh-CN" sz="900" dirty="0">
              <a:solidFill>
                <a:srgbClr val="526188"/>
              </a:solidFill>
            </a:endParaRPr>
          </a:p>
          <a:p>
            <a:pPr algn="dist">
              <a:lnSpc>
                <a:spcPct val="150000"/>
              </a:lnSpc>
            </a:pPr>
            <a:r>
              <a:rPr lang="zh-CN" altLang="en-US" sz="900" dirty="0">
                <a:solidFill>
                  <a:srgbClr val="526188"/>
                </a:solidFill>
              </a:rPr>
              <a:t>●●●●●●</a:t>
            </a:r>
            <a:endParaRPr lang="en-US" altLang="zh-CN" sz="900" dirty="0">
              <a:solidFill>
                <a:srgbClr val="526188"/>
              </a:solidFill>
            </a:endParaRPr>
          </a:p>
          <a:p>
            <a:pPr algn="dist">
              <a:lnSpc>
                <a:spcPct val="150000"/>
              </a:lnSpc>
            </a:pPr>
            <a:r>
              <a:rPr lang="zh-CN" altLang="en-US" sz="900" dirty="0">
                <a:solidFill>
                  <a:srgbClr val="526188"/>
                </a:solidFill>
              </a:rPr>
              <a:t>●●●●●●</a:t>
            </a:r>
            <a:endParaRPr lang="en-US" altLang="zh-CN" sz="900" dirty="0">
              <a:solidFill>
                <a:srgbClr val="526188"/>
              </a:solidFill>
            </a:endParaRPr>
          </a:p>
          <a:p>
            <a:pPr algn="dist">
              <a:lnSpc>
                <a:spcPct val="150000"/>
              </a:lnSpc>
            </a:pPr>
            <a:r>
              <a:rPr lang="zh-CN" altLang="en-US" sz="900" dirty="0">
                <a:solidFill>
                  <a:srgbClr val="526188"/>
                </a:solidFill>
              </a:rPr>
              <a:t>●●●●●●</a:t>
            </a:r>
            <a:endParaRPr lang="en-US" altLang="zh-CN" sz="900" dirty="0">
              <a:solidFill>
                <a:srgbClr val="526188"/>
              </a:solidFill>
            </a:endParaRPr>
          </a:p>
        </p:txBody>
      </p:sp>
      <p:sp>
        <p:nvSpPr>
          <p:cNvPr id="10" name="文本框 9"/>
          <p:cNvSpPr txBox="1"/>
          <p:nvPr/>
        </p:nvSpPr>
        <p:spPr>
          <a:xfrm>
            <a:off x="4205605" y="464185"/>
            <a:ext cx="3957955" cy="891540"/>
          </a:xfrm>
          <a:prstGeom prst="rect">
            <a:avLst/>
          </a:prstGeom>
          <a:noFill/>
        </p:spPr>
        <p:txBody>
          <a:bodyPr wrap="square" rtlCol="0">
            <a:spAutoFit/>
          </a:bodyPr>
          <a:lstStyle/>
          <a:p>
            <a:pPr algn="dist"/>
            <a:r>
              <a:rPr lang="zh-CN" altLang="en-US" sz="5200" b="1" dirty="0">
                <a:solidFill>
                  <a:srgbClr val="526188"/>
                </a:solidFill>
                <a:latin typeface="微软雅黑" panose="020B0503020204020204" pitchFamily="34" charset="-122"/>
                <a:ea typeface="微软雅黑" panose="020B0503020204020204" pitchFamily="34" charset="-122"/>
              </a:rPr>
              <a:t>软件功能</a:t>
            </a:r>
          </a:p>
        </p:txBody>
      </p:sp>
      <p:sp>
        <p:nvSpPr>
          <p:cNvPr id="11" name="文本框 10"/>
          <p:cNvSpPr txBox="1"/>
          <p:nvPr/>
        </p:nvSpPr>
        <p:spPr>
          <a:xfrm>
            <a:off x="4625913" y="1308301"/>
            <a:ext cx="2975037" cy="461665"/>
          </a:xfrm>
          <a:prstGeom prst="rect">
            <a:avLst/>
          </a:prstGeom>
          <a:noFill/>
        </p:spPr>
        <p:txBody>
          <a:bodyPr wrap="square" rtlCol="0">
            <a:spAutoFit/>
          </a:bodyPr>
          <a:lstStyle/>
          <a:p>
            <a:pPr algn="dist"/>
            <a:r>
              <a:rPr lang="en-US" altLang="zh-CN" sz="2400" dirty="0">
                <a:solidFill>
                  <a:schemeClr val="bg2">
                    <a:lumMod val="50000"/>
                  </a:schemeClr>
                </a:solidFill>
                <a:latin typeface="Aharoni" panose="02010803020104030203" pitchFamily="2" charset="-79"/>
                <a:cs typeface="Aharoni" panose="02010803020104030203" pitchFamily="2" charset="-79"/>
              </a:rPr>
              <a:t>CONTENT</a:t>
            </a:r>
            <a:endParaRPr lang="zh-CN" altLang="en-US" sz="2400" dirty="0">
              <a:solidFill>
                <a:schemeClr val="bg2">
                  <a:lumMod val="50000"/>
                </a:schemeClr>
              </a:solidFill>
              <a:latin typeface="Aharoni" panose="02010803020104030203" pitchFamily="2" charset="-79"/>
              <a:cs typeface="Aharoni" panose="02010803020104030203" pitchFamily="2" charset="-79"/>
            </a:endParaRPr>
          </a:p>
        </p:txBody>
      </p:sp>
      <p:grpSp>
        <p:nvGrpSpPr>
          <p:cNvPr id="5" name="组合 4"/>
          <p:cNvGrpSpPr/>
          <p:nvPr/>
        </p:nvGrpSpPr>
        <p:grpSpPr>
          <a:xfrm>
            <a:off x="1174362" y="2285735"/>
            <a:ext cx="873333" cy="1012233"/>
            <a:chOff x="1129811" y="2664977"/>
            <a:chExt cx="873333" cy="1012233"/>
          </a:xfrm>
        </p:grpSpPr>
        <p:pic>
          <p:nvPicPr>
            <p:cNvPr id="13" name="图片 12"/>
            <p:cNvPicPr>
              <a:picLocks noChangeAspect="1"/>
            </p:cNvPicPr>
            <p:nvPr/>
          </p:nvPicPr>
          <p:blipFill>
            <a:blip r:embed="rId3"/>
            <a:stretch>
              <a:fillRect/>
            </a:stretch>
          </p:blipFill>
          <p:spPr>
            <a:xfrm rot="16200000">
              <a:off x="1060361" y="2734427"/>
              <a:ext cx="1012233" cy="873333"/>
            </a:xfrm>
            <a:prstGeom prst="rect">
              <a:avLst/>
            </a:prstGeom>
            <a:effectLst>
              <a:outerShdw blurRad="50800" dist="38100" dir="2700000" algn="tl" rotWithShape="0">
                <a:prstClr val="black">
                  <a:alpha val="40000"/>
                </a:prstClr>
              </a:outerShdw>
            </a:effectLst>
          </p:spPr>
        </p:pic>
        <p:sp>
          <p:nvSpPr>
            <p:cNvPr id="19" name="文本框 18"/>
            <p:cNvSpPr txBox="1"/>
            <p:nvPr/>
          </p:nvSpPr>
          <p:spPr>
            <a:xfrm>
              <a:off x="1147795" y="2972489"/>
              <a:ext cx="645836" cy="40011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01</a:t>
              </a:r>
              <a:endParaRPr lang="zh-CN" altLang="en-US" sz="2000" b="1" dirty="0">
                <a:solidFill>
                  <a:srgbClr val="526188"/>
                </a:solidFill>
                <a:latin typeface="站酷快乐体2016修订版" panose="02010600030101010101" pitchFamily="2" charset="-122"/>
                <a:ea typeface="站酷快乐体2016修订版" panose="02010600030101010101" pitchFamily="2" charset="-122"/>
              </a:endParaRPr>
            </a:p>
          </p:txBody>
        </p:sp>
      </p:grpSp>
      <p:grpSp>
        <p:nvGrpSpPr>
          <p:cNvPr id="24" name="组合 23"/>
          <p:cNvGrpSpPr/>
          <p:nvPr/>
        </p:nvGrpSpPr>
        <p:grpSpPr>
          <a:xfrm>
            <a:off x="1192322" y="3813545"/>
            <a:ext cx="873333" cy="1012233"/>
            <a:chOff x="6368561" y="2664977"/>
            <a:chExt cx="873333" cy="1012233"/>
          </a:xfrm>
        </p:grpSpPr>
        <p:pic>
          <p:nvPicPr>
            <p:cNvPr id="15" name="图片 14"/>
            <p:cNvPicPr>
              <a:picLocks noChangeAspect="1"/>
            </p:cNvPicPr>
            <p:nvPr/>
          </p:nvPicPr>
          <p:blipFill>
            <a:blip r:embed="rId3"/>
            <a:stretch>
              <a:fillRect/>
            </a:stretch>
          </p:blipFill>
          <p:spPr>
            <a:xfrm rot="16200000">
              <a:off x="6299111" y="2734427"/>
              <a:ext cx="1012233" cy="873333"/>
            </a:xfrm>
            <a:prstGeom prst="rect">
              <a:avLst/>
            </a:prstGeom>
            <a:effectLst>
              <a:outerShdw blurRad="50800" dist="38100" dir="2700000" algn="tl" rotWithShape="0">
                <a:prstClr val="black">
                  <a:alpha val="40000"/>
                </a:prstClr>
              </a:outerShdw>
            </a:effectLst>
          </p:spPr>
        </p:pic>
        <p:sp>
          <p:nvSpPr>
            <p:cNvPr id="20" name="文本框 19"/>
            <p:cNvSpPr txBox="1"/>
            <p:nvPr/>
          </p:nvSpPr>
          <p:spPr>
            <a:xfrm>
              <a:off x="6368561" y="2984212"/>
              <a:ext cx="645836" cy="40011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02</a:t>
              </a:r>
              <a:endParaRPr lang="zh-CN" altLang="en-US" sz="2000" b="1" dirty="0">
                <a:solidFill>
                  <a:srgbClr val="526188"/>
                </a:solidFill>
                <a:latin typeface="站酷快乐体2016修订版" panose="02010600030101010101" pitchFamily="2" charset="-122"/>
                <a:ea typeface="站酷快乐体2016修订版" panose="02010600030101010101" pitchFamily="2" charset="-122"/>
              </a:endParaRPr>
            </a:p>
          </p:txBody>
        </p:sp>
      </p:grpSp>
      <p:grpSp>
        <p:nvGrpSpPr>
          <p:cNvPr id="23" name="组合 22"/>
          <p:cNvGrpSpPr/>
          <p:nvPr/>
        </p:nvGrpSpPr>
        <p:grpSpPr>
          <a:xfrm>
            <a:off x="6833290" y="3872084"/>
            <a:ext cx="873333" cy="1012233"/>
            <a:chOff x="6368561" y="4377906"/>
            <a:chExt cx="873333" cy="1012233"/>
          </a:xfrm>
        </p:grpSpPr>
        <p:pic>
          <p:nvPicPr>
            <p:cNvPr id="16" name="图片 15"/>
            <p:cNvPicPr>
              <a:picLocks noChangeAspect="1"/>
            </p:cNvPicPr>
            <p:nvPr/>
          </p:nvPicPr>
          <p:blipFill>
            <a:blip r:embed="rId3"/>
            <a:stretch>
              <a:fillRect/>
            </a:stretch>
          </p:blipFill>
          <p:spPr>
            <a:xfrm rot="16200000">
              <a:off x="6299111" y="4447356"/>
              <a:ext cx="1012233" cy="873333"/>
            </a:xfrm>
            <a:prstGeom prst="rect">
              <a:avLst/>
            </a:prstGeom>
            <a:effectLst>
              <a:outerShdw blurRad="50800" dist="38100" dir="2700000" algn="tl" rotWithShape="0">
                <a:prstClr val="black">
                  <a:alpha val="40000"/>
                </a:prstClr>
              </a:outerShdw>
            </a:effectLst>
          </p:spPr>
        </p:pic>
        <p:sp>
          <p:nvSpPr>
            <p:cNvPr id="22" name="文本框 21"/>
            <p:cNvSpPr txBox="1"/>
            <p:nvPr/>
          </p:nvSpPr>
          <p:spPr>
            <a:xfrm>
              <a:off x="6368561" y="4681692"/>
              <a:ext cx="645836" cy="39878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04</a:t>
              </a:r>
            </a:p>
          </p:txBody>
        </p:sp>
      </p:grpSp>
      <p:sp>
        <p:nvSpPr>
          <p:cNvPr id="25" name="文本框 24"/>
          <p:cNvSpPr txBox="1"/>
          <p:nvPr/>
        </p:nvSpPr>
        <p:spPr>
          <a:xfrm>
            <a:off x="2425437" y="2516993"/>
            <a:ext cx="1889760" cy="553085"/>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dist"/>
            <a:r>
              <a:rPr lang="zh-CN"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登录注册</a:t>
            </a:r>
          </a:p>
        </p:txBody>
      </p:sp>
      <p:sp>
        <p:nvSpPr>
          <p:cNvPr id="32" name="文本框 31"/>
          <p:cNvSpPr txBox="1"/>
          <p:nvPr/>
        </p:nvSpPr>
        <p:spPr>
          <a:xfrm>
            <a:off x="2425437" y="4056233"/>
            <a:ext cx="1889760" cy="553085"/>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dist"/>
            <a:r>
              <a:rPr lang="zh-CN"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消息发送</a:t>
            </a:r>
          </a:p>
        </p:txBody>
      </p:sp>
      <p:sp>
        <p:nvSpPr>
          <p:cNvPr id="38" name="文本框 37"/>
          <p:cNvSpPr txBox="1"/>
          <p:nvPr/>
        </p:nvSpPr>
        <p:spPr>
          <a:xfrm>
            <a:off x="8163560" y="2484755"/>
            <a:ext cx="2797810"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dist"/>
            <a:r>
              <a:rPr lang="zh-CN"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添加</a:t>
            </a:r>
            <a:r>
              <a:rPr lang="en-US" altLang="zh-CN"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a:t>
            </a:r>
            <a:r>
              <a:rPr lang="zh-CN"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删除好友</a:t>
            </a:r>
          </a:p>
        </p:txBody>
      </p:sp>
      <p:sp>
        <p:nvSpPr>
          <p:cNvPr id="2" name="文本框 1"/>
          <p:cNvSpPr txBox="1"/>
          <p:nvPr/>
        </p:nvSpPr>
        <p:spPr>
          <a:xfrm>
            <a:off x="2360032" y="3070078"/>
            <a:ext cx="2881271" cy="377411"/>
          </a:xfrm>
          <a:prstGeom prst="rect">
            <a:avLst/>
          </a:prstGeom>
          <a:noFill/>
          <a:effectLst>
            <a:outerShdw blurRad="63500" sx="102000" sy="102000" algn="ctr" rotWithShape="0">
              <a:prstClr val="black">
                <a:alpha val="40000"/>
              </a:prstClr>
            </a:outerShdw>
          </a:effectLst>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zh-CN" altLang="en-US" sz="1400" dirty="0">
                <a:solidFill>
                  <a:schemeClr val="bg1">
                    <a:lumMod val="50000"/>
                  </a:schemeClr>
                </a:solidFill>
                <a:latin typeface="微软雅黑" panose="020B0503020204020204" pitchFamily="34" charset="-122"/>
                <a:ea typeface="微软雅黑" panose="020B0503020204020204" pitchFamily="34" charset="-122"/>
              </a:rPr>
              <a:t>用户名和密码都放在数据库中</a:t>
            </a:r>
          </a:p>
        </p:txBody>
      </p:sp>
      <p:sp>
        <p:nvSpPr>
          <p:cNvPr id="3" name="文本框 2"/>
          <p:cNvSpPr txBox="1"/>
          <p:nvPr/>
        </p:nvSpPr>
        <p:spPr>
          <a:xfrm>
            <a:off x="2215252" y="4609318"/>
            <a:ext cx="3489960" cy="377411"/>
          </a:xfrm>
          <a:prstGeom prst="rect">
            <a:avLst/>
          </a:prstGeom>
          <a:noFill/>
          <a:effectLst>
            <a:outerShdw blurRad="63500" sx="102000" sy="102000" algn="ctr" rotWithShape="0">
              <a:prstClr val="black">
                <a:alpha val="40000"/>
              </a:prstClr>
            </a:outerShdw>
          </a:effectLst>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zh-CN" altLang="en-US" sz="1400" dirty="0">
                <a:solidFill>
                  <a:schemeClr val="bg1">
                    <a:lumMod val="50000"/>
                  </a:schemeClr>
                </a:solidFill>
                <a:latin typeface="微软雅黑" panose="020B0503020204020204" pitchFamily="34" charset="-122"/>
                <a:ea typeface="微软雅黑" panose="020B0503020204020204" pitchFamily="34" charset="-122"/>
              </a:rPr>
              <a:t>消息发送包括普通消息、图片消息</a:t>
            </a:r>
          </a:p>
        </p:txBody>
      </p:sp>
      <p:sp>
        <p:nvSpPr>
          <p:cNvPr id="8" name="文本框 7"/>
          <p:cNvSpPr txBox="1"/>
          <p:nvPr/>
        </p:nvSpPr>
        <p:spPr>
          <a:xfrm>
            <a:off x="8188325" y="3102610"/>
            <a:ext cx="1979295" cy="377411"/>
          </a:xfrm>
          <a:prstGeom prst="rect">
            <a:avLst/>
          </a:prstGeom>
          <a:noFill/>
          <a:effectLst>
            <a:outerShdw blurRad="63500" sx="102000" sy="102000" algn="ctr" rotWithShape="0">
              <a:prstClr val="black">
                <a:alpha val="40000"/>
              </a:prstClr>
            </a:outerShdw>
          </a:effectLst>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zh-CN" altLang="en-US" sz="1400" dirty="0">
                <a:solidFill>
                  <a:schemeClr val="bg1">
                    <a:lumMod val="50000"/>
                  </a:schemeClr>
                </a:solidFill>
                <a:latin typeface="微软雅黑" panose="020B0503020204020204" pitchFamily="34" charset="-122"/>
                <a:ea typeface="微软雅黑" panose="020B0503020204020204" pitchFamily="34" charset="-122"/>
              </a:rPr>
              <a:t>管理好友列表</a:t>
            </a:r>
          </a:p>
        </p:txBody>
      </p:sp>
      <p:grpSp>
        <p:nvGrpSpPr>
          <p:cNvPr id="12" name="组合 11"/>
          <p:cNvGrpSpPr/>
          <p:nvPr/>
        </p:nvGrpSpPr>
        <p:grpSpPr>
          <a:xfrm>
            <a:off x="6833290" y="2308079"/>
            <a:ext cx="873333" cy="1012233"/>
            <a:chOff x="6368561" y="4377906"/>
            <a:chExt cx="873333" cy="1012233"/>
          </a:xfrm>
        </p:grpSpPr>
        <p:pic>
          <p:nvPicPr>
            <p:cNvPr id="17" name="图片 16"/>
            <p:cNvPicPr>
              <a:picLocks noChangeAspect="1"/>
            </p:cNvPicPr>
            <p:nvPr/>
          </p:nvPicPr>
          <p:blipFill>
            <a:blip r:embed="rId3"/>
            <a:stretch>
              <a:fillRect/>
            </a:stretch>
          </p:blipFill>
          <p:spPr>
            <a:xfrm rot="16200000">
              <a:off x="6299111" y="4447356"/>
              <a:ext cx="1012233" cy="873333"/>
            </a:xfrm>
            <a:prstGeom prst="rect">
              <a:avLst/>
            </a:prstGeom>
            <a:effectLst>
              <a:outerShdw blurRad="50800" dist="38100" dir="2700000" algn="tl" rotWithShape="0">
                <a:prstClr val="black">
                  <a:alpha val="40000"/>
                </a:prstClr>
              </a:outerShdw>
            </a:effectLst>
          </p:spPr>
        </p:pic>
        <p:sp>
          <p:nvSpPr>
            <p:cNvPr id="18" name="文本框 17"/>
            <p:cNvSpPr txBox="1"/>
            <p:nvPr/>
          </p:nvSpPr>
          <p:spPr>
            <a:xfrm>
              <a:off x="6368561" y="4681692"/>
              <a:ext cx="645836" cy="40011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03</a:t>
              </a:r>
              <a:endParaRPr lang="zh-CN" altLang="en-US" sz="2000" b="1" dirty="0">
                <a:solidFill>
                  <a:srgbClr val="526188"/>
                </a:solidFill>
                <a:latin typeface="站酷快乐体2016修订版" panose="02010600030101010101" pitchFamily="2" charset="-122"/>
                <a:ea typeface="站酷快乐体2016修订版" panose="02010600030101010101" pitchFamily="2" charset="-122"/>
              </a:endParaRPr>
            </a:p>
          </p:txBody>
        </p:sp>
      </p:grpSp>
      <p:sp>
        <p:nvSpPr>
          <p:cNvPr id="40" name="文本框 39"/>
          <p:cNvSpPr txBox="1"/>
          <p:nvPr/>
        </p:nvSpPr>
        <p:spPr>
          <a:xfrm>
            <a:off x="8163560" y="4161790"/>
            <a:ext cx="1889760" cy="553085"/>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dist"/>
            <a:r>
              <a:rPr lang="zh-CN"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选择聊天</a:t>
            </a:r>
          </a:p>
        </p:txBody>
      </p:sp>
      <p:sp>
        <p:nvSpPr>
          <p:cNvPr id="41" name="文本框 40"/>
          <p:cNvSpPr txBox="1"/>
          <p:nvPr/>
        </p:nvSpPr>
        <p:spPr>
          <a:xfrm>
            <a:off x="8033386" y="4695611"/>
            <a:ext cx="3342188" cy="377411"/>
          </a:xfrm>
          <a:prstGeom prst="rect">
            <a:avLst/>
          </a:prstGeom>
          <a:noFill/>
          <a:effectLst>
            <a:outerShdw blurRad="63500" sx="102000" sy="102000" algn="ctr" rotWithShape="0">
              <a:prstClr val="black">
                <a:alpha val="40000"/>
              </a:prstClr>
            </a:outerShdw>
          </a:effectLst>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zh-CN" altLang="en-US" sz="1400" dirty="0">
                <a:solidFill>
                  <a:schemeClr val="bg1">
                    <a:lumMod val="50000"/>
                  </a:schemeClr>
                </a:solidFill>
                <a:latin typeface="微软雅黑" panose="020B0503020204020204" pitchFamily="34" charset="-122"/>
                <a:ea typeface="微软雅黑" panose="020B0503020204020204" pitchFamily="34" charset="-122"/>
              </a:rPr>
              <a:t>可以选择在公共频道聊天和私人聊天</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grpSp>
        <p:nvGrpSpPr>
          <p:cNvPr id="32" name="组合 31"/>
          <p:cNvGrpSpPr/>
          <p:nvPr/>
        </p:nvGrpSpPr>
        <p:grpSpPr>
          <a:xfrm>
            <a:off x="346076" y="364699"/>
            <a:ext cx="2073215" cy="507162"/>
            <a:chOff x="384176" y="307549"/>
            <a:chExt cx="2073215" cy="507162"/>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374252"/>
              <a:ext cx="1632344" cy="400110"/>
            </a:xfrm>
            <a:prstGeom prst="rect">
              <a:avLst/>
            </a:prstGeom>
            <a:noFill/>
          </p:spPr>
          <p:txBody>
            <a:bodyPr wrap="square" rtlCol="0">
              <a:spAutoFit/>
            </a:bodyPr>
            <a:lstStyle/>
            <a:p>
              <a:pPr algn="dist"/>
              <a:r>
                <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注册登录</a:t>
              </a:r>
            </a:p>
          </p:txBody>
        </p:sp>
      </p:grpSp>
      <p:sp>
        <p:nvSpPr>
          <p:cNvPr id="5" name="矩形: 圆角 4"/>
          <p:cNvSpPr/>
          <p:nvPr/>
        </p:nvSpPr>
        <p:spPr>
          <a:xfrm>
            <a:off x="7151367" y="1213760"/>
            <a:ext cx="4441372" cy="1446829"/>
          </a:xfrm>
          <a:prstGeom prst="roundRect">
            <a:avLst/>
          </a:prstGeom>
          <a:noFill/>
          <a:ln w="19050">
            <a:solidFill>
              <a:srgbClr val="E7C7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p:cNvSpPr/>
          <p:nvPr/>
        </p:nvSpPr>
        <p:spPr>
          <a:xfrm>
            <a:off x="656668" y="1248085"/>
            <a:ext cx="4441372" cy="1446829"/>
          </a:xfrm>
          <a:prstGeom prst="roundRect">
            <a:avLst/>
          </a:prstGeom>
          <a:noFill/>
          <a:ln w="19050">
            <a:solidFill>
              <a:srgbClr val="526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6178911" y="962418"/>
            <a:ext cx="1944913" cy="1944913"/>
            <a:chOff x="6096000" y="1998373"/>
            <a:chExt cx="1944913" cy="1944913"/>
          </a:xfrm>
          <a:effectLst>
            <a:outerShdw blurRad="50800" dist="38100" dir="2700000" algn="tl" rotWithShape="0">
              <a:prstClr val="black">
                <a:alpha val="40000"/>
              </a:prstClr>
            </a:outerShdw>
          </a:effectLst>
        </p:grpSpPr>
        <p:sp>
          <p:nvSpPr>
            <p:cNvPr id="3" name="菱形 2"/>
            <p:cNvSpPr/>
            <p:nvPr/>
          </p:nvSpPr>
          <p:spPr>
            <a:xfrm>
              <a:off x="6096000" y="1998373"/>
              <a:ext cx="1944913" cy="1944913"/>
            </a:xfrm>
            <a:prstGeom prst="diamond">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菱形 20"/>
            <p:cNvSpPr/>
            <p:nvPr/>
          </p:nvSpPr>
          <p:spPr>
            <a:xfrm>
              <a:off x="6258456" y="2159798"/>
              <a:ext cx="1620000" cy="1620000"/>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6834456" y="2746398"/>
              <a:ext cx="468000" cy="396000"/>
              <a:chOff x="5252483" y="3398084"/>
              <a:chExt cx="341526" cy="382400"/>
            </a:xfrm>
            <a:solidFill>
              <a:schemeClr val="bg1"/>
            </a:solidFill>
          </p:grpSpPr>
          <p:sp>
            <p:nvSpPr>
              <p:cNvPr id="23" name="Freeform 120"/>
              <p:cNvSpPr/>
              <p:nvPr/>
            </p:nvSpPr>
            <p:spPr>
              <a:xfrm>
                <a:off x="5294132" y="3514192"/>
                <a:ext cx="15146" cy="148922"/>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7280" y="21600"/>
                      <a:pt x="21600" y="20736"/>
                      <a:pt x="21600" y="20304"/>
                    </a:cubicBezTo>
                    <a:cubicBezTo>
                      <a:pt x="21600" y="1296"/>
                      <a:pt x="21600" y="1296"/>
                      <a:pt x="21600" y="1296"/>
                    </a:cubicBezTo>
                    <a:cubicBezTo>
                      <a:pt x="21600" y="432"/>
                      <a:pt x="17280" y="0"/>
                      <a:pt x="12960" y="0"/>
                    </a:cubicBezTo>
                    <a:cubicBezTo>
                      <a:pt x="4320" y="0"/>
                      <a:pt x="0" y="432"/>
                      <a:pt x="0" y="1296"/>
                    </a:cubicBezTo>
                    <a:cubicBezTo>
                      <a:pt x="0" y="20304"/>
                      <a:pt x="0" y="20304"/>
                      <a:pt x="0" y="20304"/>
                    </a:cubicBezTo>
                    <a:cubicBezTo>
                      <a:pt x="0" y="20736"/>
                      <a:pt x="4320" y="21600"/>
                      <a:pt x="12960" y="21600"/>
                    </a:cubicBezTo>
                    <a:close/>
                  </a:path>
                </a:pathLst>
              </a:custGeom>
              <a:grpFill/>
              <a:ln w="12700" cap="flat">
                <a:solidFill>
                  <a:schemeClr val="bg1"/>
                </a:solidFill>
                <a:miter lim="400000"/>
              </a:ln>
              <a:effectLst/>
            </p:spPr>
            <p:txBody>
              <a:bodyPr wrap="square" lIns="91439" tIns="91439" rIns="91439" bIns="91439" numCol="1" anchor="t">
                <a:noAutofit/>
              </a:bodyPr>
              <a:lstStyle/>
              <a:p>
                <a:endParaRPr/>
              </a:p>
            </p:txBody>
          </p:sp>
          <p:sp>
            <p:nvSpPr>
              <p:cNvPr id="24" name="Freeform 121"/>
              <p:cNvSpPr/>
              <p:nvPr/>
            </p:nvSpPr>
            <p:spPr>
              <a:xfrm>
                <a:off x="5383736" y="3514192"/>
                <a:ext cx="15146" cy="148922"/>
              </a:xfrm>
              <a:custGeom>
                <a:avLst/>
                <a:gdLst/>
                <a:ahLst/>
                <a:cxnLst>
                  <a:cxn ang="0">
                    <a:pos x="wd2" y="hd2"/>
                  </a:cxn>
                  <a:cxn ang="5400000">
                    <a:pos x="wd2" y="hd2"/>
                  </a:cxn>
                  <a:cxn ang="10800000">
                    <a:pos x="wd2" y="hd2"/>
                  </a:cxn>
                  <a:cxn ang="16200000">
                    <a:pos x="wd2" y="hd2"/>
                  </a:cxn>
                </a:cxnLst>
                <a:rect l="0" t="0" r="r" b="b"/>
                <a:pathLst>
                  <a:path w="21600" h="21600" extrusionOk="0">
                    <a:moveTo>
                      <a:pt x="8640" y="21600"/>
                    </a:moveTo>
                    <a:cubicBezTo>
                      <a:pt x="17280" y="21600"/>
                      <a:pt x="21600" y="20736"/>
                      <a:pt x="21600" y="20304"/>
                    </a:cubicBezTo>
                    <a:cubicBezTo>
                      <a:pt x="21600" y="1296"/>
                      <a:pt x="21600" y="1296"/>
                      <a:pt x="21600" y="1296"/>
                    </a:cubicBezTo>
                    <a:cubicBezTo>
                      <a:pt x="21600" y="432"/>
                      <a:pt x="17280" y="0"/>
                      <a:pt x="8640" y="0"/>
                    </a:cubicBezTo>
                    <a:cubicBezTo>
                      <a:pt x="4320" y="0"/>
                      <a:pt x="0" y="432"/>
                      <a:pt x="0" y="1296"/>
                    </a:cubicBezTo>
                    <a:cubicBezTo>
                      <a:pt x="0" y="20304"/>
                      <a:pt x="0" y="20304"/>
                      <a:pt x="0" y="20304"/>
                    </a:cubicBezTo>
                    <a:cubicBezTo>
                      <a:pt x="0" y="20736"/>
                      <a:pt x="4320" y="21600"/>
                      <a:pt x="8640" y="21600"/>
                    </a:cubicBezTo>
                    <a:close/>
                  </a:path>
                </a:pathLst>
              </a:custGeom>
              <a:grpFill/>
              <a:ln w="12700" cap="flat">
                <a:solidFill>
                  <a:schemeClr val="bg1"/>
                </a:solidFill>
                <a:miter lim="400000"/>
              </a:ln>
              <a:effectLst/>
            </p:spPr>
            <p:txBody>
              <a:bodyPr wrap="square" lIns="91439" tIns="91439" rIns="91439" bIns="91439" numCol="1" anchor="t">
                <a:noAutofit/>
              </a:bodyPr>
              <a:lstStyle/>
              <a:p>
                <a:endParaRPr/>
              </a:p>
            </p:txBody>
          </p:sp>
          <p:sp>
            <p:nvSpPr>
              <p:cNvPr id="26" name="Freeform 122"/>
              <p:cNvSpPr/>
              <p:nvPr/>
            </p:nvSpPr>
            <p:spPr>
              <a:xfrm>
                <a:off x="5506154" y="3516716"/>
                <a:ext cx="30289" cy="143873"/>
              </a:xfrm>
              <a:custGeom>
                <a:avLst/>
                <a:gdLst/>
                <a:ahLst/>
                <a:cxnLst>
                  <a:cxn ang="0">
                    <a:pos x="wd2" y="hd2"/>
                  </a:cxn>
                  <a:cxn ang="5400000">
                    <a:pos x="wd2" y="hd2"/>
                  </a:cxn>
                  <a:cxn ang="10800000">
                    <a:pos x="wd2" y="hd2"/>
                  </a:cxn>
                  <a:cxn ang="16200000">
                    <a:pos x="wd2" y="hd2"/>
                  </a:cxn>
                </a:cxnLst>
                <a:rect l="0" t="0" r="r" b="b"/>
                <a:pathLst>
                  <a:path w="21600" h="21600" extrusionOk="0">
                    <a:moveTo>
                      <a:pt x="6480" y="0"/>
                    </a:moveTo>
                    <a:cubicBezTo>
                      <a:pt x="2160" y="0"/>
                      <a:pt x="0" y="450"/>
                      <a:pt x="0" y="1350"/>
                    </a:cubicBezTo>
                    <a:cubicBezTo>
                      <a:pt x="12960" y="20700"/>
                      <a:pt x="12960" y="20700"/>
                      <a:pt x="12960" y="20700"/>
                    </a:cubicBezTo>
                    <a:cubicBezTo>
                      <a:pt x="12960" y="21150"/>
                      <a:pt x="15120" y="21600"/>
                      <a:pt x="17280" y="21600"/>
                    </a:cubicBezTo>
                    <a:cubicBezTo>
                      <a:pt x="21600" y="21600"/>
                      <a:pt x="21600" y="21150"/>
                      <a:pt x="21600" y="20250"/>
                    </a:cubicBezTo>
                    <a:cubicBezTo>
                      <a:pt x="10800" y="900"/>
                      <a:pt x="10800" y="900"/>
                      <a:pt x="10800" y="900"/>
                    </a:cubicBezTo>
                    <a:cubicBezTo>
                      <a:pt x="10800" y="450"/>
                      <a:pt x="8640" y="0"/>
                      <a:pt x="6480" y="0"/>
                    </a:cubicBezTo>
                    <a:close/>
                  </a:path>
                </a:pathLst>
              </a:custGeom>
              <a:grpFill/>
              <a:ln w="12700" cap="flat">
                <a:solidFill>
                  <a:schemeClr val="bg1"/>
                </a:solidFill>
                <a:miter lim="400000"/>
              </a:ln>
              <a:effectLst/>
            </p:spPr>
            <p:txBody>
              <a:bodyPr wrap="square" lIns="91439" tIns="91439" rIns="91439" bIns="91439" numCol="1" anchor="t">
                <a:noAutofit/>
              </a:bodyPr>
              <a:lstStyle/>
              <a:p>
                <a:endParaRPr/>
              </a:p>
            </p:txBody>
          </p:sp>
          <p:sp>
            <p:nvSpPr>
              <p:cNvPr id="27" name="Freeform 123"/>
              <p:cNvSpPr/>
              <p:nvPr/>
            </p:nvSpPr>
            <p:spPr>
              <a:xfrm>
                <a:off x="5252483" y="3398084"/>
                <a:ext cx="188045" cy="382400"/>
              </a:xfrm>
              <a:custGeom>
                <a:avLst/>
                <a:gdLst/>
                <a:ahLst/>
                <a:cxnLst>
                  <a:cxn ang="0">
                    <a:pos x="wd2" y="hd2"/>
                  </a:cxn>
                  <a:cxn ang="5400000">
                    <a:pos x="wd2" y="hd2"/>
                  </a:cxn>
                  <a:cxn ang="10800000">
                    <a:pos x="wd2" y="hd2"/>
                  </a:cxn>
                  <a:cxn ang="16200000">
                    <a:pos x="wd2" y="hd2"/>
                  </a:cxn>
                </a:cxnLst>
                <a:rect l="0" t="0" r="r" b="b"/>
                <a:pathLst>
                  <a:path w="21600" h="21600" extrusionOk="0">
                    <a:moveTo>
                      <a:pt x="19886" y="0"/>
                    </a:moveTo>
                    <a:cubicBezTo>
                      <a:pt x="2057" y="0"/>
                      <a:pt x="2057" y="0"/>
                      <a:pt x="2057" y="0"/>
                    </a:cubicBezTo>
                    <a:cubicBezTo>
                      <a:pt x="686" y="0"/>
                      <a:pt x="0" y="506"/>
                      <a:pt x="0" y="1013"/>
                    </a:cubicBezTo>
                    <a:cubicBezTo>
                      <a:pt x="0" y="20587"/>
                      <a:pt x="0" y="20587"/>
                      <a:pt x="0" y="20587"/>
                    </a:cubicBezTo>
                    <a:cubicBezTo>
                      <a:pt x="0" y="21094"/>
                      <a:pt x="686" y="21600"/>
                      <a:pt x="2057" y="21600"/>
                    </a:cubicBezTo>
                    <a:cubicBezTo>
                      <a:pt x="19886" y="21600"/>
                      <a:pt x="19886" y="21600"/>
                      <a:pt x="19886" y="21600"/>
                    </a:cubicBezTo>
                    <a:cubicBezTo>
                      <a:pt x="20914" y="21600"/>
                      <a:pt x="21600" y="21094"/>
                      <a:pt x="21600" y="20587"/>
                    </a:cubicBezTo>
                    <a:cubicBezTo>
                      <a:pt x="21600" y="1013"/>
                      <a:pt x="21600" y="1013"/>
                      <a:pt x="21600" y="1013"/>
                    </a:cubicBezTo>
                    <a:cubicBezTo>
                      <a:pt x="21600" y="506"/>
                      <a:pt x="20914" y="0"/>
                      <a:pt x="19886" y="0"/>
                    </a:cubicBezTo>
                    <a:close/>
                    <a:moveTo>
                      <a:pt x="9943" y="20756"/>
                    </a:moveTo>
                    <a:cubicBezTo>
                      <a:pt x="1371" y="20756"/>
                      <a:pt x="1371" y="20756"/>
                      <a:pt x="1371" y="20756"/>
                    </a:cubicBezTo>
                    <a:cubicBezTo>
                      <a:pt x="1371" y="844"/>
                      <a:pt x="1371" y="844"/>
                      <a:pt x="1371" y="844"/>
                    </a:cubicBezTo>
                    <a:cubicBezTo>
                      <a:pt x="9943" y="844"/>
                      <a:pt x="9943" y="844"/>
                      <a:pt x="9943" y="844"/>
                    </a:cubicBezTo>
                    <a:lnTo>
                      <a:pt x="9943" y="20756"/>
                    </a:lnTo>
                    <a:close/>
                    <a:moveTo>
                      <a:pt x="20229" y="20756"/>
                    </a:moveTo>
                    <a:cubicBezTo>
                      <a:pt x="11657" y="20756"/>
                      <a:pt x="11657" y="20756"/>
                      <a:pt x="11657" y="20756"/>
                    </a:cubicBezTo>
                    <a:cubicBezTo>
                      <a:pt x="11657" y="844"/>
                      <a:pt x="11657" y="844"/>
                      <a:pt x="11657" y="844"/>
                    </a:cubicBezTo>
                    <a:cubicBezTo>
                      <a:pt x="20229" y="844"/>
                      <a:pt x="20229" y="844"/>
                      <a:pt x="20229" y="844"/>
                    </a:cubicBezTo>
                    <a:lnTo>
                      <a:pt x="20229" y="20756"/>
                    </a:lnTo>
                    <a:close/>
                  </a:path>
                </a:pathLst>
              </a:custGeom>
              <a:grpFill/>
              <a:ln w="12700" cap="flat">
                <a:solidFill>
                  <a:schemeClr val="bg1"/>
                </a:solidFill>
                <a:miter lim="400000"/>
              </a:ln>
              <a:effectLst/>
            </p:spPr>
            <p:txBody>
              <a:bodyPr wrap="square" lIns="91439" tIns="91439" rIns="91439" bIns="91439" numCol="1" anchor="t">
                <a:noAutofit/>
              </a:bodyPr>
              <a:lstStyle/>
              <a:p>
                <a:endParaRPr/>
              </a:p>
            </p:txBody>
          </p:sp>
          <p:sp>
            <p:nvSpPr>
              <p:cNvPr id="28" name="Freeform 124"/>
              <p:cNvSpPr/>
              <p:nvPr/>
            </p:nvSpPr>
            <p:spPr>
              <a:xfrm>
                <a:off x="5449362" y="3398084"/>
                <a:ext cx="144647" cy="382400"/>
              </a:xfrm>
              <a:custGeom>
                <a:avLst/>
                <a:gdLst/>
                <a:ahLst/>
                <a:cxnLst>
                  <a:cxn ang="0">
                    <a:pos x="wd2" y="hd2"/>
                  </a:cxn>
                  <a:cxn ang="5400000">
                    <a:pos x="wd2" y="hd2"/>
                  </a:cxn>
                  <a:cxn ang="10800000">
                    <a:pos x="wd2" y="hd2"/>
                  </a:cxn>
                  <a:cxn ang="16200000">
                    <a:pos x="wd2" y="hd2"/>
                  </a:cxn>
                </a:cxnLst>
                <a:rect l="0" t="0" r="r" b="b"/>
                <a:pathLst>
                  <a:path w="21342" h="21600" extrusionOk="0">
                    <a:moveTo>
                      <a:pt x="14988" y="844"/>
                    </a:moveTo>
                    <a:cubicBezTo>
                      <a:pt x="14547" y="338"/>
                      <a:pt x="13224" y="0"/>
                      <a:pt x="11902" y="0"/>
                    </a:cubicBezTo>
                    <a:cubicBezTo>
                      <a:pt x="2204" y="506"/>
                      <a:pt x="2204" y="506"/>
                      <a:pt x="2204" y="506"/>
                    </a:cubicBezTo>
                    <a:cubicBezTo>
                      <a:pt x="1322" y="506"/>
                      <a:pt x="441" y="1013"/>
                      <a:pt x="0" y="1350"/>
                    </a:cubicBezTo>
                    <a:cubicBezTo>
                      <a:pt x="6612" y="20756"/>
                      <a:pt x="6612" y="20756"/>
                      <a:pt x="6612" y="20756"/>
                    </a:cubicBezTo>
                    <a:cubicBezTo>
                      <a:pt x="6612" y="21262"/>
                      <a:pt x="7935" y="21600"/>
                      <a:pt x="9257" y="21600"/>
                    </a:cubicBezTo>
                    <a:cubicBezTo>
                      <a:pt x="18955" y="21094"/>
                      <a:pt x="18955" y="21094"/>
                      <a:pt x="18955" y="21094"/>
                    </a:cubicBezTo>
                    <a:cubicBezTo>
                      <a:pt x="19837" y="21094"/>
                      <a:pt x="20278" y="20925"/>
                      <a:pt x="20718" y="20756"/>
                    </a:cubicBezTo>
                    <a:cubicBezTo>
                      <a:pt x="21159" y="20587"/>
                      <a:pt x="21600" y="20250"/>
                      <a:pt x="21159" y="20081"/>
                    </a:cubicBezTo>
                    <a:lnTo>
                      <a:pt x="14988" y="844"/>
                    </a:lnTo>
                    <a:close/>
                    <a:moveTo>
                      <a:pt x="8816" y="20925"/>
                    </a:moveTo>
                    <a:cubicBezTo>
                      <a:pt x="2204" y="1350"/>
                      <a:pt x="2204" y="1350"/>
                      <a:pt x="2204" y="1350"/>
                    </a:cubicBezTo>
                    <a:cubicBezTo>
                      <a:pt x="12784" y="675"/>
                      <a:pt x="12784" y="675"/>
                      <a:pt x="12784" y="675"/>
                    </a:cubicBezTo>
                    <a:cubicBezTo>
                      <a:pt x="19396" y="20250"/>
                      <a:pt x="19396" y="20250"/>
                      <a:pt x="19396" y="20250"/>
                    </a:cubicBezTo>
                    <a:lnTo>
                      <a:pt x="8816" y="20925"/>
                    </a:lnTo>
                    <a:close/>
                  </a:path>
                </a:pathLst>
              </a:custGeom>
              <a:grpFill/>
              <a:ln w="12700" cap="flat">
                <a:solidFill>
                  <a:schemeClr val="bg1"/>
                </a:solidFill>
                <a:miter lim="400000"/>
              </a:ln>
              <a:effectLst/>
            </p:spPr>
            <p:txBody>
              <a:bodyPr wrap="square" lIns="91439" tIns="91439" rIns="91439" bIns="91439" numCol="1" anchor="t">
                <a:noAutofit/>
              </a:bodyPr>
              <a:lstStyle/>
              <a:p>
                <a:endParaRPr/>
              </a:p>
            </p:txBody>
          </p:sp>
        </p:grpSp>
      </p:grpSp>
      <p:grpSp>
        <p:nvGrpSpPr>
          <p:cNvPr id="7" name="组合 6"/>
          <p:cNvGrpSpPr/>
          <p:nvPr/>
        </p:nvGrpSpPr>
        <p:grpSpPr>
          <a:xfrm>
            <a:off x="4125584" y="996743"/>
            <a:ext cx="1872000" cy="1872000"/>
            <a:chOff x="4151086" y="1998373"/>
            <a:chExt cx="1872000" cy="1872000"/>
          </a:xfrm>
          <a:effectLst>
            <a:outerShdw blurRad="50800" dist="38100" dir="8100000" algn="tr" rotWithShape="0">
              <a:prstClr val="black">
                <a:alpha val="40000"/>
              </a:prstClr>
            </a:outerShdw>
          </a:effectLst>
        </p:grpSpPr>
        <p:sp>
          <p:nvSpPr>
            <p:cNvPr id="12" name="菱形 11"/>
            <p:cNvSpPr/>
            <p:nvPr/>
          </p:nvSpPr>
          <p:spPr>
            <a:xfrm>
              <a:off x="4151086" y="1998373"/>
              <a:ext cx="1872000" cy="1872000"/>
            </a:xfrm>
            <a:prstGeom prst="diamond">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菱形 19"/>
            <p:cNvSpPr/>
            <p:nvPr/>
          </p:nvSpPr>
          <p:spPr>
            <a:xfrm>
              <a:off x="4271627" y="2121698"/>
              <a:ext cx="1620000" cy="1620000"/>
            </a:xfrm>
            <a:prstGeom prst="diamond">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4856051" y="2706122"/>
              <a:ext cx="476551" cy="476551"/>
              <a:chOff x="9816030" y="1103691"/>
              <a:chExt cx="382400" cy="382400"/>
            </a:xfrm>
            <a:solidFill>
              <a:schemeClr val="bg1"/>
            </a:solidFill>
          </p:grpSpPr>
          <p:sp>
            <p:nvSpPr>
              <p:cNvPr id="33" name="Freeform 217"/>
              <p:cNvSpPr/>
              <p:nvPr/>
            </p:nvSpPr>
            <p:spPr>
              <a:xfrm>
                <a:off x="9816030" y="1103691"/>
                <a:ext cx="382400" cy="382400"/>
              </a:xfrm>
              <a:custGeom>
                <a:avLst/>
                <a:gdLst/>
                <a:ahLst/>
                <a:cxnLst>
                  <a:cxn ang="0">
                    <a:pos x="wd2" y="hd2"/>
                  </a:cxn>
                  <a:cxn ang="5400000">
                    <a:pos x="wd2" y="hd2"/>
                  </a:cxn>
                  <a:cxn ang="10800000">
                    <a:pos x="wd2" y="hd2"/>
                  </a:cxn>
                  <a:cxn ang="16200000">
                    <a:pos x="wd2" y="hd2"/>
                  </a:cxn>
                </a:cxnLst>
                <a:rect l="0" t="0" r="r" b="b"/>
                <a:pathLst>
                  <a:path w="21600" h="21600" extrusionOk="0">
                    <a:moveTo>
                      <a:pt x="20587" y="1856"/>
                    </a:moveTo>
                    <a:cubicBezTo>
                      <a:pt x="17212" y="1856"/>
                      <a:pt x="17212" y="1856"/>
                      <a:pt x="17212" y="1856"/>
                    </a:cubicBezTo>
                    <a:cubicBezTo>
                      <a:pt x="17212" y="506"/>
                      <a:pt x="17212" y="506"/>
                      <a:pt x="17212" y="506"/>
                    </a:cubicBezTo>
                    <a:cubicBezTo>
                      <a:pt x="17212" y="338"/>
                      <a:pt x="17044" y="169"/>
                      <a:pt x="16875" y="169"/>
                    </a:cubicBezTo>
                    <a:cubicBezTo>
                      <a:pt x="16706" y="169"/>
                      <a:pt x="16537" y="338"/>
                      <a:pt x="16537" y="506"/>
                    </a:cubicBezTo>
                    <a:cubicBezTo>
                      <a:pt x="16537" y="1856"/>
                      <a:pt x="16537" y="1856"/>
                      <a:pt x="16537" y="1856"/>
                    </a:cubicBezTo>
                    <a:cubicBezTo>
                      <a:pt x="11137" y="1856"/>
                      <a:pt x="11137" y="1856"/>
                      <a:pt x="11137" y="1856"/>
                    </a:cubicBezTo>
                    <a:cubicBezTo>
                      <a:pt x="11137" y="506"/>
                      <a:pt x="11137" y="506"/>
                      <a:pt x="11137" y="506"/>
                    </a:cubicBezTo>
                    <a:cubicBezTo>
                      <a:pt x="11137" y="338"/>
                      <a:pt x="10969" y="169"/>
                      <a:pt x="10800" y="169"/>
                    </a:cubicBezTo>
                    <a:cubicBezTo>
                      <a:pt x="10631" y="169"/>
                      <a:pt x="10462" y="338"/>
                      <a:pt x="10462" y="506"/>
                    </a:cubicBezTo>
                    <a:cubicBezTo>
                      <a:pt x="10462" y="1856"/>
                      <a:pt x="10462" y="1856"/>
                      <a:pt x="10462" y="1856"/>
                    </a:cubicBezTo>
                    <a:cubicBezTo>
                      <a:pt x="5063" y="1856"/>
                      <a:pt x="5063" y="1856"/>
                      <a:pt x="5063" y="1856"/>
                    </a:cubicBezTo>
                    <a:cubicBezTo>
                      <a:pt x="5063" y="338"/>
                      <a:pt x="5063" y="338"/>
                      <a:pt x="5063" y="338"/>
                    </a:cubicBezTo>
                    <a:cubicBezTo>
                      <a:pt x="5063" y="169"/>
                      <a:pt x="4894" y="0"/>
                      <a:pt x="4725" y="0"/>
                    </a:cubicBezTo>
                    <a:cubicBezTo>
                      <a:pt x="4556" y="0"/>
                      <a:pt x="4388" y="169"/>
                      <a:pt x="4388" y="338"/>
                    </a:cubicBezTo>
                    <a:cubicBezTo>
                      <a:pt x="4388" y="1856"/>
                      <a:pt x="4388" y="1856"/>
                      <a:pt x="4388" y="1856"/>
                    </a:cubicBezTo>
                    <a:cubicBezTo>
                      <a:pt x="1013" y="1856"/>
                      <a:pt x="1013" y="1856"/>
                      <a:pt x="1013" y="1856"/>
                    </a:cubicBezTo>
                    <a:cubicBezTo>
                      <a:pt x="506" y="1856"/>
                      <a:pt x="0" y="2363"/>
                      <a:pt x="0" y="2869"/>
                    </a:cubicBezTo>
                    <a:cubicBezTo>
                      <a:pt x="0" y="20587"/>
                      <a:pt x="0" y="20587"/>
                      <a:pt x="0" y="20587"/>
                    </a:cubicBezTo>
                    <a:cubicBezTo>
                      <a:pt x="0" y="21094"/>
                      <a:pt x="506" y="21600"/>
                      <a:pt x="1013" y="21600"/>
                    </a:cubicBezTo>
                    <a:cubicBezTo>
                      <a:pt x="20587" y="21600"/>
                      <a:pt x="20587" y="21600"/>
                      <a:pt x="20587" y="21600"/>
                    </a:cubicBezTo>
                    <a:cubicBezTo>
                      <a:pt x="21094" y="21600"/>
                      <a:pt x="21600" y="21094"/>
                      <a:pt x="21600" y="20587"/>
                    </a:cubicBezTo>
                    <a:cubicBezTo>
                      <a:pt x="21600" y="2869"/>
                      <a:pt x="21600" y="2869"/>
                      <a:pt x="21600" y="2869"/>
                    </a:cubicBezTo>
                    <a:cubicBezTo>
                      <a:pt x="21600" y="2363"/>
                      <a:pt x="21094" y="1856"/>
                      <a:pt x="20587" y="1856"/>
                    </a:cubicBezTo>
                    <a:close/>
                    <a:moveTo>
                      <a:pt x="20756" y="20756"/>
                    </a:moveTo>
                    <a:cubicBezTo>
                      <a:pt x="844" y="20756"/>
                      <a:pt x="844" y="20756"/>
                      <a:pt x="844" y="20756"/>
                    </a:cubicBezTo>
                    <a:cubicBezTo>
                      <a:pt x="844" y="7088"/>
                      <a:pt x="844" y="7088"/>
                      <a:pt x="844" y="7088"/>
                    </a:cubicBezTo>
                    <a:cubicBezTo>
                      <a:pt x="20756" y="7088"/>
                      <a:pt x="20756" y="7088"/>
                      <a:pt x="20756" y="7088"/>
                    </a:cubicBezTo>
                    <a:lnTo>
                      <a:pt x="20756" y="20756"/>
                    </a:lnTo>
                    <a:close/>
                    <a:moveTo>
                      <a:pt x="20756" y="6244"/>
                    </a:moveTo>
                    <a:cubicBezTo>
                      <a:pt x="844" y="6244"/>
                      <a:pt x="844" y="6244"/>
                      <a:pt x="844" y="6244"/>
                    </a:cubicBezTo>
                    <a:cubicBezTo>
                      <a:pt x="844" y="2700"/>
                      <a:pt x="844" y="2700"/>
                      <a:pt x="844" y="2700"/>
                    </a:cubicBezTo>
                    <a:cubicBezTo>
                      <a:pt x="4388" y="2700"/>
                      <a:pt x="4388" y="2700"/>
                      <a:pt x="4388" y="2700"/>
                    </a:cubicBezTo>
                    <a:cubicBezTo>
                      <a:pt x="4388" y="3881"/>
                      <a:pt x="4388" y="3881"/>
                      <a:pt x="4388" y="3881"/>
                    </a:cubicBezTo>
                    <a:cubicBezTo>
                      <a:pt x="4388" y="4219"/>
                      <a:pt x="4556" y="4388"/>
                      <a:pt x="4725" y="4388"/>
                    </a:cubicBezTo>
                    <a:cubicBezTo>
                      <a:pt x="4894" y="4388"/>
                      <a:pt x="5063" y="4219"/>
                      <a:pt x="5063" y="3881"/>
                    </a:cubicBezTo>
                    <a:cubicBezTo>
                      <a:pt x="5063" y="2700"/>
                      <a:pt x="5063" y="2700"/>
                      <a:pt x="5063" y="2700"/>
                    </a:cubicBezTo>
                    <a:cubicBezTo>
                      <a:pt x="10462" y="2700"/>
                      <a:pt x="10462" y="2700"/>
                      <a:pt x="10462" y="2700"/>
                    </a:cubicBezTo>
                    <a:cubicBezTo>
                      <a:pt x="10462" y="4219"/>
                      <a:pt x="10462" y="4219"/>
                      <a:pt x="10462" y="4219"/>
                    </a:cubicBezTo>
                    <a:cubicBezTo>
                      <a:pt x="10462" y="4388"/>
                      <a:pt x="10631" y="4556"/>
                      <a:pt x="10800" y="4556"/>
                    </a:cubicBezTo>
                    <a:cubicBezTo>
                      <a:pt x="10969" y="4556"/>
                      <a:pt x="11137" y="4388"/>
                      <a:pt x="11137" y="4219"/>
                    </a:cubicBezTo>
                    <a:cubicBezTo>
                      <a:pt x="11137" y="2700"/>
                      <a:pt x="11137" y="2700"/>
                      <a:pt x="11137" y="2700"/>
                    </a:cubicBezTo>
                    <a:cubicBezTo>
                      <a:pt x="16537" y="2700"/>
                      <a:pt x="16537" y="2700"/>
                      <a:pt x="16537" y="2700"/>
                    </a:cubicBezTo>
                    <a:cubicBezTo>
                      <a:pt x="16537" y="4219"/>
                      <a:pt x="16537" y="4219"/>
                      <a:pt x="16537" y="4219"/>
                    </a:cubicBezTo>
                    <a:cubicBezTo>
                      <a:pt x="16537" y="4388"/>
                      <a:pt x="16706" y="4556"/>
                      <a:pt x="16875" y="4556"/>
                    </a:cubicBezTo>
                    <a:cubicBezTo>
                      <a:pt x="17044" y="4556"/>
                      <a:pt x="17212" y="4388"/>
                      <a:pt x="17212" y="4219"/>
                    </a:cubicBezTo>
                    <a:cubicBezTo>
                      <a:pt x="17212" y="2700"/>
                      <a:pt x="17212" y="2700"/>
                      <a:pt x="17212" y="2700"/>
                    </a:cubicBezTo>
                    <a:cubicBezTo>
                      <a:pt x="20756" y="2700"/>
                      <a:pt x="20756" y="2700"/>
                      <a:pt x="20756" y="2700"/>
                    </a:cubicBezTo>
                    <a:lnTo>
                      <a:pt x="20756" y="6244"/>
                    </a:lnTo>
                    <a:close/>
                  </a:path>
                </a:pathLst>
              </a:custGeom>
              <a:grpFill/>
              <a:ln w="12700" cap="flat">
                <a:solidFill>
                  <a:schemeClr val="bg1"/>
                </a:solidFill>
                <a:miter lim="400000"/>
              </a:ln>
              <a:effectLst/>
            </p:spPr>
            <p:txBody>
              <a:bodyPr wrap="square" lIns="91439" tIns="91439" rIns="91439" bIns="91439" numCol="1" anchor="t">
                <a:noAutofit/>
              </a:bodyPr>
              <a:lstStyle/>
              <a:p>
                <a:endParaRPr/>
              </a:p>
            </p:txBody>
          </p:sp>
          <p:sp>
            <p:nvSpPr>
              <p:cNvPr id="34" name="Freeform 218"/>
              <p:cNvSpPr/>
              <p:nvPr/>
            </p:nvSpPr>
            <p:spPr>
              <a:xfrm>
                <a:off x="9929614" y="1271543"/>
                <a:ext cx="56792" cy="146397"/>
              </a:xfrm>
              <a:custGeom>
                <a:avLst/>
                <a:gdLst/>
                <a:ahLst/>
                <a:cxnLst>
                  <a:cxn ang="0">
                    <a:pos x="wd2" y="hd2"/>
                  </a:cxn>
                  <a:cxn ang="5400000">
                    <a:pos x="wd2" y="hd2"/>
                  </a:cxn>
                  <a:cxn ang="10800000">
                    <a:pos x="wd2" y="hd2"/>
                  </a:cxn>
                  <a:cxn ang="16200000">
                    <a:pos x="wd2" y="hd2"/>
                  </a:cxn>
                </a:cxnLst>
                <a:rect l="0" t="0" r="r" b="b"/>
                <a:pathLst>
                  <a:path w="21600" h="21600" extrusionOk="0">
                    <a:moveTo>
                      <a:pt x="2274" y="21600"/>
                    </a:moveTo>
                    <a:cubicBezTo>
                      <a:pt x="19326" y="21600"/>
                      <a:pt x="19326" y="21600"/>
                      <a:pt x="19326" y="21600"/>
                    </a:cubicBezTo>
                    <a:cubicBezTo>
                      <a:pt x="20463" y="21600"/>
                      <a:pt x="21600" y="21159"/>
                      <a:pt x="21600" y="20278"/>
                    </a:cubicBezTo>
                    <a:cubicBezTo>
                      <a:pt x="21600" y="19837"/>
                      <a:pt x="20463" y="19396"/>
                      <a:pt x="19326" y="19396"/>
                    </a:cubicBezTo>
                    <a:cubicBezTo>
                      <a:pt x="13642" y="19396"/>
                      <a:pt x="13642" y="19396"/>
                      <a:pt x="13642" y="19396"/>
                    </a:cubicBezTo>
                    <a:cubicBezTo>
                      <a:pt x="13642" y="882"/>
                      <a:pt x="13642" y="882"/>
                      <a:pt x="13642" y="882"/>
                    </a:cubicBezTo>
                    <a:cubicBezTo>
                      <a:pt x="13642" y="441"/>
                      <a:pt x="12505" y="0"/>
                      <a:pt x="10232" y="0"/>
                    </a:cubicBezTo>
                    <a:cubicBezTo>
                      <a:pt x="10232" y="0"/>
                      <a:pt x="9095" y="0"/>
                      <a:pt x="9095" y="0"/>
                    </a:cubicBezTo>
                    <a:cubicBezTo>
                      <a:pt x="2274" y="2645"/>
                      <a:pt x="2274" y="2645"/>
                      <a:pt x="2274" y="2645"/>
                    </a:cubicBezTo>
                    <a:cubicBezTo>
                      <a:pt x="2274" y="2645"/>
                      <a:pt x="2274" y="3527"/>
                      <a:pt x="2274" y="3967"/>
                    </a:cubicBezTo>
                    <a:cubicBezTo>
                      <a:pt x="3411" y="3967"/>
                      <a:pt x="4547" y="4408"/>
                      <a:pt x="5684" y="3967"/>
                    </a:cubicBezTo>
                    <a:cubicBezTo>
                      <a:pt x="7958" y="3527"/>
                      <a:pt x="7958" y="3527"/>
                      <a:pt x="7958" y="3527"/>
                    </a:cubicBezTo>
                    <a:cubicBezTo>
                      <a:pt x="7958" y="19396"/>
                      <a:pt x="7958" y="19396"/>
                      <a:pt x="7958" y="19396"/>
                    </a:cubicBezTo>
                    <a:cubicBezTo>
                      <a:pt x="2274" y="19396"/>
                      <a:pt x="2274" y="19396"/>
                      <a:pt x="2274" y="19396"/>
                    </a:cubicBezTo>
                    <a:cubicBezTo>
                      <a:pt x="1137" y="19396"/>
                      <a:pt x="0" y="19837"/>
                      <a:pt x="0" y="20278"/>
                    </a:cubicBezTo>
                    <a:cubicBezTo>
                      <a:pt x="0" y="21159"/>
                      <a:pt x="1137" y="21600"/>
                      <a:pt x="2274" y="21600"/>
                    </a:cubicBezTo>
                    <a:close/>
                  </a:path>
                </a:pathLst>
              </a:custGeom>
              <a:grpFill/>
              <a:ln w="12700" cap="flat">
                <a:solidFill>
                  <a:schemeClr val="bg1"/>
                </a:solidFill>
                <a:miter lim="400000"/>
              </a:ln>
              <a:effectLst/>
            </p:spPr>
            <p:txBody>
              <a:bodyPr wrap="square" lIns="91439" tIns="91439" rIns="91439" bIns="91439" numCol="1" anchor="t">
                <a:noAutofit/>
              </a:bodyPr>
              <a:lstStyle/>
              <a:p>
                <a:endParaRPr/>
              </a:p>
            </p:txBody>
          </p:sp>
          <p:sp>
            <p:nvSpPr>
              <p:cNvPr id="35" name="Freeform 219"/>
              <p:cNvSpPr/>
              <p:nvPr/>
            </p:nvSpPr>
            <p:spPr>
              <a:xfrm>
                <a:off x="10028053" y="1271543"/>
                <a:ext cx="56792" cy="146397"/>
              </a:xfrm>
              <a:custGeom>
                <a:avLst/>
                <a:gdLst/>
                <a:ahLst/>
                <a:cxnLst>
                  <a:cxn ang="0">
                    <a:pos x="wd2" y="hd2"/>
                  </a:cxn>
                  <a:cxn ang="5400000">
                    <a:pos x="wd2" y="hd2"/>
                  </a:cxn>
                  <a:cxn ang="10800000">
                    <a:pos x="wd2" y="hd2"/>
                  </a:cxn>
                  <a:cxn ang="16200000">
                    <a:pos x="wd2" y="hd2"/>
                  </a:cxn>
                </a:cxnLst>
                <a:rect l="0" t="0" r="r" b="b"/>
                <a:pathLst>
                  <a:path w="21600" h="21600" extrusionOk="0">
                    <a:moveTo>
                      <a:pt x="2274" y="21600"/>
                    </a:moveTo>
                    <a:cubicBezTo>
                      <a:pt x="19326" y="21600"/>
                      <a:pt x="19326" y="21600"/>
                      <a:pt x="19326" y="21600"/>
                    </a:cubicBezTo>
                    <a:cubicBezTo>
                      <a:pt x="20463" y="21600"/>
                      <a:pt x="21600" y="21159"/>
                      <a:pt x="21600" y="20278"/>
                    </a:cubicBezTo>
                    <a:cubicBezTo>
                      <a:pt x="21600" y="19837"/>
                      <a:pt x="20463" y="19396"/>
                      <a:pt x="19326" y="19396"/>
                    </a:cubicBezTo>
                    <a:cubicBezTo>
                      <a:pt x="13642" y="19396"/>
                      <a:pt x="13642" y="19396"/>
                      <a:pt x="13642" y="19396"/>
                    </a:cubicBezTo>
                    <a:cubicBezTo>
                      <a:pt x="13642" y="882"/>
                      <a:pt x="13642" y="882"/>
                      <a:pt x="13642" y="882"/>
                    </a:cubicBezTo>
                    <a:cubicBezTo>
                      <a:pt x="13642" y="441"/>
                      <a:pt x="12505" y="0"/>
                      <a:pt x="11368" y="0"/>
                    </a:cubicBezTo>
                    <a:cubicBezTo>
                      <a:pt x="10232" y="0"/>
                      <a:pt x="10232" y="0"/>
                      <a:pt x="9095" y="0"/>
                    </a:cubicBezTo>
                    <a:cubicBezTo>
                      <a:pt x="3411" y="2645"/>
                      <a:pt x="3411" y="2645"/>
                      <a:pt x="3411" y="2645"/>
                    </a:cubicBezTo>
                    <a:cubicBezTo>
                      <a:pt x="2274" y="2645"/>
                      <a:pt x="2274" y="3527"/>
                      <a:pt x="3411" y="3967"/>
                    </a:cubicBezTo>
                    <a:cubicBezTo>
                      <a:pt x="3411" y="3967"/>
                      <a:pt x="5684" y="4408"/>
                      <a:pt x="5684" y="3967"/>
                    </a:cubicBezTo>
                    <a:cubicBezTo>
                      <a:pt x="7958" y="3527"/>
                      <a:pt x="7958" y="3527"/>
                      <a:pt x="7958" y="3527"/>
                    </a:cubicBezTo>
                    <a:cubicBezTo>
                      <a:pt x="7958" y="19396"/>
                      <a:pt x="7958" y="19396"/>
                      <a:pt x="7958" y="19396"/>
                    </a:cubicBezTo>
                    <a:cubicBezTo>
                      <a:pt x="2274" y="19396"/>
                      <a:pt x="2274" y="19396"/>
                      <a:pt x="2274" y="19396"/>
                    </a:cubicBezTo>
                    <a:cubicBezTo>
                      <a:pt x="1137" y="19396"/>
                      <a:pt x="0" y="19837"/>
                      <a:pt x="0" y="20278"/>
                    </a:cubicBezTo>
                    <a:cubicBezTo>
                      <a:pt x="0" y="21159"/>
                      <a:pt x="1137" y="21600"/>
                      <a:pt x="2274" y="21600"/>
                    </a:cubicBezTo>
                    <a:close/>
                  </a:path>
                </a:pathLst>
              </a:custGeom>
              <a:grpFill/>
              <a:ln w="12700" cap="flat">
                <a:solidFill>
                  <a:schemeClr val="bg1"/>
                </a:solidFill>
                <a:miter lim="400000"/>
              </a:ln>
              <a:effectLst/>
            </p:spPr>
            <p:txBody>
              <a:bodyPr wrap="square" lIns="91439" tIns="91439" rIns="91439" bIns="91439" numCol="1" anchor="t">
                <a:noAutofit/>
              </a:bodyPr>
              <a:lstStyle/>
              <a:p>
                <a:endParaRPr/>
              </a:p>
            </p:txBody>
          </p:sp>
        </p:grpSp>
      </p:grpSp>
      <p:grpSp>
        <p:nvGrpSpPr>
          <p:cNvPr id="36" name="组合 35"/>
          <p:cNvGrpSpPr/>
          <p:nvPr/>
        </p:nvGrpSpPr>
        <p:grpSpPr>
          <a:xfrm>
            <a:off x="7394017" y="1303784"/>
            <a:ext cx="4090125" cy="953223"/>
            <a:chOff x="5570177" y="1282995"/>
            <a:chExt cx="4463959" cy="953223"/>
          </a:xfrm>
        </p:grpSpPr>
        <p:sp>
          <p:nvSpPr>
            <p:cNvPr id="37" name="文本框 36"/>
            <p:cNvSpPr txBox="1"/>
            <p:nvPr/>
          </p:nvSpPr>
          <p:spPr>
            <a:xfrm>
              <a:off x="5570177" y="1589887"/>
              <a:ext cx="762067" cy="646331"/>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r>
                <a:rPr lang="zh-CN" altLang="en-US" dirty="0">
                  <a:solidFill>
                    <a:schemeClr val="bg1"/>
                  </a:solidFill>
                  <a:latin typeface="微软雅黑" panose="020B0503020204020204" pitchFamily="34" charset="-122"/>
                  <a:ea typeface="微软雅黑" panose="020B0503020204020204" pitchFamily="34" charset="-122"/>
                </a:rPr>
                <a:t>登   陆</a:t>
              </a:r>
            </a:p>
          </p:txBody>
        </p:sp>
        <p:sp>
          <p:nvSpPr>
            <p:cNvPr id="38" name="文本框 37"/>
            <p:cNvSpPr txBox="1"/>
            <p:nvPr/>
          </p:nvSpPr>
          <p:spPr>
            <a:xfrm>
              <a:off x="6332244" y="1282995"/>
              <a:ext cx="3701892" cy="700576"/>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zh-CN" altLang="en-US" sz="1400" dirty="0">
                  <a:latin typeface="微软雅黑" panose="020B0503020204020204" pitchFamily="34" charset="-122"/>
                  <a:ea typeface="微软雅黑" panose="020B0503020204020204" pitchFamily="34" charset="-122"/>
                </a:rPr>
                <a:t>将已经注册过的用户名和密码输入</a:t>
              </a:r>
              <a:endParaRPr lang="en-US" altLang="zh-CN" sz="1400" dirty="0">
                <a:latin typeface="微软雅黑" panose="020B0503020204020204" pitchFamily="34" charset="-122"/>
                <a:ea typeface="微软雅黑" panose="020B0503020204020204" pitchFamily="34" charset="-122"/>
              </a:endParaRPr>
            </a:p>
            <a:p>
              <a:pPr algn="l">
                <a:lnSpc>
                  <a:spcPct val="150000"/>
                </a:lnSpc>
              </a:pPr>
              <a:r>
                <a:rPr lang="zh-CN" altLang="en-US" sz="1400" dirty="0">
                  <a:latin typeface="微软雅黑" panose="020B0503020204020204" pitchFamily="34" charset="-122"/>
                  <a:ea typeface="微软雅黑" panose="020B0503020204020204" pitchFamily="34" charset="-122"/>
                </a:rPr>
                <a:t>检测用户是否存在以及密码是否正确</a:t>
              </a:r>
              <a:endParaRPr lang="en-US" altLang="zh-CN" sz="1400" dirty="0">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753307" y="1268660"/>
            <a:ext cx="4097467" cy="1346907"/>
            <a:chOff x="6492532" y="1226246"/>
            <a:chExt cx="4471972" cy="1346907"/>
          </a:xfrm>
        </p:grpSpPr>
        <p:sp>
          <p:nvSpPr>
            <p:cNvPr id="40" name="文本框 39"/>
            <p:cNvSpPr txBox="1"/>
            <p:nvPr/>
          </p:nvSpPr>
          <p:spPr>
            <a:xfrm>
              <a:off x="10467051" y="1548091"/>
              <a:ext cx="497453" cy="646331"/>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r"/>
              <a:r>
                <a:rPr lang="zh-CN" altLang="en-US" dirty="0">
                  <a:solidFill>
                    <a:schemeClr val="bg1"/>
                  </a:solidFill>
                  <a:latin typeface="微软雅黑" panose="020B0503020204020204" pitchFamily="34" charset="-122"/>
                  <a:ea typeface="微软雅黑" panose="020B0503020204020204" pitchFamily="34" charset="-122"/>
                </a:rPr>
                <a:t>注   册</a:t>
              </a:r>
            </a:p>
          </p:txBody>
        </p:sp>
        <p:sp>
          <p:nvSpPr>
            <p:cNvPr id="41" name="文本框 40"/>
            <p:cNvSpPr txBox="1"/>
            <p:nvPr/>
          </p:nvSpPr>
          <p:spPr>
            <a:xfrm>
              <a:off x="6492532" y="1226246"/>
              <a:ext cx="3701892" cy="1346907"/>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r">
                <a:lnSpc>
                  <a:spcPct val="150000"/>
                </a:lnSpc>
              </a:pPr>
              <a:r>
                <a:rPr lang="zh-CN" altLang="en-US" sz="1400" dirty="0">
                  <a:latin typeface="微软雅黑" panose="020B0503020204020204" pitchFamily="34" charset="-122"/>
                  <a:ea typeface="微软雅黑" panose="020B0503020204020204" pitchFamily="34" charset="-122"/>
                </a:rPr>
                <a:t>输入要注册用户名及密码</a:t>
              </a:r>
              <a:endParaRPr lang="en-US" altLang="zh-CN" sz="1400" dirty="0">
                <a:latin typeface="微软雅黑" panose="020B0503020204020204" pitchFamily="34" charset="-122"/>
                <a:ea typeface="微软雅黑" panose="020B0503020204020204" pitchFamily="34" charset="-122"/>
              </a:endParaRPr>
            </a:p>
            <a:p>
              <a:pPr algn="r">
                <a:lnSpc>
                  <a:spcPct val="150000"/>
                </a:lnSpc>
              </a:pPr>
              <a:r>
                <a:rPr lang="zh-CN" altLang="en-US" sz="1400" dirty="0">
                  <a:latin typeface="微软雅黑" panose="020B0503020204020204" pitchFamily="34" charset="-122"/>
                  <a:ea typeface="微软雅黑" panose="020B0503020204020204" pitchFamily="34" charset="-122"/>
                </a:rPr>
                <a:t>选择新用户注册</a:t>
              </a:r>
              <a:endParaRPr lang="en-US" altLang="zh-CN" sz="1400" dirty="0">
                <a:latin typeface="微软雅黑" panose="020B0503020204020204" pitchFamily="34" charset="-122"/>
                <a:ea typeface="微软雅黑" panose="020B0503020204020204" pitchFamily="34" charset="-122"/>
              </a:endParaRPr>
            </a:p>
            <a:p>
              <a:pPr algn="r">
                <a:lnSpc>
                  <a:spcPct val="150000"/>
                </a:lnSpc>
              </a:pPr>
              <a:r>
                <a:rPr lang="zh-CN" altLang="en-US" sz="1400" dirty="0">
                  <a:latin typeface="微软雅黑" panose="020B0503020204020204" pitchFamily="34" charset="-122"/>
                  <a:ea typeface="微软雅黑" panose="020B0503020204020204" pitchFamily="34" charset="-122"/>
                </a:rPr>
                <a:t>将信息存入数据库中用户的表中</a:t>
              </a:r>
              <a:endParaRPr lang="en-US" altLang="zh-CN" sz="1400" dirty="0">
                <a:latin typeface="微软雅黑" panose="020B0503020204020204" pitchFamily="34" charset="-122"/>
                <a:ea typeface="微软雅黑" panose="020B0503020204020204" pitchFamily="34" charset="-122"/>
              </a:endParaRPr>
            </a:p>
            <a:p>
              <a:pPr algn="r">
                <a:lnSpc>
                  <a:spcPct val="150000"/>
                </a:lnSpc>
              </a:pPr>
              <a:r>
                <a:rPr lang="zh-CN" altLang="en-US" sz="1400" dirty="0">
                  <a:latin typeface="微软雅黑" panose="020B0503020204020204" pitchFamily="34" charset="-122"/>
                  <a:ea typeface="微软雅黑" panose="020B0503020204020204" pitchFamily="34" charset="-122"/>
                </a:rPr>
                <a:t>并跳转到详细资个人信息页面</a:t>
              </a:r>
              <a:endParaRPr lang="en-US" altLang="zh-CN" sz="1400" dirty="0">
                <a:latin typeface="微软雅黑" panose="020B0503020204020204" pitchFamily="34" charset="-122"/>
                <a:ea typeface="微软雅黑" panose="020B0503020204020204" pitchFamily="34" charset="-122"/>
              </a:endParaRPr>
            </a:p>
          </p:txBody>
        </p:sp>
      </p:grpSp>
      <p:pic>
        <p:nvPicPr>
          <p:cNvPr id="8" name="图片 7">
            <a:extLst>
              <a:ext uri="{FF2B5EF4-FFF2-40B4-BE49-F238E27FC236}">
                <a16:creationId xmlns:a16="http://schemas.microsoft.com/office/drawing/2014/main" id="{ED30D4C0-DC08-44E5-8EC0-572F724F4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579" y="2775550"/>
            <a:ext cx="3918341" cy="2478851"/>
          </a:xfrm>
          <a:prstGeom prst="rect">
            <a:avLst/>
          </a:prstGeom>
        </p:spPr>
      </p:pic>
      <p:pic>
        <p:nvPicPr>
          <p:cNvPr id="10" name="图片 9">
            <a:extLst>
              <a:ext uri="{FF2B5EF4-FFF2-40B4-BE49-F238E27FC236}">
                <a16:creationId xmlns:a16="http://schemas.microsoft.com/office/drawing/2014/main" id="{11D3C12F-DA17-4CD3-817B-2086C178F5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9291" y="3393671"/>
            <a:ext cx="3907752" cy="2472152"/>
          </a:xfrm>
          <a:prstGeom prst="rect">
            <a:avLst/>
          </a:prstGeom>
        </p:spPr>
      </p:pic>
      <p:pic>
        <p:nvPicPr>
          <p:cNvPr id="13" name="图片 12">
            <a:extLst>
              <a:ext uri="{FF2B5EF4-FFF2-40B4-BE49-F238E27FC236}">
                <a16:creationId xmlns:a16="http://schemas.microsoft.com/office/drawing/2014/main" id="{3FE45D07-789E-4814-85BD-E7BEB20730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07782" y="4751712"/>
            <a:ext cx="1466657" cy="1435974"/>
          </a:xfrm>
          <a:prstGeom prst="rect">
            <a:avLst/>
          </a:prstGeom>
        </p:spPr>
      </p:pic>
      <p:pic>
        <p:nvPicPr>
          <p:cNvPr id="48" name="图片 47">
            <a:extLst>
              <a:ext uri="{FF2B5EF4-FFF2-40B4-BE49-F238E27FC236}">
                <a16:creationId xmlns:a16="http://schemas.microsoft.com/office/drawing/2014/main" id="{8BFACCFC-2126-4417-BF92-C675699A35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57217" y="2740068"/>
            <a:ext cx="2210598" cy="1482178"/>
          </a:xfrm>
          <a:prstGeom prst="rect">
            <a:avLst/>
          </a:prstGeom>
        </p:spPr>
      </p:pic>
      <p:pic>
        <p:nvPicPr>
          <p:cNvPr id="43" name="图片 42">
            <a:extLst>
              <a:ext uri="{FF2B5EF4-FFF2-40B4-BE49-F238E27FC236}">
                <a16:creationId xmlns:a16="http://schemas.microsoft.com/office/drawing/2014/main" id="{372400CD-EBE9-4212-A6F5-30FCCF60D5B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61881" y="3779906"/>
            <a:ext cx="4161642" cy="26327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nvSpPr>
        <p:spPr>
          <a:xfrm>
            <a:off x="2717762" y="364647"/>
            <a:ext cx="692186" cy="692186"/>
          </a:xfrm>
          <a:prstGeom prst="ellips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任意多边形: 形状 3"/>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grpSp>
        <p:nvGrpSpPr>
          <p:cNvPr id="32" name="组合 31"/>
          <p:cNvGrpSpPr/>
          <p:nvPr/>
        </p:nvGrpSpPr>
        <p:grpSpPr>
          <a:xfrm>
            <a:off x="346076" y="364699"/>
            <a:ext cx="2158007" cy="507162"/>
            <a:chOff x="384176" y="307549"/>
            <a:chExt cx="2158007" cy="507162"/>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793393" y="376555"/>
              <a:ext cx="1748790" cy="398780"/>
            </a:xfrm>
            <a:prstGeom prst="rect">
              <a:avLst/>
            </a:prstGeom>
            <a:noFill/>
          </p:spPr>
          <p:txBody>
            <a:bodyPr wrap="square" rtlCol="0">
              <a:spAutoFit/>
            </a:bodyPr>
            <a:lstStyle/>
            <a:p>
              <a:pPr algn="dist"/>
              <a:r>
                <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消息发送</a:t>
              </a:r>
            </a:p>
          </p:txBody>
        </p:sp>
      </p:grpSp>
      <p:grpSp>
        <p:nvGrpSpPr>
          <p:cNvPr id="28" name="组合 27"/>
          <p:cNvGrpSpPr/>
          <p:nvPr/>
        </p:nvGrpSpPr>
        <p:grpSpPr>
          <a:xfrm>
            <a:off x="3410796" y="1796557"/>
            <a:ext cx="6377092" cy="2321872"/>
            <a:chOff x="3514936" y="1929907"/>
            <a:chExt cx="6377092" cy="2321872"/>
          </a:xfrm>
        </p:grpSpPr>
        <p:cxnSp>
          <p:nvCxnSpPr>
            <p:cNvPr id="7" name="直接连接符 6"/>
            <p:cNvCxnSpPr/>
            <p:nvPr/>
          </p:nvCxnSpPr>
          <p:spPr>
            <a:xfrm>
              <a:off x="4595706" y="2319041"/>
              <a:ext cx="0" cy="1146629"/>
            </a:xfrm>
            <a:prstGeom prst="line">
              <a:avLst/>
            </a:prstGeom>
            <a:ln w="28575">
              <a:solidFill>
                <a:srgbClr val="526188"/>
              </a:solidFill>
              <a:tailEnd type="ova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641404" y="2319041"/>
              <a:ext cx="0" cy="1932738"/>
            </a:xfrm>
            <a:prstGeom prst="line">
              <a:avLst/>
            </a:prstGeom>
            <a:ln w="28575">
              <a:solidFill>
                <a:srgbClr val="E7C7A0"/>
              </a:solidFill>
              <a:tailEnd type="ova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8788521" y="2371746"/>
              <a:ext cx="0" cy="1146629"/>
            </a:xfrm>
            <a:prstGeom prst="line">
              <a:avLst/>
            </a:prstGeom>
            <a:ln w="28575">
              <a:solidFill>
                <a:srgbClr val="526188"/>
              </a:solidFill>
              <a:tailEnd type="ova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3514936" y="1929907"/>
              <a:ext cx="6377092" cy="425511"/>
              <a:chOff x="3340767" y="1973449"/>
              <a:chExt cx="6377092" cy="425511"/>
            </a:xfrm>
          </p:grpSpPr>
          <p:sp>
            <p:nvSpPr>
              <p:cNvPr id="3" name="矩形 2"/>
              <p:cNvSpPr/>
              <p:nvPr/>
            </p:nvSpPr>
            <p:spPr>
              <a:xfrm>
                <a:off x="3340767" y="1998849"/>
                <a:ext cx="2084673" cy="400111"/>
              </a:xfrm>
              <a:prstGeom prst="rect">
                <a:avLst/>
              </a:prstGeom>
              <a:solidFill>
                <a:srgbClr val="52618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425440" y="1977894"/>
                <a:ext cx="2084673" cy="400111"/>
              </a:xfrm>
              <a:prstGeom prst="rect">
                <a:avLst/>
              </a:prstGeom>
              <a:solidFill>
                <a:srgbClr val="E7C7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五边形 4"/>
              <p:cNvSpPr/>
              <p:nvPr/>
            </p:nvSpPr>
            <p:spPr>
              <a:xfrm>
                <a:off x="7510049" y="1973449"/>
                <a:ext cx="2207810" cy="400111"/>
              </a:xfrm>
              <a:prstGeom prst="homePlate">
                <a:avLst/>
              </a:prstGeom>
              <a:solidFill>
                <a:srgbClr val="52618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4" name="文本框 33"/>
          <p:cNvSpPr txBox="1"/>
          <p:nvPr/>
        </p:nvSpPr>
        <p:spPr>
          <a:xfrm>
            <a:off x="3153410" y="3385185"/>
            <a:ext cx="2570480" cy="2306955"/>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通信方式为</a:t>
            </a:r>
            <a:r>
              <a:rPr lang="en-US" altLang="zh-CN" dirty="0">
                <a:latin typeface="微软雅黑" panose="020B0503020204020204" pitchFamily="34" charset="-122"/>
                <a:ea typeface="微软雅黑" panose="020B0503020204020204" pitchFamily="34" charset="-122"/>
              </a:rPr>
              <a:t>TCP</a:t>
            </a:r>
            <a:r>
              <a:rPr lang="zh-CN" altLang="en-US" dirty="0">
                <a:latin typeface="微软雅黑" panose="020B0503020204020204" pitchFamily="34" charset="-122"/>
                <a:ea typeface="微软雅黑" panose="020B0503020204020204" pitchFamily="34" charset="-122"/>
              </a:rPr>
              <a:t>，分为服务器和客户端，服务端负责监听</a:t>
            </a:r>
          </a:p>
          <a:p>
            <a:pPr algn="l"/>
            <a:r>
              <a:rPr lang="en-US" altLang="zh-CN" dirty="0">
                <a:latin typeface="微软雅黑" panose="020B0503020204020204" pitchFamily="34" charset="-122"/>
                <a:ea typeface="微软雅黑" panose="020B0503020204020204" pitchFamily="34" charset="-122"/>
              </a:rPr>
              <a:t>2.同步</a:t>
            </a:r>
            <a:r>
              <a:rPr lang="zh-CN" altLang="en-US" dirty="0">
                <a:latin typeface="微软雅黑" panose="020B0503020204020204" pitchFamily="34" charset="-122"/>
                <a:ea typeface="微软雅黑" panose="020B0503020204020204" pitchFamily="34" charset="-122"/>
              </a:rPr>
              <a:t>通信，端口与端口之间以流的形式传输数据，在客户端与服务端之间传输任何类型的数据。</a:t>
            </a:r>
          </a:p>
        </p:txBody>
      </p:sp>
      <p:sp>
        <p:nvSpPr>
          <p:cNvPr id="40" name="文本框 39"/>
          <p:cNvSpPr txBox="1"/>
          <p:nvPr/>
        </p:nvSpPr>
        <p:spPr>
          <a:xfrm>
            <a:off x="7742555" y="3385185"/>
            <a:ext cx="2298700" cy="2030095"/>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r>
              <a:rPr lang="en-US" altLang="zh-CN" dirty="0">
                <a:latin typeface="微软雅黑" panose="020B0503020204020204" pitchFamily="34" charset="-122"/>
                <a:ea typeface="微软雅黑" panose="020B0503020204020204" pitchFamily="34" charset="-122"/>
              </a:rPr>
              <a:t>1.TextBox换</a:t>
            </a:r>
            <a:r>
              <a:rPr lang="zh-CN" altLang="en-US" dirty="0">
                <a:latin typeface="微软雅黑" panose="020B0503020204020204" pitchFamily="34" charset="-122"/>
                <a:ea typeface="微软雅黑" panose="020B0503020204020204" pitchFamily="34" charset="-122"/>
              </a:rPr>
              <a:t>成</a:t>
            </a:r>
            <a:r>
              <a:rPr lang="en-US" altLang="zh-CN" dirty="0">
                <a:latin typeface="微软雅黑" panose="020B0503020204020204" pitchFamily="34" charset="-122"/>
                <a:ea typeface="微软雅黑" panose="020B0503020204020204" pitchFamily="34" charset="-122"/>
              </a:rPr>
              <a:t>RichTextBox</a:t>
            </a:r>
            <a:r>
              <a:rPr lang="zh-CN" altLang="en-US" dirty="0">
                <a:latin typeface="微软雅黑" panose="020B0503020204020204" pitchFamily="34" charset="-122"/>
                <a:ea typeface="微软雅黑" panose="020B0503020204020204" pitchFamily="34" charset="-122"/>
              </a:rPr>
              <a:t>，因为</a:t>
            </a:r>
            <a:r>
              <a:rPr lang="en-US" altLang="zh-CN" dirty="0">
                <a:latin typeface="微软雅黑" panose="020B0503020204020204" pitchFamily="34" charset="-122"/>
                <a:ea typeface="微软雅黑" panose="020B0503020204020204" pitchFamily="34" charset="-122"/>
              </a:rPr>
              <a:t>TextBox</a:t>
            </a:r>
            <a:r>
              <a:rPr lang="zh-CN" altLang="en-US" dirty="0">
                <a:latin typeface="微软雅黑" panose="020B0503020204020204" pitchFamily="34" charset="-122"/>
                <a:ea typeface="微软雅黑" panose="020B0503020204020204" pitchFamily="34" charset="-122"/>
              </a:rPr>
              <a:t>不支持图片显示</a:t>
            </a:r>
          </a:p>
          <a:p>
            <a:pPr algn="l"/>
            <a:r>
              <a:rPr lang="en-US" altLang="zh-CN" dirty="0">
                <a:latin typeface="微软雅黑" panose="020B0503020204020204" pitchFamily="34" charset="-122"/>
                <a:ea typeface="微软雅黑" panose="020B0503020204020204" pitchFamily="34" charset="-122"/>
              </a:rPr>
              <a:t>2.根据图片路径获取</a:t>
            </a:r>
            <a:r>
              <a:rPr lang="zh-CN" altLang="en-US" dirty="0">
                <a:latin typeface="微软雅黑" panose="020B0503020204020204" pitchFamily="34" charset="-122"/>
                <a:ea typeface="微软雅黑" panose="020B0503020204020204" pitchFamily="34" charset="-122"/>
              </a:rPr>
              <a:t>图片将它粘贴到</a:t>
            </a:r>
            <a:r>
              <a:rPr lang="en-US" altLang="zh-CN" dirty="0">
                <a:latin typeface="微软雅黑" panose="020B0503020204020204" pitchFamily="34" charset="-122"/>
                <a:ea typeface="微软雅黑" panose="020B0503020204020204" pitchFamily="34" charset="-122"/>
              </a:rPr>
              <a:t>RichTextBox</a:t>
            </a:r>
            <a:r>
              <a:rPr lang="zh-CN" altLang="en-US" dirty="0">
                <a:latin typeface="微软雅黑" panose="020B0503020204020204" pitchFamily="34" charset="-122"/>
                <a:ea typeface="微软雅黑" panose="020B0503020204020204" pitchFamily="34" charset="-122"/>
              </a:rPr>
              <a:t>中</a:t>
            </a:r>
          </a:p>
        </p:txBody>
      </p:sp>
      <p:sp>
        <p:nvSpPr>
          <p:cNvPr id="46" name="文本框 45"/>
          <p:cNvSpPr txBox="1"/>
          <p:nvPr/>
        </p:nvSpPr>
        <p:spPr>
          <a:xfrm>
            <a:off x="5723890" y="4118610"/>
            <a:ext cx="1626870" cy="2030095"/>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r>
              <a:rPr lang="en-US" altLang="zh-CN" dirty="0">
                <a:latin typeface="微软雅黑" panose="020B0503020204020204" pitchFamily="34" charset="-122"/>
                <a:ea typeface="微软雅黑" panose="020B0503020204020204" pitchFamily="34" charset="-122"/>
              </a:rPr>
              <a:t>客户端往流中写入数据，即为向</a:t>
            </a:r>
            <a:r>
              <a:rPr lang="zh-CN" altLang="en-US" dirty="0">
                <a:latin typeface="微软雅黑" panose="020B0503020204020204" pitchFamily="34" charset="-122"/>
                <a:ea typeface="微软雅黑" panose="020B0503020204020204" pitchFamily="34" charset="-122"/>
              </a:rPr>
              <a:t>服务端</a:t>
            </a:r>
            <a:r>
              <a:rPr lang="en-US" altLang="zh-CN" dirty="0">
                <a:latin typeface="微软雅黑" panose="020B0503020204020204" pitchFamily="34" charset="-122"/>
                <a:ea typeface="微软雅黑" panose="020B0503020204020204" pitchFamily="34" charset="-122"/>
              </a:rPr>
              <a:t>传送数据；从流中读取数据，即为从服务端接收数据。</a:t>
            </a:r>
          </a:p>
        </p:txBody>
      </p:sp>
      <p:sp>
        <p:nvSpPr>
          <p:cNvPr id="48" name="文本框 47"/>
          <p:cNvSpPr txBox="1"/>
          <p:nvPr/>
        </p:nvSpPr>
        <p:spPr>
          <a:xfrm>
            <a:off x="1297621" y="1843623"/>
            <a:ext cx="1102360" cy="368300"/>
          </a:xfrm>
          <a:prstGeom prst="rect">
            <a:avLst/>
          </a:prstGeom>
          <a:noFill/>
        </p:spPr>
        <p:txBody>
          <a:bodyPr wrap="none" rtlCol="0">
            <a:spAutoFit/>
          </a:bodyPr>
          <a:lstStyle/>
          <a:p>
            <a:r>
              <a:rPr lang="zh-CN" altLang="en-US" b="1" dirty="0">
                <a:solidFill>
                  <a:schemeClr val="accent1">
                    <a:lumMod val="75000"/>
                  </a:schemeClr>
                </a:solidFill>
                <a:latin typeface="站酷快乐体2016修订版" panose="02010600030101010101" pitchFamily="2" charset="-122"/>
                <a:ea typeface="站酷快乐体2016修订版" panose="02010600030101010101" pitchFamily="2" charset="-122"/>
              </a:rPr>
              <a:t>建立通信</a:t>
            </a:r>
          </a:p>
        </p:txBody>
      </p:sp>
      <p:sp>
        <p:nvSpPr>
          <p:cNvPr id="49" name="文本框 48"/>
          <p:cNvSpPr txBox="1"/>
          <p:nvPr/>
        </p:nvSpPr>
        <p:spPr>
          <a:xfrm>
            <a:off x="2818130" y="411480"/>
            <a:ext cx="475615" cy="645160"/>
          </a:xfrm>
          <a:prstGeom prst="rect">
            <a:avLst/>
          </a:prstGeom>
          <a:noFill/>
        </p:spPr>
        <p:txBody>
          <a:bodyPr wrap="square" rtlCol="0">
            <a:spAutoFit/>
          </a:bodyPr>
          <a:lstStyle/>
          <a:p>
            <a:r>
              <a:rPr lang="zh-CN" altLang="en-US" b="1" dirty="0">
                <a:solidFill>
                  <a:srgbClr val="FF0000"/>
                </a:solidFill>
                <a:latin typeface="站酷快乐体2016修订版" panose="02010600030101010101" pitchFamily="2" charset="-122"/>
                <a:ea typeface="站酷快乐体2016修订版" panose="02010600030101010101" pitchFamily="2" charset="-122"/>
              </a:rPr>
              <a:t>创新</a:t>
            </a:r>
          </a:p>
        </p:txBody>
      </p:sp>
      <p:sp>
        <p:nvSpPr>
          <p:cNvPr id="50" name="文本框 49"/>
          <p:cNvSpPr txBox="1"/>
          <p:nvPr/>
        </p:nvSpPr>
        <p:spPr>
          <a:xfrm>
            <a:off x="5986918" y="1837908"/>
            <a:ext cx="1102360" cy="368300"/>
          </a:xfrm>
          <a:prstGeom prst="rect">
            <a:avLst/>
          </a:prstGeom>
          <a:noFill/>
        </p:spPr>
        <p:txBody>
          <a:bodyPr wrap="none" rtlCol="0">
            <a:spAutoFit/>
          </a:bodyPr>
          <a:lstStyle/>
          <a:p>
            <a:pPr algn="l"/>
            <a:r>
              <a:rPr lang="zh-CN" altLang="en-US" b="1" dirty="0">
                <a:solidFill>
                  <a:schemeClr val="bg1"/>
                </a:solidFill>
                <a:latin typeface="站酷快乐体2016修订版" panose="02010600030101010101" pitchFamily="2" charset="-122"/>
                <a:ea typeface="站酷快乐体2016修订版" panose="02010600030101010101" pitchFamily="2" charset="-122"/>
                <a:sym typeface="+mn-ea"/>
              </a:rPr>
              <a:t>发送消息</a:t>
            </a:r>
            <a:endParaRPr lang="zh-CN" altLang="en-US" b="1" dirty="0">
              <a:solidFill>
                <a:schemeClr val="bg1"/>
              </a:solidFill>
              <a:latin typeface="站酷快乐体2016修订版" panose="02010600030101010101" pitchFamily="2" charset="-122"/>
              <a:ea typeface="站酷快乐体2016修订版" panose="02010600030101010101" pitchFamily="2" charset="-122"/>
            </a:endParaRPr>
          </a:p>
        </p:txBody>
      </p:sp>
      <p:sp>
        <p:nvSpPr>
          <p:cNvPr id="2" name="文本框 1"/>
          <p:cNvSpPr txBox="1"/>
          <p:nvPr/>
        </p:nvSpPr>
        <p:spPr>
          <a:xfrm>
            <a:off x="8132583" y="1822033"/>
            <a:ext cx="1102360" cy="368300"/>
          </a:xfrm>
          <a:prstGeom prst="rect">
            <a:avLst/>
          </a:prstGeom>
          <a:noFill/>
        </p:spPr>
        <p:txBody>
          <a:bodyPr wrap="none" rtlCol="0">
            <a:spAutoFit/>
          </a:bodyPr>
          <a:lstStyle/>
          <a:p>
            <a:pPr algn="l"/>
            <a:r>
              <a:rPr lang="zh-CN" altLang="en-US" b="1" dirty="0">
                <a:solidFill>
                  <a:schemeClr val="bg1"/>
                </a:solidFill>
                <a:latin typeface="站酷快乐体2016修订版" panose="02010600030101010101" pitchFamily="2" charset="-122"/>
                <a:ea typeface="站酷快乐体2016修订版" panose="02010600030101010101" pitchFamily="2" charset="-122"/>
                <a:sym typeface="+mn-ea"/>
              </a:rPr>
              <a:t>发送图片</a:t>
            </a:r>
          </a:p>
        </p:txBody>
      </p:sp>
      <p:sp>
        <p:nvSpPr>
          <p:cNvPr id="6" name="文本框 5"/>
          <p:cNvSpPr txBox="1"/>
          <p:nvPr/>
        </p:nvSpPr>
        <p:spPr>
          <a:xfrm>
            <a:off x="3491230" y="633095"/>
            <a:ext cx="6666230" cy="368300"/>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dist"/>
            <a:r>
              <a:rPr lang="zh-CN" altLang="en-US" dirty="0">
                <a:latin typeface="微软雅黑" panose="020B0503020204020204" pitchFamily="34" charset="-122"/>
                <a:ea typeface="微软雅黑" panose="020B0503020204020204" pitchFamily="34" charset="-122"/>
              </a:rPr>
              <a:t>我们不是服务器与客户端之间的通信，而是多个客户端进行通信</a:t>
            </a:r>
          </a:p>
        </p:txBody>
      </p:sp>
      <p:sp>
        <p:nvSpPr>
          <p:cNvPr id="8" name="文本框 7"/>
          <p:cNvSpPr txBox="1"/>
          <p:nvPr/>
        </p:nvSpPr>
        <p:spPr>
          <a:xfrm>
            <a:off x="3940402" y="1853783"/>
            <a:ext cx="1102360" cy="368300"/>
          </a:xfrm>
          <a:prstGeom prst="rect">
            <a:avLst/>
          </a:prstGeom>
          <a:noFill/>
        </p:spPr>
        <p:txBody>
          <a:bodyPr wrap="square" rtlCol="0">
            <a:spAutoFit/>
          </a:bodyPr>
          <a:lstStyle/>
          <a:p>
            <a:r>
              <a:rPr lang="zh-CN" altLang="en-US" b="1" dirty="0">
                <a:solidFill>
                  <a:schemeClr val="bg1"/>
                </a:solidFill>
                <a:latin typeface="站酷快乐体2016修订版" panose="02010600030101010101" pitchFamily="2" charset="-122"/>
                <a:ea typeface="站酷快乐体2016修订版" panose="02010600030101010101" pitchFamily="2" charset="-122"/>
              </a:rPr>
              <a:t>通信方式</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52">
            <a:extLst>
              <a:ext uri="{FF2B5EF4-FFF2-40B4-BE49-F238E27FC236}">
                <a16:creationId xmlns:a16="http://schemas.microsoft.com/office/drawing/2014/main" id="{45FFD202-8253-4EB7-A5B6-E8308E9F729B}"/>
              </a:ext>
            </a:extLst>
          </p:cNvPr>
          <p:cNvGrpSpPr/>
          <p:nvPr/>
        </p:nvGrpSpPr>
        <p:grpSpPr>
          <a:xfrm>
            <a:off x="346076" y="364699"/>
            <a:ext cx="2289891" cy="507162"/>
            <a:chOff x="384176" y="307549"/>
            <a:chExt cx="2289891" cy="507162"/>
          </a:xfrm>
        </p:grpSpPr>
        <p:grpSp>
          <p:nvGrpSpPr>
            <p:cNvPr id="54" name="组合 53">
              <a:extLst>
                <a:ext uri="{FF2B5EF4-FFF2-40B4-BE49-F238E27FC236}">
                  <a16:creationId xmlns:a16="http://schemas.microsoft.com/office/drawing/2014/main" id="{FBED60A2-6DD4-4E55-B545-3EBBB9C0CB4D}"/>
                </a:ext>
              </a:extLst>
            </p:cNvPr>
            <p:cNvGrpSpPr/>
            <p:nvPr/>
          </p:nvGrpSpPr>
          <p:grpSpPr>
            <a:xfrm>
              <a:off x="384176" y="307549"/>
              <a:ext cx="377371" cy="507162"/>
              <a:chOff x="899886" y="361978"/>
              <a:chExt cx="377371" cy="507162"/>
            </a:xfrm>
          </p:grpSpPr>
          <p:sp>
            <p:nvSpPr>
              <p:cNvPr id="58" name="等腰三角形 57">
                <a:extLst>
                  <a:ext uri="{FF2B5EF4-FFF2-40B4-BE49-F238E27FC236}">
                    <a16:creationId xmlns:a16="http://schemas.microsoft.com/office/drawing/2014/main" id="{6F4D2876-3CBB-48A4-9F9E-C11AF95BFCDF}"/>
                  </a:ext>
                </a:extLst>
              </p:cNvPr>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a:extLst>
                  <a:ext uri="{FF2B5EF4-FFF2-40B4-BE49-F238E27FC236}">
                    <a16:creationId xmlns:a16="http://schemas.microsoft.com/office/drawing/2014/main" id="{CBC04BD7-5B0A-4BB2-9A68-78A155FE4B7B}"/>
                  </a:ext>
                </a:extLst>
              </p:cNvPr>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文本框 55">
              <a:extLst>
                <a:ext uri="{FF2B5EF4-FFF2-40B4-BE49-F238E27FC236}">
                  <a16:creationId xmlns:a16="http://schemas.microsoft.com/office/drawing/2014/main" id="{4254D7B8-1DBE-4246-AAE7-D65D1E157C4C}"/>
                </a:ext>
              </a:extLst>
            </p:cNvPr>
            <p:cNvSpPr txBox="1"/>
            <p:nvPr/>
          </p:nvSpPr>
          <p:spPr>
            <a:xfrm>
              <a:off x="790344" y="382678"/>
              <a:ext cx="1883723" cy="400110"/>
            </a:xfrm>
            <a:prstGeom prst="rect">
              <a:avLst/>
            </a:prstGeom>
            <a:noFill/>
          </p:spPr>
          <p:txBody>
            <a:bodyPr wrap="square" rtlCol="0">
              <a:spAutoFit/>
            </a:bodyPr>
            <a:lstStyle/>
            <a:p>
              <a:pPr algn="dist"/>
              <a:r>
                <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添加</a:t>
              </a:r>
              <a:r>
                <a:rPr lang="en-US" altLang="zh-CN"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a:t>
              </a:r>
              <a:r>
                <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删除好友</a:t>
              </a: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grpSp>
        <p:nvGrpSpPr>
          <p:cNvPr id="4" name="组合 3">
            <a:extLst>
              <a:ext uri="{FF2B5EF4-FFF2-40B4-BE49-F238E27FC236}">
                <a16:creationId xmlns:a16="http://schemas.microsoft.com/office/drawing/2014/main" id="{D57FC9D5-FC17-4A2B-8B8A-CDA46D354A26}"/>
              </a:ext>
            </a:extLst>
          </p:cNvPr>
          <p:cNvGrpSpPr/>
          <p:nvPr/>
        </p:nvGrpSpPr>
        <p:grpSpPr>
          <a:xfrm>
            <a:off x="863166" y="1718964"/>
            <a:ext cx="692186" cy="692186"/>
            <a:chOff x="1275677" y="4052092"/>
            <a:chExt cx="692186" cy="692186"/>
          </a:xfrm>
        </p:grpSpPr>
        <p:sp>
          <p:nvSpPr>
            <p:cNvPr id="9" name="椭圆 8"/>
            <p:cNvSpPr/>
            <p:nvPr/>
          </p:nvSpPr>
          <p:spPr>
            <a:xfrm>
              <a:off x="1275677" y="4052092"/>
              <a:ext cx="692186" cy="692186"/>
            </a:xfrm>
            <a:prstGeom prst="ellips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Freeform 206"/>
            <p:cNvSpPr/>
            <p:nvPr/>
          </p:nvSpPr>
          <p:spPr>
            <a:xfrm>
              <a:off x="1559298" y="4206985"/>
              <a:ext cx="124943" cy="382400"/>
            </a:xfrm>
            <a:custGeom>
              <a:avLst/>
              <a:gdLst/>
              <a:ahLst/>
              <a:cxnLst>
                <a:cxn ang="0">
                  <a:pos x="wd2" y="hd2"/>
                </a:cxn>
                <a:cxn ang="5400000">
                  <a:pos x="wd2" y="hd2"/>
                </a:cxn>
                <a:cxn ang="10800000">
                  <a:pos x="wd2" y="hd2"/>
                </a:cxn>
                <a:cxn ang="16200000">
                  <a:pos x="wd2" y="hd2"/>
                </a:cxn>
              </a:cxnLst>
              <a:rect l="0" t="0" r="r" b="b"/>
              <a:pathLst>
                <a:path w="21600" h="21600" extrusionOk="0">
                  <a:moveTo>
                    <a:pt x="21600" y="15019"/>
                  </a:moveTo>
                  <a:cubicBezTo>
                    <a:pt x="21600" y="14344"/>
                    <a:pt x="21086" y="13500"/>
                    <a:pt x="19029" y="12994"/>
                  </a:cubicBezTo>
                  <a:cubicBezTo>
                    <a:pt x="4114" y="8100"/>
                    <a:pt x="4114" y="8100"/>
                    <a:pt x="4114" y="8100"/>
                  </a:cubicBezTo>
                  <a:cubicBezTo>
                    <a:pt x="3086" y="7594"/>
                    <a:pt x="2057" y="7088"/>
                    <a:pt x="2057" y="6581"/>
                  </a:cubicBezTo>
                  <a:cubicBezTo>
                    <a:pt x="2057" y="5400"/>
                    <a:pt x="5143" y="4388"/>
                    <a:pt x="8743" y="4388"/>
                  </a:cubicBezTo>
                  <a:cubicBezTo>
                    <a:pt x="20571" y="4388"/>
                    <a:pt x="20571" y="4388"/>
                    <a:pt x="20571" y="4388"/>
                  </a:cubicBezTo>
                  <a:cubicBezTo>
                    <a:pt x="21086" y="4388"/>
                    <a:pt x="21600" y="4219"/>
                    <a:pt x="21600" y="4050"/>
                  </a:cubicBezTo>
                  <a:cubicBezTo>
                    <a:pt x="21600" y="3881"/>
                    <a:pt x="21086" y="3713"/>
                    <a:pt x="20571" y="3713"/>
                  </a:cubicBezTo>
                  <a:cubicBezTo>
                    <a:pt x="11829" y="3713"/>
                    <a:pt x="11829" y="3713"/>
                    <a:pt x="11829" y="3713"/>
                  </a:cubicBezTo>
                  <a:cubicBezTo>
                    <a:pt x="11829" y="338"/>
                    <a:pt x="11829" y="338"/>
                    <a:pt x="11829" y="338"/>
                  </a:cubicBezTo>
                  <a:cubicBezTo>
                    <a:pt x="11829" y="169"/>
                    <a:pt x="11314" y="0"/>
                    <a:pt x="10800" y="0"/>
                  </a:cubicBezTo>
                  <a:cubicBezTo>
                    <a:pt x="10286" y="0"/>
                    <a:pt x="9771" y="169"/>
                    <a:pt x="9771" y="338"/>
                  </a:cubicBezTo>
                  <a:cubicBezTo>
                    <a:pt x="9771" y="3713"/>
                    <a:pt x="9771" y="3713"/>
                    <a:pt x="9771" y="3713"/>
                  </a:cubicBezTo>
                  <a:cubicBezTo>
                    <a:pt x="8743" y="3713"/>
                    <a:pt x="8743" y="3713"/>
                    <a:pt x="8743" y="3713"/>
                  </a:cubicBezTo>
                  <a:cubicBezTo>
                    <a:pt x="3600" y="3713"/>
                    <a:pt x="0" y="4894"/>
                    <a:pt x="0" y="6581"/>
                  </a:cubicBezTo>
                  <a:cubicBezTo>
                    <a:pt x="0" y="7256"/>
                    <a:pt x="514" y="8100"/>
                    <a:pt x="2571" y="8606"/>
                  </a:cubicBezTo>
                  <a:cubicBezTo>
                    <a:pt x="17486" y="13500"/>
                    <a:pt x="17486" y="13500"/>
                    <a:pt x="17486" y="13500"/>
                  </a:cubicBezTo>
                  <a:cubicBezTo>
                    <a:pt x="18514" y="14006"/>
                    <a:pt x="19543" y="14512"/>
                    <a:pt x="19543" y="15019"/>
                  </a:cubicBezTo>
                  <a:cubicBezTo>
                    <a:pt x="19543" y="16200"/>
                    <a:pt x="16457" y="17212"/>
                    <a:pt x="12857" y="17212"/>
                  </a:cubicBezTo>
                  <a:cubicBezTo>
                    <a:pt x="1029" y="17212"/>
                    <a:pt x="1029" y="17212"/>
                    <a:pt x="1029" y="17212"/>
                  </a:cubicBezTo>
                  <a:cubicBezTo>
                    <a:pt x="514" y="17212"/>
                    <a:pt x="0" y="17381"/>
                    <a:pt x="0" y="17550"/>
                  </a:cubicBezTo>
                  <a:cubicBezTo>
                    <a:pt x="0" y="17719"/>
                    <a:pt x="514" y="17887"/>
                    <a:pt x="1029" y="17887"/>
                  </a:cubicBezTo>
                  <a:cubicBezTo>
                    <a:pt x="9771" y="17887"/>
                    <a:pt x="9771" y="17887"/>
                    <a:pt x="9771" y="17887"/>
                  </a:cubicBezTo>
                  <a:cubicBezTo>
                    <a:pt x="9771" y="21262"/>
                    <a:pt x="9771" y="21262"/>
                    <a:pt x="9771" y="21262"/>
                  </a:cubicBezTo>
                  <a:cubicBezTo>
                    <a:pt x="9771" y="21431"/>
                    <a:pt x="10286" y="21600"/>
                    <a:pt x="10800" y="21600"/>
                  </a:cubicBezTo>
                  <a:cubicBezTo>
                    <a:pt x="11314" y="21600"/>
                    <a:pt x="11829" y="21431"/>
                    <a:pt x="11829" y="21262"/>
                  </a:cubicBezTo>
                  <a:cubicBezTo>
                    <a:pt x="11829" y="17887"/>
                    <a:pt x="11829" y="17887"/>
                    <a:pt x="11829" y="17887"/>
                  </a:cubicBezTo>
                  <a:cubicBezTo>
                    <a:pt x="12857" y="17887"/>
                    <a:pt x="12857" y="17887"/>
                    <a:pt x="12857" y="17887"/>
                  </a:cubicBezTo>
                  <a:cubicBezTo>
                    <a:pt x="18000" y="17887"/>
                    <a:pt x="21600" y="16706"/>
                    <a:pt x="21600" y="15019"/>
                  </a:cubicBezTo>
                  <a:close/>
                </a:path>
              </a:pathLst>
            </a:custGeom>
            <a:solidFill>
              <a:schemeClr val="bg1"/>
            </a:solidFill>
            <a:ln w="12700" cap="flat">
              <a:solidFill>
                <a:schemeClr val="bg1"/>
              </a:solidFill>
              <a:miter lim="400000"/>
            </a:ln>
            <a:effectLst/>
          </p:spPr>
          <p:txBody>
            <a:bodyPr wrap="square" lIns="91439" tIns="91439" rIns="91439" bIns="91439" numCol="1" anchor="t">
              <a:noAutofit/>
            </a:bodyPr>
            <a:lstStyle/>
            <a:p>
              <a:endParaRPr/>
            </a:p>
          </p:txBody>
        </p:sp>
      </p:grpSp>
      <p:grpSp>
        <p:nvGrpSpPr>
          <p:cNvPr id="6" name="组合 5">
            <a:extLst>
              <a:ext uri="{FF2B5EF4-FFF2-40B4-BE49-F238E27FC236}">
                <a16:creationId xmlns:a16="http://schemas.microsoft.com/office/drawing/2014/main" id="{E60E3610-88E8-4F92-95D8-7081867C80CB}"/>
              </a:ext>
            </a:extLst>
          </p:cNvPr>
          <p:cNvGrpSpPr/>
          <p:nvPr/>
        </p:nvGrpSpPr>
        <p:grpSpPr>
          <a:xfrm>
            <a:off x="6318992" y="1675789"/>
            <a:ext cx="692186" cy="692186"/>
            <a:chOff x="6540060" y="4052092"/>
            <a:chExt cx="692186" cy="692186"/>
          </a:xfrm>
        </p:grpSpPr>
        <p:sp>
          <p:nvSpPr>
            <p:cNvPr id="35" name="椭圆 34"/>
            <p:cNvSpPr/>
            <p:nvPr/>
          </p:nvSpPr>
          <p:spPr>
            <a:xfrm>
              <a:off x="6540060" y="4052092"/>
              <a:ext cx="692186" cy="692186"/>
            </a:xfrm>
            <a:prstGeom prst="ellips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Freeform 207"/>
            <p:cNvSpPr/>
            <p:nvPr/>
          </p:nvSpPr>
          <p:spPr>
            <a:xfrm>
              <a:off x="6724153" y="4221843"/>
              <a:ext cx="288000" cy="324000"/>
            </a:xfrm>
            <a:custGeom>
              <a:avLst/>
              <a:gdLst/>
              <a:ahLst/>
              <a:cxnLst>
                <a:cxn ang="0">
                  <a:pos x="wd2" y="hd2"/>
                </a:cxn>
                <a:cxn ang="5400000">
                  <a:pos x="wd2" y="hd2"/>
                </a:cxn>
                <a:cxn ang="10800000">
                  <a:pos x="wd2" y="hd2"/>
                </a:cxn>
                <a:cxn ang="16200000">
                  <a:pos x="wd2" y="hd2"/>
                </a:cxn>
              </a:cxnLst>
              <a:rect l="0" t="0" r="r" b="b"/>
              <a:pathLst>
                <a:path w="21600" h="21600" extrusionOk="0">
                  <a:moveTo>
                    <a:pt x="360" y="13669"/>
                  </a:moveTo>
                  <a:cubicBezTo>
                    <a:pt x="3060" y="13669"/>
                    <a:pt x="3060" y="13669"/>
                    <a:pt x="3060" y="13669"/>
                  </a:cubicBezTo>
                  <a:cubicBezTo>
                    <a:pt x="3060" y="13837"/>
                    <a:pt x="3060" y="13837"/>
                    <a:pt x="3060" y="13837"/>
                  </a:cubicBezTo>
                  <a:cubicBezTo>
                    <a:pt x="4500" y="18394"/>
                    <a:pt x="9000" y="21600"/>
                    <a:pt x="14040" y="21600"/>
                  </a:cubicBezTo>
                  <a:cubicBezTo>
                    <a:pt x="16740" y="21600"/>
                    <a:pt x="19260" y="20756"/>
                    <a:pt x="21240" y="19237"/>
                  </a:cubicBezTo>
                  <a:cubicBezTo>
                    <a:pt x="21420" y="19069"/>
                    <a:pt x="21420" y="19069"/>
                    <a:pt x="21420" y="19069"/>
                  </a:cubicBezTo>
                  <a:cubicBezTo>
                    <a:pt x="21600" y="19069"/>
                    <a:pt x="21600" y="18900"/>
                    <a:pt x="21600" y="18731"/>
                  </a:cubicBezTo>
                  <a:cubicBezTo>
                    <a:pt x="21600" y="18562"/>
                    <a:pt x="21240" y="18225"/>
                    <a:pt x="21060" y="18562"/>
                  </a:cubicBezTo>
                  <a:cubicBezTo>
                    <a:pt x="21060" y="18562"/>
                    <a:pt x="21060" y="18562"/>
                    <a:pt x="21060" y="18562"/>
                  </a:cubicBezTo>
                  <a:cubicBezTo>
                    <a:pt x="20160" y="19237"/>
                    <a:pt x="19260" y="19744"/>
                    <a:pt x="18180" y="20081"/>
                  </a:cubicBezTo>
                  <a:cubicBezTo>
                    <a:pt x="15660" y="21094"/>
                    <a:pt x="12600" y="21094"/>
                    <a:pt x="9900" y="20081"/>
                  </a:cubicBezTo>
                  <a:cubicBezTo>
                    <a:pt x="8640" y="19575"/>
                    <a:pt x="7560" y="18900"/>
                    <a:pt x="6480" y="17887"/>
                  </a:cubicBezTo>
                  <a:cubicBezTo>
                    <a:pt x="5580" y="17044"/>
                    <a:pt x="4860" y="15862"/>
                    <a:pt x="4320" y="14681"/>
                  </a:cubicBezTo>
                  <a:cubicBezTo>
                    <a:pt x="4140" y="14512"/>
                    <a:pt x="3960" y="14344"/>
                    <a:pt x="3960" y="14006"/>
                  </a:cubicBezTo>
                  <a:cubicBezTo>
                    <a:pt x="3780" y="13669"/>
                    <a:pt x="3780" y="13669"/>
                    <a:pt x="3780" y="13669"/>
                  </a:cubicBezTo>
                  <a:cubicBezTo>
                    <a:pt x="16380" y="13669"/>
                    <a:pt x="16380" y="13669"/>
                    <a:pt x="16380" y="13669"/>
                  </a:cubicBezTo>
                  <a:cubicBezTo>
                    <a:pt x="16560" y="13669"/>
                    <a:pt x="16740" y="13500"/>
                    <a:pt x="16740" y="13331"/>
                  </a:cubicBezTo>
                  <a:cubicBezTo>
                    <a:pt x="16740" y="13162"/>
                    <a:pt x="16560" y="12994"/>
                    <a:pt x="16380" y="12994"/>
                  </a:cubicBezTo>
                  <a:cubicBezTo>
                    <a:pt x="3600" y="12994"/>
                    <a:pt x="3600" y="12994"/>
                    <a:pt x="3600" y="12994"/>
                  </a:cubicBezTo>
                  <a:cubicBezTo>
                    <a:pt x="3600" y="12825"/>
                    <a:pt x="3600" y="12825"/>
                    <a:pt x="3600" y="12825"/>
                  </a:cubicBezTo>
                  <a:cubicBezTo>
                    <a:pt x="3420" y="12150"/>
                    <a:pt x="3420" y="11475"/>
                    <a:pt x="3420" y="10800"/>
                  </a:cubicBezTo>
                  <a:cubicBezTo>
                    <a:pt x="3420" y="10631"/>
                    <a:pt x="3420" y="10462"/>
                    <a:pt x="3420" y="10125"/>
                  </a:cubicBezTo>
                  <a:cubicBezTo>
                    <a:pt x="3420" y="9956"/>
                    <a:pt x="3420" y="9956"/>
                    <a:pt x="3420" y="9956"/>
                  </a:cubicBezTo>
                  <a:cubicBezTo>
                    <a:pt x="17640" y="9956"/>
                    <a:pt x="17640" y="9956"/>
                    <a:pt x="17640" y="9956"/>
                  </a:cubicBezTo>
                  <a:cubicBezTo>
                    <a:pt x="17820" y="9956"/>
                    <a:pt x="18000" y="9787"/>
                    <a:pt x="18000" y="9619"/>
                  </a:cubicBezTo>
                  <a:cubicBezTo>
                    <a:pt x="18000" y="9450"/>
                    <a:pt x="17820" y="9281"/>
                    <a:pt x="17640" y="9281"/>
                  </a:cubicBezTo>
                  <a:cubicBezTo>
                    <a:pt x="3600" y="9281"/>
                    <a:pt x="3600" y="9281"/>
                    <a:pt x="3600" y="9281"/>
                  </a:cubicBezTo>
                  <a:cubicBezTo>
                    <a:pt x="3600" y="8944"/>
                    <a:pt x="3600" y="8944"/>
                    <a:pt x="3600" y="8944"/>
                  </a:cubicBezTo>
                  <a:cubicBezTo>
                    <a:pt x="3780" y="8269"/>
                    <a:pt x="3960" y="7594"/>
                    <a:pt x="4320" y="6919"/>
                  </a:cubicBezTo>
                  <a:cubicBezTo>
                    <a:pt x="4860" y="5737"/>
                    <a:pt x="5580" y="4725"/>
                    <a:pt x="6480" y="3713"/>
                  </a:cubicBezTo>
                  <a:cubicBezTo>
                    <a:pt x="7560" y="2869"/>
                    <a:pt x="8640" y="2025"/>
                    <a:pt x="9900" y="1519"/>
                  </a:cubicBezTo>
                  <a:cubicBezTo>
                    <a:pt x="12600" y="506"/>
                    <a:pt x="15660" y="506"/>
                    <a:pt x="18180" y="1519"/>
                  </a:cubicBezTo>
                  <a:cubicBezTo>
                    <a:pt x="19260" y="2025"/>
                    <a:pt x="20160" y="2531"/>
                    <a:pt x="20880" y="3206"/>
                  </a:cubicBezTo>
                  <a:cubicBezTo>
                    <a:pt x="21060" y="3206"/>
                    <a:pt x="21060" y="3206"/>
                    <a:pt x="21060" y="3206"/>
                  </a:cubicBezTo>
                  <a:cubicBezTo>
                    <a:pt x="21060" y="3206"/>
                    <a:pt x="21240" y="3206"/>
                    <a:pt x="21240" y="3206"/>
                  </a:cubicBezTo>
                  <a:cubicBezTo>
                    <a:pt x="21420" y="3206"/>
                    <a:pt x="21600" y="3038"/>
                    <a:pt x="21600" y="2869"/>
                  </a:cubicBezTo>
                  <a:cubicBezTo>
                    <a:pt x="21600" y="2700"/>
                    <a:pt x="21600" y="2700"/>
                    <a:pt x="21420" y="2531"/>
                  </a:cubicBezTo>
                  <a:cubicBezTo>
                    <a:pt x="21240" y="2363"/>
                    <a:pt x="21240" y="2363"/>
                    <a:pt x="21240" y="2363"/>
                  </a:cubicBezTo>
                  <a:cubicBezTo>
                    <a:pt x="19260" y="844"/>
                    <a:pt x="16740" y="0"/>
                    <a:pt x="14040" y="0"/>
                  </a:cubicBezTo>
                  <a:cubicBezTo>
                    <a:pt x="8460" y="0"/>
                    <a:pt x="3780" y="3881"/>
                    <a:pt x="2700" y="8944"/>
                  </a:cubicBezTo>
                  <a:cubicBezTo>
                    <a:pt x="2700" y="9281"/>
                    <a:pt x="2700" y="9281"/>
                    <a:pt x="2700" y="9281"/>
                  </a:cubicBezTo>
                  <a:cubicBezTo>
                    <a:pt x="360" y="9281"/>
                    <a:pt x="360" y="9281"/>
                    <a:pt x="360" y="9281"/>
                  </a:cubicBezTo>
                  <a:cubicBezTo>
                    <a:pt x="180" y="9281"/>
                    <a:pt x="0" y="9450"/>
                    <a:pt x="0" y="9619"/>
                  </a:cubicBezTo>
                  <a:cubicBezTo>
                    <a:pt x="0" y="9787"/>
                    <a:pt x="180" y="9956"/>
                    <a:pt x="360" y="9956"/>
                  </a:cubicBezTo>
                  <a:cubicBezTo>
                    <a:pt x="2700" y="9956"/>
                    <a:pt x="2700" y="9956"/>
                    <a:pt x="2700" y="9956"/>
                  </a:cubicBezTo>
                  <a:cubicBezTo>
                    <a:pt x="2520" y="10294"/>
                    <a:pt x="2520" y="10294"/>
                    <a:pt x="2520" y="10294"/>
                  </a:cubicBezTo>
                  <a:cubicBezTo>
                    <a:pt x="2520" y="10462"/>
                    <a:pt x="2520" y="10631"/>
                    <a:pt x="2520" y="10800"/>
                  </a:cubicBezTo>
                  <a:cubicBezTo>
                    <a:pt x="2520" y="11475"/>
                    <a:pt x="2700" y="12150"/>
                    <a:pt x="2700" y="12656"/>
                  </a:cubicBezTo>
                  <a:cubicBezTo>
                    <a:pt x="2880" y="12994"/>
                    <a:pt x="2880" y="12994"/>
                    <a:pt x="2880" y="12994"/>
                  </a:cubicBezTo>
                  <a:cubicBezTo>
                    <a:pt x="360" y="12994"/>
                    <a:pt x="360" y="12994"/>
                    <a:pt x="360" y="12994"/>
                  </a:cubicBezTo>
                  <a:cubicBezTo>
                    <a:pt x="180" y="12994"/>
                    <a:pt x="0" y="13162"/>
                    <a:pt x="0" y="13331"/>
                  </a:cubicBezTo>
                  <a:cubicBezTo>
                    <a:pt x="0" y="13500"/>
                    <a:pt x="180" y="13669"/>
                    <a:pt x="360" y="13669"/>
                  </a:cubicBezTo>
                  <a:close/>
                </a:path>
              </a:pathLst>
            </a:custGeom>
            <a:solidFill>
              <a:schemeClr val="bg1"/>
            </a:solidFill>
            <a:ln w="12700" cap="flat">
              <a:solidFill>
                <a:schemeClr val="bg1"/>
              </a:solidFill>
              <a:miter lim="400000"/>
            </a:ln>
            <a:effectLst/>
          </p:spPr>
          <p:txBody>
            <a:bodyPr wrap="square" lIns="91439" tIns="91439" rIns="91439" bIns="91439" numCol="1" anchor="t">
              <a:noAutofit/>
            </a:bodyPr>
            <a:lstStyle/>
            <a:p>
              <a:endParaRPr/>
            </a:p>
          </p:txBody>
        </p:sp>
      </p:grpSp>
      <p:grpSp>
        <p:nvGrpSpPr>
          <p:cNvPr id="47" name="组合 46"/>
          <p:cNvGrpSpPr/>
          <p:nvPr/>
        </p:nvGrpSpPr>
        <p:grpSpPr>
          <a:xfrm>
            <a:off x="7195271" y="1807485"/>
            <a:ext cx="4626574" cy="2456009"/>
            <a:chOff x="6383522" y="1438287"/>
            <a:chExt cx="5049440" cy="2456009"/>
          </a:xfrm>
        </p:grpSpPr>
        <p:sp>
          <p:nvSpPr>
            <p:cNvPr id="48" name="文本框 47"/>
            <p:cNvSpPr txBox="1"/>
            <p:nvPr/>
          </p:nvSpPr>
          <p:spPr>
            <a:xfrm>
              <a:off x="6383522" y="1438287"/>
              <a:ext cx="1845746" cy="400110"/>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r>
                <a:rPr lang="zh-CN" altLang="en-US" sz="2000" b="1" dirty="0">
                  <a:solidFill>
                    <a:schemeClr val="accent1">
                      <a:lumMod val="50000"/>
                    </a:schemeClr>
                  </a:solidFill>
                  <a:latin typeface="微软雅黑" panose="020B0503020204020204" pitchFamily="34" charset="-122"/>
                  <a:ea typeface="微软雅黑" panose="020B0503020204020204" pitchFamily="34" charset="-122"/>
                </a:rPr>
                <a:t>删除好友</a:t>
              </a:r>
            </a:p>
          </p:txBody>
        </p:sp>
        <p:sp>
          <p:nvSpPr>
            <p:cNvPr id="49" name="文本框 48"/>
            <p:cNvSpPr txBox="1"/>
            <p:nvPr/>
          </p:nvSpPr>
          <p:spPr>
            <a:xfrm>
              <a:off x="6383522" y="1998777"/>
              <a:ext cx="5049440" cy="1895519"/>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zh-CN" altLang="en-US" sz="1600" dirty="0">
                  <a:latin typeface="微软雅黑" panose="020B0503020204020204" pitchFamily="34" charset="-122"/>
                  <a:ea typeface="微软雅黑" panose="020B0503020204020204" pitchFamily="34" charset="-122"/>
                </a:rPr>
                <a:t>与添加好友的而操作相同，先选择后点击按钮</a:t>
              </a:r>
              <a:endParaRPr lang="en-US" altLang="zh-CN" sz="1600" dirty="0">
                <a:latin typeface="微软雅黑" panose="020B0503020204020204" pitchFamily="34" charset="-122"/>
                <a:ea typeface="微软雅黑" panose="020B0503020204020204" pitchFamily="34" charset="-122"/>
              </a:endParaRPr>
            </a:p>
            <a:p>
              <a:pPr algn="l">
                <a:lnSpc>
                  <a:spcPct val="150000"/>
                </a:lnSpc>
              </a:pPr>
              <a:r>
                <a:rPr lang="zh-CN" altLang="en-US" sz="1600" dirty="0">
                  <a:latin typeface="微软雅黑" panose="020B0503020204020204" pitchFamily="34" charset="-122"/>
                  <a:ea typeface="微软雅黑" panose="020B0503020204020204" pitchFamily="34" charset="-122"/>
                </a:rPr>
                <a:t>若成功添加，则下方好友</a:t>
              </a:r>
              <a:r>
                <a:rPr lang="en-US" altLang="zh-CN" sz="1600" dirty="0" err="1">
                  <a:latin typeface="微软雅黑" panose="020B0503020204020204" pitchFamily="34" charset="-122"/>
                  <a:ea typeface="微软雅黑" panose="020B0503020204020204" pitchFamily="34" charset="-122"/>
                </a:rPr>
                <a:t>ListBox</a:t>
              </a:r>
              <a:r>
                <a:rPr lang="zh-CN" altLang="en-US" sz="1600" dirty="0">
                  <a:latin typeface="微软雅黑" panose="020B0503020204020204" pitchFamily="34" charset="-122"/>
                  <a:ea typeface="微软雅黑" panose="020B0503020204020204" pitchFamily="34" charset="-122"/>
                </a:rPr>
                <a:t>该用户的信息会被删除</a:t>
              </a:r>
              <a:endParaRPr lang="en-US" altLang="zh-CN" sz="1600" dirty="0">
                <a:latin typeface="微软雅黑" panose="020B0503020204020204" pitchFamily="34" charset="-122"/>
                <a:ea typeface="微软雅黑" panose="020B0503020204020204" pitchFamily="34" charset="-122"/>
              </a:endParaRPr>
            </a:p>
            <a:p>
              <a:pPr algn="l">
                <a:lnSpc>
                  <a:spcPct val="150000"/>
                </a:lnSpc>
              </a:pPr>
              <a:r>
                <a:rPr lang="zh-CN" altLang="en-US" sz="1600" dirty="0">
                  <a:latin typeface="微软雅黑" panose="020B0503020204020204" pitchFamily="34" charset="-122"/>
                  <a:ea typeface="微软雅黑" panose="020B0503020204020204" pitchFamily="34" charset="-122"/>
                </a:rPr>
                <a:t>同时也会在被删除的用户好友列表里删除当前操作的用户</a:t>
              </a:r>
              <a:endParaRPr lang="en-US" altLang="zh-CN" sz="1600" dirty="0">
                <a:latin typeface="微软雅黑" panose="020B0503020204020204" pitchFamily="34" charset="-122"/>
                <a:ea typeface="微软雅黑" panose="020B0503020204020204" pitchFamily="34" charset="-122"/>
              </a:endParaRPr>
            </a:p>
          </p:txBody>
        </p:sp>
      </p:grpSp>
      <p:grpSp>
        <p:nvGrpSpPr>
          <p:cNvPr id="41" name="组合 40"/>
          <p:cNvGrpSpPr/>
          <p:nvPr/>
        </p:nvGrpSpPr>
        <p:grpSpPr>
          <a:xfrm>
            <a:off x="1694105" y="1821827"/>
            <a:ext cx="3728474" cy="2419317"/>
            <a:chOff x="6268119" y="1394032"/>
            <a:chExt cx="3886585" cy="1340114"/>
          </a:xfrm>
        </p:grpSpPr>
        <p:sp>
          <p:nvSpPr>
            <p:cNvPr id="42" name="文本框 41"/>
            <p:cNvSpPr txBox="1"/>
            <p:nvPr/>
          </p:nvSpPr>
          <p:spPr>
            <a:xfrm>
              <a:off x="6365665" y="1394032"/>
              <a:ext cx="1845746" cy="221630"/>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r>
                <a:rPr lang="zh-CN" altLang="en-US" sz="2000" b="1" dirty="0">
                  <a:solidFill>
                    <a:schemeClr val="accent1">
                      <a:lumMod val="50000"/>
                    </a:schemeClr>
                  </a:solidFill>
                  <a:latin typeface="微软雅黑" panose="020B0503020204020204" pitchFamily="34" charset="-122"/>
                  <a:ea typeface="微软雅黑" panose="020B0503020204020204" pitchFamily="34" charset="-122"/>
                </a:rPr>
                <a:t>添加好友</a:t>
              </a:r>
            </a:p>
          </p:txBody>
        </p:sp>
        <p:sp>
          <p:nvSpPr>
            <p:cNvPr id="43" name="文本框 42"/>
            <p:cNvSpPr txBox="1"/>
            <p:nvPr/>
          </p:nvSpPr>
          <p:spPr>
            <a:xfrm>
              <a:off x="6268119" y="1752369"/>
              <a:ext cx="3886585" cy="981777"/>
            </a:xfrm>
            <a:prstGeom prst="rect">
              <a:avLst/>
            </a:prstGeom>
            <a:noFill/>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r>
                <a:rPr lang="zh-CN" altLang="en-US" sz="1600" dirty="0">
                  <a:latin typeface="微软雅黑" panose="020B0503020204020204" pitchFamily="34" charset="-122"/>
                  <a:ea typeface="微软雅黑" panose="020B0503020204020204" pitchFamily="34" charset="-122"/>
                </a:rPr>
                <a:t>在当前在线</a:t>
              </a:r>
              <a:r>
                <a:rPr lang="en-US" altLang="zh-CN" sz="1600" dirty="0" err="1">
                  <a:latin typeface="微软雅黑" panose="020B0503020204020204" pitchFamily="34" charset="-122"/>
                  <a:ea typeface="微软雅黑" panose="020B0503020204020204" pitchFamily="34" charset="-122"/>
                </a:rPr>
                <a:t>ListBox</a:t>
              </a:r>
              <a:r>
                <a:rPr lang="zh-CN" altLang="en-US" sz="1600" dirty="0">
                  <a:latin typeface="微软雅黑" panose="020B0503020204020204" pitchFamily="34" charset="-122"/>
                  <a:ea typeface="微软雅黑" panose="020B0503020204020204" pitchFamily="34" charset="-122"/>
                </a:rPr>
                <a:t>里选择一位用户</a:t>
              </a:r>
              <a:endParaRPr lang="en-US" altLang="zh-CN" sz="1600" dirty="0">
                <a:latin typeface="微软雅黑" panose="020B0503020204020204" pitchFamily="34" charset="-122"/>
                <a:ea typeface="微软雅黑" panose="020B0503020204020204" pitchFamily="34" charset="-122"/>
              </a:endParaRPr>
            </a:p>
            <a:p>
              <a:pPr algn="l">
                <a:lnSpc>
                  <a:spcPct val="150000"/>
                </a:lnSpc>
              </a:pPr>
              <a:r>
                <a:rPr lang="zh-CN" altLang="en-US" sz="1600" dirty="0">
                  <a:latin typeface="微软雅黑" panose="020B0503020204020204" pitchFamily="34" charset="-122"/>
                  <a:ea typeface="微软雅黑" panose="020B0503020204020204" pitchFamily="34" charset="-122"/>
                </a:rPr>
                <a:t>点击添加好友的按钮</a:t>
              </a:r>
              <a:endParaRPr lang="en-US" altLang="zh-CN" sz="1600" dirty="0">
                <a:latin typeface="微软雅黑" panose="020B0503020204020204" pitchFamily="34" charset="-122"/>
                <a:ea typeface="微软雅黑" panose="020B0503020204020204" pitchFamily="34" charset="-122"/>
              </a:endParaRPr>
            </a:p>
            <a:p>
              <a:pPr algn="l">
                <a:lnSpc>
                  <a:spcPct val="150000"/>
                </a:lnSpc>
              </a:pPr>
              <a:r>
                <a:rPr lang="zh-CN" altLang="en-US" sz="1600" dirty="0">
                  <a:latin typeface="微软雅黑" panose="020B0503020204020204" pitchFamily="34" charset="-122"/>
                  <a:ea typeface="微软雅黑" panose="020B0503020204020204" pitchFamily="34" charset="-122"/>
                </a:rPr>
                <a:t>将该信息存入数据库</a:t>
              </a:r>
              <a:endParaRPr lang="en-US" altLang="zh-CN" sz="1600" dirty="0">
                <a:latin typeface="微软雅黑" panose="020B0503020204020204" pitchFamily="34" charset="-122"/>
                <a:ea typeface="微软雅黑" panose="020B0503020204020204" pitchFamily="34" charset="-122"/>
              </a:endParaRPr>
            </a:p>
            <a:p>
              <a:pPr algn="l">
                <a:lnSpc>
                  <a:spcPct val="150000"/>
                </a:lnSpc>
              </a:pPr>
              <a:r>
                <a:rPr lang="zh-CN" altLang="en-US" sz="1600" dirty="0">
                  <a:latin typeface="微软雅黑" panose="020B0503020204020204" pitchFamily="34" charset="-122"/>
                  <a:ea typeface="微软雅黑" panose="020B0503020204020204" pitchFamily="34" charset="-122"/>
                </a:rPr>
                <a:t>若成功添加则会在下方好友</a:t>
              </a:r>
              <a:r>
                <a:rPr lang="en-US" altLang="zh-CN" sz="1600" dirty="0" err="1">
                  <a:latin typeface="微软雅黑" panose="020B0503020204020204" pitchFamily="34" charset="-122"/>
                  <a:ea typeface="微软雅黑" panose="020B0503020204020204" pitchFamily="34" charset="-122"/>
                </a:rPr>
                <a:t>ListBox</a:t>
              </a:r>
              <a:r>
                <a:rPr lang="zh-CN" altLang="en-US" sz="1600" dirty="0">
                  <a:latin typeface="微软雅黑" panose="020B0503020204020204" pitchFamily="34" charset="-122"/>
                  <a:ea typeface="微软雅黑" panose="020B0503020204020204" pitchFamily="34" charset="-122"/>
                </a:rPr>
                <a:t>显示</a:t>
              </a:r>
              <a:endParaRPr lang="en-US" altLang="zh-CN" sz="1600" dirty="0">
                <a:latin typeface="微软雅黑" panose="020B0503020204020204" pitchFamily="34" charset="-122"/>
                <a:ea typeface="微软雅黑" panose="020B0503020204020204" pitchFamily="34" charset="-122"/>
              </a:endParaRPr>
            </a:p>
            <a:p>
              <a:pPr algn="l">
                <a:lnSpc>
                  <a:spcPct val="150000"/>
                </a:lnSpc>
              </a:pPr>
              <a:r>
                <a:rPr lang="zh-CN" altLang="en-US" sz="1600" dirty="0">
                  <a:latin typeface="微软雅黑" panose="020B0503020204020204" pitchFamily="34" charset="-122"/>
                  <a:ea typeface="微软雅黑" panose="020B0503020204020204" pitchFamily="34" charset="-122"/>
                </a:rPr>
                <a:t>背景图片也会更换</a:t>
              </a:r>
              <a:endParaRPr lang="en-US" altLang="zh-CN" sz="1600"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ppt_x"/>
                                          </p:val>
                                        </p:tav>
                                        <p:tav tm="100000">
                                          <p:val>
                                            <p:strVal val="#ppt_x"/>
                                          </p:val>
                                        </p:tav>
                                      </p:tavLst>
                                    </p:anim>
                                    <p:anim calcmode="lin" valueType="num">
                                      <p:cBhvr additive="base">
                                        <p:cTn id="12"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1000"/>
                                        <p:tgtEl>
                                          <p:spTgt spid="47"/>
                                        </p:tgtEl>
                                      </p:cBhvr>
                                    </p:animEffect>
                                    <p:anim calcmode="lin" valueType="num">
                                      <p:cBhvr>
                                        <p:cTn id="23" dur="1000" fill="hold"/>
                                        <p:tgtEl>
                                          <p:spTgt spid="47"/>
                                        </p:tgtEl>
                                        <p:attrNameLst>
                                          <p:attrName>ppt_x</p:attrName>
                                        </p:attrNameLst>
                                      </p:cBhvr>
                                      <p:tavLst>
                                        <p:tav tm="0">
                                          <p:val>
                                            <p:strVal val="#ppt_x"/>
                                          </p:val>
                                        </p:tav>
                                        <p:tav tm="100000">
                                          <p:val>
                                            <p:strVal val="#ppt_x"/>
                                          </p:val>
                                        </p:tav>
                                      </p:tavLst>
                                    </p:anim>
                                    <p:anim calcmode="lin" valueType="num">
                                      <p:cBhvr>
                                        <p:cTn id="24"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663</Words>
  <Application>Microsoft Office PowerPoint</Application>
  <PresentationFormat>宽屏</PresentationFormat>
  <Paragraphs>124</Paragraphs>
  <Slides>13</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等线</vt:lpstr>
      <vt:lpstr>等线 Light</vt:lpstr>
      <vt:lpstr>微软雅黑</vt:lpstr>
      <vt:lpstr>站酷快乐体2016修订版</vt:lpstr>
      <vt:lpstr>Aharoni</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mokuto</dc:creator>
  <cp:keywords/>
  <dc:description>http://www.ypppt.com/</dc:description>
  <cp:lastModifiedBy>jiarong song</cp:lastModifiedBy>
  <cp:revision>77</cp:revision>
  <dcterms:created xsi:type="dcterms:W3CDTF">2020-03-11T02:21:00Z</dcterms:created>
  <dcterms:modified xsi:type="dcterms:W3CDTF">2020-06-19T18:27:44Z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