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4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70" autoAdjust="0"/>
    <p:restoredTop sz="86464" autoAdjust="0"/>
  </p:normalViewPr>
  <p:slideViewPr>
    <p:cSldViewPr>
      <p:cViewPr>
        <p:scale>
          <a:sx n="10" d="100"/>
          <a:sy n="10" d="100"/>
        </p:scale>
        <p:origin x="3176" y="188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71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141" cy="480717"/>
          </a:xfrm>
          <a:prstGeom prst="rect">
            <a:avLst/>
          </a:prstGeom>
        </p:spPr>
        <p:txBody>
          <a:bodyPr vert="horz" lIns="94924" tIns="47462" rIns="94924" bIns="474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01" y="0"/>
            <a:ext cx="3170141" cy="480717"/>
          </a:xfrm>
          <a:prstGeom prst="rect">
            <a:avLst/>
          </a:prstGeom>
        </p:spPr>
        <p:txBody>
          <a:bodyPr vert="horz" lIns="94924" tIns="47462" rIns="94924" bIns="47462" rtlCol="0"/>
          <a:lstStyle>
            <a:lvl1pPr algn="r">
              <a:defRPr sz="1200"/>
            </a:lvl1pPr>
          </a:lstStyle>
          <a:p>
            <a:fld id="{0774E6B3-4EE3-434C-B9AF-BFD4E40BBE8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1738"/>
            <a:ext cx="4321175" cy="3240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24" tIns="47462" rIns="94924" bIns="474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0" y="4620126"/>
            <a:ext cx="5852823" cy="3781745"/>
          </a:xfrm>
          <a:prstGeom prst="rect">
            <a:avLst/>
          </a:prstGeom>
        </p:spPr>
        <p:txBody>
          <a:bodyPr vert="horz" lIns="94924" tIns="47462" rIns="94924" bIns="474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485"/>
            <a:ext cx="3170141" cy="480716"/>
          </a:xfrm>
          <a:prstGeom prst="rect">
            <a:avLst/>
          </a:prstGeom>
        </p:spPr>
        <p:txBody>
          <a:bodyPr vert="horz" lIns="94924" tIns="47462" rIns="94924" bIns="474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01" y="9120485"/>
            <a:ext cx="3170141" cy="480716"/>
          </a:xfrm>
          <a:prstGeom prst="rect">
            <a:avLst/>
          </a:prstGeom>
        </p:spPr>
        <p:txBody>
          <a:bodyPr vert="horz" lIns="94924" tIns="47462" rIns="94924" bIns="47462" rtlCol="0" anchor="b"/>
          <a:lstStyle>
            <a:lvl1pPr algn="r">
              <a:defRPr sz="1200"/>
            </a:lvl1pPr>
          </a:lstStyle>
          <a:p>
            <a:fld id="{30304C7A-0CDD-4A59-A67C-41EF1467C2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04C7A-0CDD-4A59-A67C-41EF1467C2A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0208" y="3642970"/>
            <a:ext cx="36210240" cy="1711756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400" spc="-24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182" y="21386981"/>
            <a:ext cx="36210240" cy="54864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 algn="ctr">
              <a:buNone/>
              <a:defRPr sz="11520"/>
            </a:lvl2pPr>
            <a:lvl3pPr marL="4389120" indent="0" algn="ctr">
              <a:buNone/>
              <a:defRPr sz="11520"/>
            </a:lvl3pPr>
            <a:lvl4pPr marL="6583680" indent="0" algn="ctr">
              <a:buNone/>
              <a:defRPr sz="9600"/>
            </a:lvl4pPr>
            <a:lvl5pPr marL="8778240" indent="0" algn="ctr">
              <a:buNone/>
              <a:defRPr sz="9600"/>
            </a:lvl5pPr>
            <a:lvl6pPr marL="10972800" indent="0" algn="ctr">
              <a:buNone/>
              <a:defRPr sz="9600"/>
            </a:lvl6pPr>
            <a:lvl7pPr marL="13167360" indent="0" algn="ctr">
              <a:buNone/>
              <a:defRPr sz="9600"/>
            </a:lvl7pPr>
            <a:lvl8pPr marL="15361920" indent="0" algn="ctr">
              <a:buNone/>
              <a:defRPr sz="9600"/>
            </a:lvl8pPr>
            <a:lvl9pPr marL="17556480" indent="0" algn="ctr">
              <a:buNone/>
              <a:defRPr sz="9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979050"/>
            <a:ext cx="9464040" cy="276475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979050"/>
            <a:ext cx="27843480" cy="2764751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205399" y="685799"/>
            <a:ext cx="685800" cy="3154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126" y="685799"/>
            <a:ext cx="683674" cy="3154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6927" y="32232600"/>
            <a:ext cx="43891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3642970"/>
            <a:ext cx="36210240" cy="1711756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8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21375014"/>
            <a:ext cx="36210240" cy="54864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0208" y="8859523"/>
            <a:ext cx="17775936" cy="19312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84512" y="8859528"/>
            <a:ext cx="17775936" cy="19312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208" y="12395203"/>
            <a:ext cx="17775936" cy="1621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84512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84512" y="12395203"/>
            <a:ext cx="17775936" cy="1621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" y="0"/>
            <a:ext cx="14582846" cy="329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544254" y="0"/>
            <a:ext cx="230429" cy="329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852923"/>
            <a:ext cx="11521440" cy="10972800"/>
          </a:xfrm>
        </p:spPr>
        <p:txBody>
          <a:bodyPr anchor="b">
            <a:norm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2160" y="3511296"/>
            <a:ext cx="23372064" cy="2523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14045184"/>
            <a:ext cx="11521440" cy="1621979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846" y="31006975"/>
            <a:ext cx="9426638" cy="1752600"/>
          </a:xfrm>
        </p:spPr>
        <p:txBody>
          <a:bodyPr/>
          <a:lstStyle>
            <a:lvl1pPr algn="l">
              <a:defRPr/>
            </a:lvl1pPr>
          </a:lstStyle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82160" y="31006975"/>
            <a:ext cx="16733520" cy="1752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" y="23774400"/>
            <a:ext cx="43879771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" y="23592365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24359616"/>
            <a:ext cx="36409123" cy="3950208"/>
          </a:xfrm>
        </p:spPr>
        <p:txBody>
          <a:bodyPr tIns="0" bIns="0" anchor="b">
            <a:no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" y="0"/>
            <a:ext cx="43891147" cy="23592365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0208" y="28353715"/>
            <a:ext cx="36429696" cy="285292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880"/>
              </a:spcAft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0723840"/>
            <a:ext cx="43891205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30404715"/>
            <a:ext cx="43891205" cy="3167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5" y="8859523"/>
            <a:ext cx="36210245" cy="19312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0215" y="31006975"/>
            <a:ext cx="890017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rgbClr val="FFFFFF"/>
                </a:solidFill>
              </a:defRPr>
            </a:lvl1pPr>
          </a:lstStyle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0270" y="31006975"/>
            <a:ext cx="1736209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41654" y="31006975"/>
            <a:ext cx="4723291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rgbClr val="FFFFFF"/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296715" y="8341656"/>
            <a:ext cx="3588105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0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4389120" rtl="0" eaLnBrk="1" latinLnBrk="0" hangingPunct="1">
        <a:lnSpc>
          <a:spcPct val="85000"/>
        </a:lnSpc>
        <a:spcBef>
          <a:spcPct val="0"/>
        </a:spcBef>
        <a:buNone/>
        <a:defRPr sz="23040" kern="1200" spc="-2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9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843430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8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721254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99078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76902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28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24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20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16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457251" y="436409"/>
            <a:ext cx="32918400" cy="192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dirty="0" smtClean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rPr>
              <a:t>GFS Time Clock</a:t>
            </a:r>
            <a:endParaRPr lang="en-US" sz="8000" dirty="0">
              <a:solidFill>
                <a:schemeClr val="tx2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1799160"/>
            <a:ext cx="32918400" cy="84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Kent Sinclair, Thanh Nguyen </a:t>
            </a:r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Advisors: Dr. Robert Adams, GVSU | Ron Hull, Ehsan Rahman, James Uhi li </a:t>
            </a:r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Gordon Food Service</a:t>
            </a:r>
            <a:endParaRPr lang="en-US" sz="4000" dirty="0">
              <a:solidFill>
                <a:schemeClr val="tx2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5654689" y="4610663"/>
            <a:ext cx="13258801" cy="3046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Develop a networked clock that leverages commodity hardware and software to reduce maintenance and replacement cost over dedicated time clock solutions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/>
            </a:r>
            <a:br>
              <a:rPr lang="en-US" sz="3600" dirty="0" smtClean="0">
                <a:latin typeface="Roboto" charset="0"/>
                <a:ea typeface="Roboto" charset="0"/>
                <a:cs typeface="Roboto" charset="0"/>
              </a:rPr>
            </a:b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648070" y="3731431"/>
            <a:ext cx="13258800" cy="914401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Goal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29870400" y="4389597"/>
            <a:ext cx="12649200" cy="326800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314450" lvl="1" indent="-571500" defTabSz="913839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As an operating system and ecosystem, Android 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is optimized single </a:t>
            </a: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user mobile applications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1314450" lvl="1" indent="-571500" defTabSz="913839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Commodity hardware</a:t>
            </a:r>
          </a:p>
          <a:p>
            <a:pPr marL="1314450" lvl="1" indent="-571500" defTabSz="913839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Maintain consistent experience</a:t>
            </a:r>
            <a:endParaRPr lang="en-US" sz="3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870400" y="3630145"/>
            <a:ext cx="12649200" cy="880659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Challenges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83434" y="15355226"/>
            <a:ext cx="12675516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Features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89529" y="3630144"/>
            <a:ext cx="13295011" cy="3939729"/>
            <a:chOff x="29008915" y="5216291"/>
            <a:chExt cx="13251759" cy="2058363"/>
          </a:xfrm>
        </p:grpSpPr>
        <p:sp>
          <p:nvSpPr>
            <p:cNvPr id="33" name="Rectangle 32"/>
            <p:cNvSpPr/>
            <p:nvPr/>
          </p:nvSpPr>
          <p:spPr>
            <a:xfrm>
              <a:off x="29008915" y="5216291"/>
              <a:ext cx="13251759" cy="467817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Abstract</a:t>
              </a:r>
              <a:endPara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46" name="Text Box 190"/>
            <p:cNvSpPr txBox="1">
              <a:spLocks noChangeArrowheads="1"/>
            </p:cNvSpPr>
            <p:nvPr/>
          </p:nvSpPr>
          <p:spPr bwMode="auto">
            <a:xfrm>
              <a:off x="29008915" y="5658912"/>
              <a:ext cx="13251759" cy="16157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hangingPunct="1"/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Gordon </a:t>
              </a:r>
              <a:r>
                <a:rPr lang="en-US" sz="3600" dirty="0">
                  <a:latin typeface="Roboto" charset="0"/>
                  <a:ea typeface="Roboto" charset="0"/>
                  <a:cs typeface="Roboto" charset="0"/>
                </a:rPr>
                <a:t>Food </a:t>
              </a:r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Service uses wall mounted timeclocks which cost $1,800 to $2,000 </a:t>
              </a:r>
              <a:r>
                <a:rPr lang="en-US" sz="3600" dirty="0">
                  <a:latin typeface="Roboto" charset="0"/>
                  <a:ea typeface="Roboto" charset="0"/>
                  <a:cs typeface="Roboto" charset="0"/>
                </a:rPr>
                <a:t>per </a:t>
              </a:r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unit for hourly employees across 130 distribution centers. By replacing current timeclocks with $300 tablet</a:t>
              </a:r>
              <a:r>
                <a:rPr lang="en-US" sz="3600" dirty="0">
                  <a:latin typeface="Roboto" charset="0"/>
                  <a:ea typeface="Roboto" charset="0"/>
                  <a:cs typeface="Roboto" charset="0"/>
                </a:rPr>
                <a:t>, software, and mount </a:t>
              </a:r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package for a potential savings of $200,000.</a:t>
              </a:r>
              <a:endParaRPr lang="en-US" sz="3600" dirty="0"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15648070" y="8755088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Options Screen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2911870"/>
            <a:ext cx="41148000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Box 192"/>
          <p:cNvSpPr txBox="1">
            <a:spLocks noChangeArrowheads="1"/>
          </p:cNvSpPr>
          <p:nvPr/>
        </p:nvSpPr>
        <p:spPr bwMode="auto">
          <a:xfrm>
            <a:off x="1783434" y="16269626"/>
            <a:ext cx="12649200" cy="683828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Time Clock functionality: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"</a:t>
            </a: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F1" = Start 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day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"F2</a:t>
            </a: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" = Start 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Break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"F3</a:t>
            </a: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" = Start 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Lunch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"F4</a:t>
            </a: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" = Job 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Change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"F5</a:t>
            </a: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" = End 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Day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"F6</a:t>
            </a: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" = End 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Break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"F7</a:t>
            </a: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" = End Lunch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Manual input </a:t>
            </a:r>
            <a:r>
              <a:rPr lang="mr-IN" sz="3200" dirty="0" smtClean="0"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Physical Scanner or Keyboard(debugging)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Persistent Configuration - </a:t>
            </a:r>
            <a:r>
              <a:rPr lang="en-US" sz="3200" dirty="0" err="1" smtClean="0">
                <a:latin typeface="Roboto" charset="0"/>
                <a:ea typeface="Roboto" charset="0"/>
                <a:cs typeface="Roboto" charset="0"/>
              </a:rPr>
              <a:t>SharedPreferences</a:t>
            </a:r>
            <a:endParaRPr lang="en-US" sz="32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Offline disconnected functionality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Personalized Options Screen (fig. 1)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2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200" dirty="0" smtClean="0">
              <a:latin typeface="Roboto" charset="0"/>
              <a:ea typeface="Roboto" charset="0"/>
              <a:cs typeface="Roboto" charset="0"/>
            </a:endParaRPr>
          </a:p>
          <a:p>
            <a:pPr marL="1314450" lvl="1" indent="-571500" defTabSz="913839" eaLnBrk="1" hangingPunct="1">
              <a:buFont typeface="Arial" charset="0"/>
              <a:buChar char="•"/>
            </a:pPr>
            <a:endParaRPr lang="en-US" sz="3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701232" y="18511718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Implementation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457200"/>
            <a:ext cx="14484350" cy="365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7" r="8849"/>
          <a:stretch/>
        </p:blipFill>
        <p:spPr>
          <a:xfrm>
            <a:off x="15653235" y="9751658"/>
            <a:ext cx="13212258" cy="732067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14507"/>
            <a:ext cx="5715000" cy="1782579"/>
          </a:xfrm>
          <a:prstGeom prst="rect">
            <a:avLst/>
          </a:prstGeom>
        </p:spPr>
      </p:pic>
      <p:sp>
        <p:nvSpPr>
          <p:cNvPr id="38" name="Text Box 192"/>
          <p:cNvSpPr txBox="1">
            <a:spLocks noChangeArrowheads="1"/>
          </p:cNvSpPr>
          <p:nvPr/>
        </p:nvSpPr>
        <p:spPr bwMode="auto">
          <a:xfrm>
            <a:off x="1416599" y="11039639"/>
            <a:ext cx="13213801" cy="1774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AngularJS Web Application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Native (Java) Android Application</a:t>
            </a:r>
            <a:endParaRPr lang="en-US" sz="3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71600" y="10125239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Initial Software Options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 Box 192"/>
          <p:cNvSpPr txBox="1">
            <a:spLocks noChangeArrowheads="1"/>
          </p:cNvSpPr>
          <p:nvPr/>
        </p:nvSpPr>
        <p:spPr bwMode="auto">
          <a:xfrm>
            <a:off x="29888329" y="11954039"/>
            <a:ext cx="12631271" cy="681288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Native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Android app, with backwards compatibility for Android API 17, Android 4.2 Jelly Bean. 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Offline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functionality is backed using a local Realm database to store cached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punches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Configuration using Android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s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hared preferences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to hold passwords and API information. 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Network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connectivity is achieved through the Retrofit library, using the Jackson JSON Parser to translate between Java objects and JSON. 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Image downloading and caching is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handling using the Picasso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library</a:t>
            </a:r>
            <a:endParaRPr lang="en-US" sz="3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870400" y="11039639"/>
            <a:ext cx="12616002" cy="963857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Implementation</a:t>
            </a:r>
          </a:p>
        </p:txBody>
      </p:sp>
      <p:sp>
        <p:nvSpPr>
          <p:cNvPr id="44" name="Text Box 192"/>
          <p:cNvSpPr txBox="1">
            <a:spLocks noChangeArrowheads="1"/>
          </p:cNvSpPr>
          <p:nvPr/>
        </p:nvSpPr>
        <p:spPr bwMode="auto">
          <a:xfrm>
            <a:off x="20447742" y="17243527"/>
            <a:ext cx="3719237" cy="101482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marR="0" lvl="0" indent="-571500" algn="ctr" defTabSz="913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smtClean="0">
                <a:latin typeface="Roboto" charset="0"/>
                <a:ea typeface="Roboto" charset="0"/>
                <a:cs typeface="Roboto" charset="0"/>
              </a:rPr>
              <a:t>Figure 1(phone)</a:t>
            </a:r>
            <a:endParaRPr lang="en-US" sz="2800" dirty="0" smtClean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8" b="6548"/>
          <a:stretch/>
        </p:blipFill>
        <p:spPr>
          <a:xfrm>
            <a:off x="15701232" y="19475776"/>
            <a:ext cx="13258800" cy="719759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6319</TotalTime>
  <Words>284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Roboto</vt:lpstr>
      <vt:lpstr>Roboto Medium</vt:lpstr>
      <vt:lpstr>Arial</vt:lpstr>
      <vt:lpstr>Retrospect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Poster Template 36x48</dc:title>
  <dc:subject/>
  <dc:creator>GVSU</dc:creator>
  <cp:keywords/>
  <dc:description/>
  <cp:lastModifiedBy>Kent A. Sinclair</cp:lastModifiedBy>
  <cp:revision>180</cp:revision>
  <cp:lastPrinted>2013-02-12T02:21:55Z</cp:lastPrinted>
  <dcterms:created xsi:type="dcterms:W3CDTF">2013-02-10T21:14:48Z</dcterms:created>
  <dcterms:modified xsi:type="dcterms:W3CDTF">2017-04-12T14:29:49Z</dcterms:modified>
  <cp:category/>
</cp:coreProperties>
</file>