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4" r:id="rId1"/>
  </p:sldMasterIdLst>
  <p:notesMasterIdLst>
    <p:notesMasterId r:id="rId3"/>
  </p:notes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70" autoAdjust="0"/>
    <p:restoredTop sz="86464" autoAdjust="0"/>
  </p:normalViewPr>
  <p:slideViewPr>
    <p:cSldViewPr>
      <p:cViewPr>
        <p:scale>
          <a:sx n="30" d="100"/>
          <a:sy n="30" d="100"/>
        </p:scale>
        <p:origin x="1848" y="608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714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141" cy="480717"/>
          </a:xfrm>
          <a:prstGeom prst="rect">
            <a:avLst/>
          </a:prstGeom>
        </p:spPr>
        <p:txBody>
          <a:bodyPr vert="horz" lIns="94924" tIns="47462" rIns="94924" bIns="474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01" y="0"/>
            <a:ext cx="3170141" cy="480717"/>
          </a:xfrm>
          <a:prstGeom prst="rect">
            <a:avLst/>
          </a:prstGeom>
        </p:spPr>
        <p:txBody>
          <a:bodyPr vert="horz" lIns="94924" tIns="47462" rIns="94924" bIns="47462" rtlCol="0"/>
          <a:lstStyle>
            <a:lvl1pPr algn="r">
              <a:defRPr sz="1200"/>
            </a:lvl1pPr>
          </a:lstStyle>
          <a:p>
            <a:fld id="{0774E6B3-4EE3-434C-B9AF-BFD4E40BBE89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1738"/>
            <a:ext cx="4321175" cy="3240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24" tIns="47462" rIns="94924" bIns="474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0" y="4620126"/>
            <a:ext cx="5852823" cy="3781745"/>
          </a:xfrm>
          <a:prstGeom prst="rect">
            <a:avLst/>
          </a:prstGeom>
        </p:spPr>
        <p:txBody>
          <a:bodyPr vert="horz" lIns="94924" tIns="47462" rIns="94924" bIns="474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485"/>
            <a:ext cx="3170141" cy="480716"/>
          </a:xfrm>
          <a:prstGeom prst="rect">
            <a:avLst/>
          </a:prstGeom>
        </p:spPr>
        <p:txBody>
          <a:bodyPr vert="horz" lIns="94924" tIns="47462" rIns="94924" bIns="474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01" y="9120485"/>
            <a:ext cx="3170141" cy="480716"/>
          </a:xfrm>
          <a:prstGeom prst="rect">
            <a:avLst/>
          </a:prstGeom>
        </p:spPr>
        <p:txBody>
          <a:bodyPr vert="horz" lIns="94924" tIns="47462" rIns="94924" bIns="47462" rtlCol="0" anchor="b"/>
          <a:lstStyle>
            <a:lvl1pPr algn="r">
              <a:defRPr sz="1200"/>
            </a:lvl1pPr>
          </a:lstStyle>
          <a:p>
            <a:fld id="{30304C7A-0CDD-4A59-A67C-41EF1467C2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7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04C7A-0CDD-4A59-A67C-41EF1467C2A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0208" y="3642970"/>
            <a:ext cx="36210240" cy="1711756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400" spc="-24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182" y="21386981"/>
            <a:ext cx="36210240" cy="54864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1520" cap="all" spc="960" baseline="0">
                <a:solidFill>
                  <a:schemeClr val="tx2"/>
                </a:solidFill>
                <a:latin typeface="+mj-lt"/>
              </a:defRPr>
            </a:lvl1pPr>
            <a:lvl2pPr marL="2194560" indent="0" algn="ctr">
              <a:buNone/>
              <a:defRPr sz="11520"/>
            </a:lvl2pPr>
            <a:lvl3pPr marL="4389120" indent="0" algn="ctr">
              <a:buNone/>
              <a:defRPr sz="11520"/>
            </a:lvl3pPr>
            <a:lvl4pPr marL="6583680" indent="0" algn="ctr">
              <a:buNone/>
              <a:defRPr sz="9600"/>
            </a:lvl4pPr>
            <a:lvl5pPr marL="8778240" indent="0" algn="ctr">
              <a:buNone/>
              <a:defRPr sz="9600"/>
            </a:lvl5pPr>
            <a:lvl6pPr marL="10972800" indent="0" algn="ctr">
              <a:buNone/>
              <a:defRPr sz="9600"/>
            </a:lvl6pPr>
            <a:lvl7pPr marL="13167360" indent="0" algn="ctr">
              <a:buNone/>
              <a:defRPr sz="9600"/>
            </a:lvl7pPr>
            <a:lvl8pPr marL="15361920" indent="0" algn="ctr">
              <a:buNone/>
              <a:defRPr sz="9600"/>
            </a:lvl8pPr>
            <a:lvl9pPr marL="17556480" indent="0" algn="ctr">
              <a:buNone/>
              <a:defRPr sz="9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47571" y="20848320"/>
            <a:ext cx="35551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979050"/>
            <a:ext cx="9464040" cy="276475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979050"/>
            <a:ext cx="27843480" cy="2764751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205399" y="685799"/>
            <a:ext cx="685800" cy="3154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2126" y="685799"/>
            <a:ext cx="683674" cy="3154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6927" y="32232600"/>
            <a:ext cx="438912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2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208" y="3642970"/>
            <a:ext cx="36210240" cy="1711756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8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8" y="21375014"/>
            <a:ext cx="36210240" cy="54864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1520" cap="all" spc="960" baseline="0">
                <a:solidFill>
                  <a:schemeClr val="tx2"/>
                </a:solidFill>
                <a:latin typeface="+mj-lt"/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47571" y="20848320"/>
            <a:ext cx="35551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0208" y="8859523"/>
            <a:ext cx="17775936" cy="19312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84512" y="8859528"/>
            <a:ext cx="17775936" cy="19312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8" y="8861049"/>
            <a:ext cx="17775936" cy="35341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600" b="0" cap="all" baseline="0">
                <a:solidFill>
                  <a:schemeClr val="tx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208" y="12395203"/>
            <a:ext cx="17775936" cy="1621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84512" y="8861049"/>
            <a:ext cx="17775936" cy="35341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600" b="0" cap="all" baseline="0">
                <a:solidFill>
                  <a:schemeClr val="tx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84512" y="12395203"/>
            <a:ext cx="17775936" cy="1621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" y="0"/>
            <a:ext cx="14582846" cy="329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544254" y="0"/>
            <a:ext cx="230429" cy="3291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852923"/>
            <a:ext cx="11521440" cy="10972800"/>
          </a:xfrm>
        </p:spPr>
        <p:txBody>
          <a:bodyPr anchor="b">
            <a:normAutofit/>
          </a:bodyPr>
          <a:lstStyle>
            <a:lvl1pPr>
              <a:defRPr sz="1728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2160" y="3511296"/>
            <a:ext cx="23372064" cy="2523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14045184"/>
            <a:ext cx="11521440" cy="1621979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846" y="31006975"/>
            <a:ext cx="9426638" cy="1752600"/>
          </a:xfrm>
        </p:spPr>
        <p:txBody>
          <a:bodyPr/>
          <a:lstStyle>
            <a:lvl1pPr algn="l">
              <a:defRPr/>
            </a:lvl1pPr>
          </a:lstStyle>
          <a:p>
            <a:fld id="{985D6BDF-9D0E-4E2B-85B8-D8F4790360C9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82160" y="31006975"/>
            <a:ext cx="16733520" cy="1752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" y="23774400"/>
            <a:ext cx="43879771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" y="23592365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208" y="24359616"/>
            <a:ext cx="36409123" cy="3950208"/>
          </a:xfrm>
        </p:spPr>
        <p:txBody>
          <a:bodyPr tIns="0" bIns="0" anchor="b">
            <a:noAutofit/>
          </a:bodyPr>
          <a:lstStyle>
            <a:lvl1pPr>
              <a:defRPr sz="1728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" y="0"/>
            <a:ext cx="43891147" cy="23592365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0208" y="28353715"/>
            <a:ext cx="36429696" cy="285292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2880"/>
              </a:spcAft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0723840"/>
            <a:ext cx="43891205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30404715"/>
            <a:ext cx="43891205" cy="3167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5" y="8859523"/>
            <a:ext cx="36210245" cy="19312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0215" y="31006975"/>
            <a:ext cx="890017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rgbClr val="FFFFFF"/>
                </a:solidFill>
              </a:defRPr>
            </a:lvl1pPr>
          </a:lstStyle>
          <a:p>
            <a:fld id="{985D6BDF-9D0E-4E2B-85B8-D8F4790360C9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70270" y="31006975"/>
            <a:ext cx="1736209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41654" y="31006975"/>
            <a:ext cx="4723291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rgbClr val="FFFFFF"/>
                </a:solidFill>
              </a:defRPr>
            </a:lvl1pPr>
          </a:lstStyle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296715" y="8341656"/>
            <a:ext cx="3588105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10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4389120" rtl="0" eaLnBrk="1" latinLnBrk="0" hangingPunct="1">
        <a:lnSpc>
          <a:spcPct val="85000"/>
        </a:lnSpc>
        <a:spcBef>
          <a:spcPct val="0"/>
        </a:spcBef>
        <a:buNone/>
        <a:defRPr sz="23040" kern="1200" spc="-2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9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843430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8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721254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99078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476902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28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24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20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16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s://github.com/square/retrofit)" TargetMode="External"/><Relationship Id="rId8" Type="http://schemas.openxmlformats.org/officeDocument/2006/relationships/hyperlink" Target="https://github.com/FasterXML/jackson)" TargetMode="External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457251" y="436409"/>
            <a:ext cx="32918400" cy="192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000" dirty="0" smtClean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rPr>
              <a:t>GFS Time Clock</a:t>
            </a:r>
            <a:endParaRPr lang="en-US" sz="8000" dirty="0">
              <a:solidFill>
                <a:schemeClr val="tx2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0" y="1799160"/>
            <a:ext cx="32918400" cy="84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Kent Sinclair, Thanh Nguyen | Advisors: Dr. Robert Adams, GVSU | Ron Hull, Ehsan Rahman, James </a:t>
            </a:r>
            <a:r>
              <a:rPr lang="en-US" sz="4000" dirty="0" err="1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Uhi</a:t>
            </a:r>
            <a:r>
              <a:rPr lang="en-US" sz="4000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000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li, </a:t>
            </a:r>
            <a:r>
              <a:rPr lang="en-US" sz="4000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Gordon Food Service</a:t>
            </a:r>
            <a:endParaRPr lang="en-US" sz="4000" dirty="0">
              <a:solidFill>
                <a:schemeClr val="tx2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5544800" y="4610663"/>
            <a:ext cx="13258800" cy="323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Develop </a:t>
            </a:r>
            <a:r>
              <a:rPr lang="en-US" sz="4000" dirty="0">
                <a:latin typeface="Roboto" charset="0"/>
                <a:ea typeface="Roboto" charset="0"/>
                <a:cs typeface="Roboto" charset="0"/>
              </a:rPr>
              <a:t>a networked clock that leverages commodity hardware and software to reduce maintenance and replacement cost over dedicated time clock solutions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/>
            </a:r>
            <a:br>
              <a:rPr lang="en-US" sz="3600" dirty="0" smtClean="0">
                <a:latin typeface="Roboto" charset="0"/>
                <a:ea typeface="Roboto" charset="0"/>
                <a:cs typeface="Roboto" charset="0"/>
              </a:rPr>
            </a:br>
            <a:endParaRPr lang="en-US" sz="36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44800" y="3731431"/>
            <a:ext cx="13258800" cy="914401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Goal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626560" y="3630145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Challenges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71600" y="13338466"/>
            <a:ext cx="13258800" cy="914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Application </a:t>
            </a:r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Features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544800" y="9458931"/>
            <a:ext cx="13258800" cy="914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Options Screen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2911870"/>
            <a:ext cx="41148000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Box 192"/>
          <p:cNvSpPr txBox="1">
            <a:spLocks noChangeArrowheads="1"/>
          </p:cNvSpPr>
          <p:nvPr/>
        </p:nvSpPr>
        <p:spPr bwMode="auto">
          <a:xfrm>
            <a:off x="1371600" y="14252866"/>
            <a:ext cx="13258800" cy="470932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839" eaLnBrk="1" hangingPunct="1"/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Time Clock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functionality</a:t>
            </a:r>
            <a:r>
              <a:rPr lang="en-US" sz="4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including ability to clock in and out for work and breaks as seen in figure 1.Flexibilty to scan user badge using device camera, barcode scanner, or manually.</a:t>
            </a:r>
            <a:r>
              <a:rPr lang="en-US" sz="4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The Android application makes use of a p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ersistent configuration via. Android </a:t>
            </a:r>
            <a:r>
              <a:rPr lang="en-US" sz="4000" dirty="0" err="1" smtClean="0">
                <a:latin typeface="Roboto" charset="0"/>
                <a:ea typeface="Roboto" charset="0"/>
                <a:cs typeface="Roboto" charset="0"/>
              </a:rPr>
              <a:t>SharedPreferences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. In addition the application makes use of </a:t>
            </a:r>
            <a:r>
              <a:rPr lang="en-US" sz="4000" dirty="0">
                <a:latin typeface="Roboto" charset="0"/>
                <a:ea typeface="Roboto" charset="0"/>
                <a:cs typeface="Roboto" charset="0"/>
              </a:rPr>
              <a:t>o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ffline or disconnected mode.</a:t>
            </a:r>
            <a:endParaRPr lang="en-US" sz="4000" dirty="0" smtClean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544800" y="18962193"/>
            <a:ext cx="13258800" cy="914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Admin Panel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457200"/>
            <a:ext cx="14484350" cy="3651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7" r="8849"/>
          <a:stretch/>
        </p:blipFill>
        <p:spPr>
          <a:xfrm>
            <a:off x="15544800" y="10406044"/>
            <a:ext cx="13258800" cy="732067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79672"/>
            <a:ext cx="5276867" cy="1645920"/>
          </a:xfrm>
          <a:prstGeom prst="rect">
            <a:avLst/>
          </a:prstGeom>
        </p:spPr>
      </p:pic>
      <p:sp>
        <p:nvSpPr>
          <p:cNvPr id="38" name="Text Box 192"/>
          <p:cNvSpPr txBox="1">
            <a:spLocks noChangeArrowheads="1"/>
          </p:cNvSpPr>
          <p:nvPr/>
        </p:nvSpPr>
        <p:spPr bwMode="auto">
          <a:xfrm>
            <a:off x="1371600" y="10366809"/>
            <a:ext cx="13258800" cy="17742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AngularJS Web Application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Native (Java) Android Application</a:t>
            </a:r>
            <a:endParaRPr lang="en-US" sz="4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71600" y="9458931"/>
            <a:ext cx="13258800" cy="914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Initial Software Options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 Box 192"/>
          <p:cNvSpPr txBox="1">
            <a:spLocks noChangeArrowheads="1"/>
          </p:cNvSpPr>
          <p:nvPr/>
        </p:nvSpPr>
        <p:spPr bwMode="auto">
          <a:xfrm>
            <a:off x="29626560" y="10373331"/>
            <a:ext cx="13258800" cy="562866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839" eaLnBrk="1" hangingPunct="1"/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The timeclock Native </a:t>
            </a:r>
            <a:r>
              <a:rPr lang="en-US" sz="4000" dirty="0">
                <a:latin typeface="Roboto" charset="0"/>
                <a:ea typeface="Roboto" charset="0"/>
                <a:cs typeface="Roboto" charset="0"/>
              </a:rPr>
              <a:t>Android app, with backwards compatibility for Android API 17, Android 4.2 Jelly Bean. </a:t>
            </a:r>
            <a:r>
              <a:rPr lang="en-US" sz="4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Offline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functionality </a:t>
            </a:r>
            <a:r>
              <a:rPr lang="en-US" sz="4000" dirty="0">
                <a:latin typeface="Roboto" charset="0"/>
                <a:ea typeface="Roboto" charset="0"/>
                <a:cs typeface="Roboto" charset="0"/>
              </a:rPr>
              <a:t>using a local Realm database to store cached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punches. Configuration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using Android </a:t>
            </a:r>
            <a:r>
              <a:rPr lang="en-US" sz="4000" dirty="0">
                <a:latin typeface="Roboto" charset="0"/>
                <a:ea typeface="Roboto" charset="0"/>
                <a:cs typeface="Roboto" charset="0"/>
              </a:rPr>
              <a:t>s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hared preferences </a:t>
            </a:r>
            <a:r>
              <a:rPr lang="en-US" sz="4000" dirty="0">
                <a:latin typeface="Roboto" charset="0"/>
                <a:ea typeface="Roboto" charset="0"/>
                <a:cs typeface="Roboto" charset="0"/>
              </a:rPr>
              <a:t>to hold passwords and API information.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 Network </a:t>
            </a:r>
            <a:r>
              <a:rPr lang="en-US" sz="4000" dirty="0">
                <a:latin typeface="Roboto" charset="0"/>
                <a:ea typeface="Roboto" charset="0"/>
                <a:cs typeface="Roboto" charset="0"/>
              </a:rPr>
              <a:t>connectivity is achieved through the Retrofit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library to build API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calls. </a:t>
            </a:r>
            <a:r>
              <a:rPr lang="en-US" sz="4000" dirty="0" err="1" smtClean="0">
                <a:latin typeface="Roboto" charset="0"/>
                <a:ea typeface="Roboto" charset="0"/>
                <a:cs typeface="Roboto" charset="0"/>
              </a:rPr>
              <a:t>FasterXML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/Jackson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is used to </a:t>
            </a:r>
            <a:r>
              <a:rPr lang="en-US" sz="4000" dirty="0">
                <a:latin typeface="Roboto" charset="0"/>
                <a:ea typeface="Roboto" charset="0"/>
                <a:cs typeface="Roboto" charset="0"/>
              </a:rPr>
              <a:t>translate between Java objects and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JSON.</a:t>
            </a:r>
            <a:r>
              <a:rPr lang="en-US" sz="4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Image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downloading and caching is </a:t>
            </a:r>
            <a:r>
              <a:rPr lang="en-US" sz="4000" dirty="0">
                <a:latin typeface="Roboto" charset="0"/>
                <a:ea typeface="Roboto" charset="0"/>
                <a:cs typeface="Roboto" charset="0"/>
              </a:rPr>
              <a:t>handling using the Picasso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library</a:t>
            </a:r>
            <a:endParaRPr lang="en-US" sz="4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626560" y="9458931"/>
            <a:ext cx="13258800" cy="914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Implementation</a:t>
            </a:r>
          </a:p>
        </p:txBody>
      </p:sp>
      <p:sp>
        <p:nvSpPr>
          <p:cNvPr id="44" name="Text Box 192"/>
          <p:cNvSpPr txBox="1">
            <a:spLocks noChangeArrowheads="1"/>
          </p:cNvSpPr>
          <p:nvPr/>
        </p:nvSpPr>
        <p:spPr bwMode="auto">
          <a:xfrm>
            <a:off x="20447742" y="17947370"/>
            <a:ext cx="3719237" cy="101482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marR="0" lvl="0" indent="-571500" algn="ctr" defTabSz="913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>
                <a:latin typeface="Roboto" charset="0"/>
                <a:ea typeface="Roboto" charset="0"/>
                <a:cs typeface="Roboto" charset="0"/>
              </a:rPr>
              <a:t>Figure 1(phone)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" b="463"/>
          <a:stretch/>
        </p:blipFill>
        <p:spPr>
          <a:xfrm>
            <a:off x="15544800" y="19876593"/>
            <a:ext cx="13258800" cy="735338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9" name="Text Box 192"/>
          <p:cNvSpPr txBox="1">
            <a:spLocks noChangeArrowheads="1"/>
          </p:cNvSpPr>
          <p:nvPr/>
        </p:nvSpPr>
        <p:spPr bwMode="auto">
          <a:xfrm>
            <a:off x="20085981" y="27600580"/>
            <a:ext cx="3719237" cy="108759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marR="0" lvl="0" indent="-571500" algn="ctr" defTabSz="913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>
                <a:latin typeface="Roboto" charset="0"/>
                <a:ea typeface="Roboto" charset="0"/>
                <a:cs typeface="Roboto" charset="0"/>
              </a:rPr>
              <a:t>Figure 2 (tablet)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211" y="891289"/>
            <a:ext cx="3261191" cy="1828800"/>
          </a:xfrm>
          <a:prstGeom prst="rect">
            <a:avLst/>
          </a:prstGeom>
        </p:spPr>
      </p:pic>
      <p:sp>
        <p:nvSpPr>
          <p:cNvPr id="51" name="Text Box 192"/>
          <p:cNvSpPr txBox="1">
            <a:spLocks noChangeArrowheads="1"/>
          </p:cNvSpPr>
          <p:nvPr/>
        </p:nvSpPr>
        <p:spPr bwMode="auto">
          <a:xfrm>
            <a:off x="29596080" y="17682033"/>
            <a:ext cx="13258800" cy="471426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839" eaLnBrk="1" hangingPunct="1"/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Deployment will require a few steps to be taken by GFS prior to going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live: Distribution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center </a:t>
            </a:r>
            <a:r>
              <a:rPr lang="en-US" sz="4000" dirty="0" err="1" smtClean="0">
                <a:latin typeface="Roboto" charset="0"/>
                <a:ea typeface="Roboto" charset="0"/>
                <a:cs typeface="Roboto" charset="0"/>
              </a:rPr>
              <a:t>wifi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 testing  (for </a:t>
            </a:r>
            <a:r>
              <a:rPr lang="en-US" sz="4000" dirty="0" err="1" smtClean="0">
                <a:latin typeface="Roboto" charset="0"/>
                <a:ea typeface="Roboto" charset="0"/>
                <a:cs typeface="Roboto" charset="0"/>
              </a:rPr>
              <a:t>deadzone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 and sync frequency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).3D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printed mounting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solution. User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testing involving potential UI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Updates.</a:t>
            </a:r>
            <a:r>
              <a:rPr lang="en-US" sz="4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In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depth hardware consideration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596080" y="16767633"/>
            <a:ext cx="13258800" cy="914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Future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3" name="Text Box 192"/>
          <p:cNvSpPr txBox="1">
            <a:spLocks noChangeArrowheads="1"/>
          </p:cNvSpPr>
          <p:nvPr/>
        </p:nvSpPr>
        <p:spPr bwMode="auto">
          <a:xfrm>
            <a:off x="1371600" y="22919948"/>
            <a:ext cx="13258800" cy="43100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Zxing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(https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://</a:t>
            </a:r>
            <a:r>
              <a:rPr lang="en-US" sz="3600" dirty="0" err="1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3600" dirty="0" err="1">
                <a:latin typeface="Roboto" charset="0"/>
                <a:ea typeface="Roboto" charset="0"/>
                <a:cs typeface="Roboto" charset="0"/>
              </a:rPr>
              <a:t>zxing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3600" dirty="0" err="1">
                <a:latin typeface="Roboto" charset="0"/>
                <a:ea typeface="Roboto" charset="0"/>
                <a:cs typeface="Roboto" charset="0"/>
              </a:rPr>
              <a:t>zxing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/)</a:t>
            </a:r>
            <a:endParaRPr lang="en-US" sz="3600" dirty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Realm-java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(https://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/realm/realm-java)</a:t>
            </a:r>
            <a:endParaRPr lang="en-US" sz="3600" dirty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Retrofit (</a:t>
            </a:r>
            <a:r>
              <a:rPr lang="en-US" sz="3600" dirty="0">
                <a:latin typeface="Roboto" charset="0"/>
                <a:ea typeface="Roboto" charset="0"/>
                <a:cs typeface="Roboto" charset="0"/>
                <a:hlinkClick r:id="rId7"/>
              </a:rPr>
              <a:t>https://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  <a:hlinkClick r:id="rId7"/>
              </a:rPr>
              <a:t>github.com/square/retrofit)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>
                <a:latin typeface="Roboto" charset="0"/>
                <a:ea typeface="Roboto" charset="0"/>
                <a:cs typeface="Roboto" charset="0"/>
              </a:rPr>
              <a:t>O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kHttp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(https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://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/square/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okhttp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FasterXML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sz="3600" dirty="0">
                <a:latin typeface="Roboto" charset="0"/>
                <a:ea typeface="Roboto" charset="0"/>
                <a:cs typeface="Roboto" charset="0"/>
                <a:hlinkClick r:id="rId8"/>
              </a:rPr>
              <a:t>https://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  <a:hlinkClick r:id="rId8"/>
              </a:rPr>
              <a:t>github.com/FasterXML/jackson)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RxAndroid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(https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://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RxAndroid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71600" y="22005549"/>
            <a:ext cx="13258800" cy="914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Open Source / Libraries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1" name="Text Box 189"/>
          <p:cNvSpPr txBox="1">
            <a:spLocks noChangeArrowheads="1"/>
          </p:cNvSpPr>
          <p:nvPr/>
        </p:nvSpPr>
        <p:spPr bwMode="auto">
          <a:xfrm>
            <a:off x="29596080" y="4587533"/>
            <a:ext cx="13258800" cy="2739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defTabSz="913839" eaLnBrk="1" hangingPunct="1"/>
            <a:r>
              <a:rPr lang="en-US" sz="4000" dirty="0">
                <a:latin typeface="Roboto" charset="0"/>
                <a:ea typeface="Roboto" charset="0"/>
                <a:cs typeface="Roboto" charset="0"/>
              </a:rPr>
              <a:t>As an operating system and ecosystem, Android is optimized single user mobile applications. Commodity hardware Maintain consistent experience across various API 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devices</a:t>
            </a:r>
            <a:endParaRPr lang="en-US" sz="4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6" name="Text Box 189"/>
          <p:cNvSpPr txBox="1">
            <a:spLocks noChangeArrowheads="1"/>
          </p:cNvSpPr>
          <p:nvPr/>
        </p:nvSpPr>
        <p:spPr bwMode="auto">
          <a:xfrm>
            <a:off x="1371600" y="4509376"/>
            <a:ext cx="13258800" cy="3354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defTabSz="913839" eaLnBrk="1" hangingPunct="1"/>
            <a:r>
              <a:rPr lang="en-US" sz="4000" dirty="0">
                <a:latin typeface="Roboto" charset="0"/>
                <a:ea typeface="Roboto" charset="0"/>
                <a:cs typeface="Roboto" charset="0"/>
              </a:rPr>
              <a:t>Gordon Food Service uses wall mounted timeclocks which cost $1,800 to $2,000 per unit for hourly employees across 130 distribution centers. By replacing current timeclocks with $300 tablet, software, and mount package for a potential savings of $200,000</a:t>
            </a:r>
            <a:r>
              <a:rPr lang="en-US" sz="4000" dirty="0" smtClean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4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71600" y="3630144"/>
            <a:ext cx="13258800" cy="914401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Abstract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8516" y="25342384"/>
            <a:ext cx="4156364" cy="48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6847</TotalTime>
  <Words>370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Roboto</vt:lpstr>
      <vt:lpstr>Roboto Medium</vt:lpstr>
      <vt:lpstr>Arial</vt:lpstr>
      <vt:lpstr>Retrospect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Poster Template 36x48</dc:title>
  <dc:subject/>
  <dc:creator>GVSU</dc:creator>
  <cp:keywords/>
  <dc:description/>
  <cp:lastModifiedBy>Kent A. Sinclair</cp:lastModifiedBy>
  <cp:revision>194</cp:revision>
  <cp:lastPrinted>2013-02-12T02:21:55Z</cp:lastPrinted>
  <dcterms:created xsi:type="dcterms:W3CDTF">2013-02-10T21:14:48Z</dcterms:created>
  <dcterms:modified xsi:type="dcterms:W3CDTF">2017-04-13T16:14:12Z</dcterms:modified>
  <cp:category/>
</cp:coreProperties>
</file>