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4" r:id="rId1"/>
  </p:sldMasterIdLst>
  <p:notesMasterIdLst>
    <p:notesMasterId r:id="rId3"/>
  </p:notesMasterIdLst>
  <p:sldIdLst>
    <p:sldId id="256" r:id="rId2"/>
  </p:sldIdLst>
  <p:sldSz cx="43891200" cy="32918400"/>
  <p:notesSz cx="7315200" cy="960120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9" autoAdjust="0"/>
    <p:restoredTop sz="86464" autoAdjust="0"/>
  </p:normalViewPr>
  <p:slideViewPr>
    <p:cSldViewPr>
      <p:cViewPr>
        <p:scale>
          <a:sx n="10" d="100"/>
          <a:sy n="10" d="100"/>
        </p:scale>
        <p:origin x="2528" y="188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49" d="100"/>
          <a:sy n="49" d="100"/>
        </p:scale>
        <p:origin x="2714" y="29"/>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141" cy="480717"/>
          </a:xfrm>
          <a:prstGeom prst="rect">
            <a:avLst/>
          </a:prstGeom>
        </p:spPr>
        <p:txBody>
          <a:bodyPr vert="horz" lIns="94924" tIns="47462" rIns="94924" bIns="47462" rtlCol="0"/>
          <a:lstStyle>
            <a:lvl1pPr algn="l">
              <a:defRPr sz="1200"/>
            </a:lvl1pPr>
          </a:lstStyle>
          <a:p>
            <a:endParaRPr lang="en-US" dirty="0"/>
          </a:p>
        </p:txBody>
      </p:sp>
      <p:sp>
        <p:nvSpPr>
          <p:cNvPr id="3" name="Date Placeholder 2"/>
          <p:cNvSpPr>
            <a:spLocks noGrp="1"/>
          </p:cNvSpPr>
          <p:nvPr>
            <p:ph type="dt" idx="1"/>
          </p:nvPr>
        </p:nvSpPr>
        <p:spPr>
          <a:xfrm>
            <a:off x="4143401" y="0"/>
            <a:ext cx="3170141" cy="480717"/>
          </a:xfrm>
          <a:prstGeom prst="rect">
            <a:avLst/>
          </a:prstGeom>
        </p:spPr>
        <p:txBody>
          <a:bodyPr vert="horz" lIns="94924" tIns="47462" rIns="94924" bIns="47462" rtlCol="0"/>
          <a:lstStyle>
            <a:lvl1pPr algn="r">
              <a:defRPr sz="1200"/>
            </a:lvl1pPr>
          </a:lstStyle>
          <a:p>
            <a:fld id="{0774E6B3-4EE3-434C-B9AF-BFD4E40BBE89}" type="datetimeFigureOut">
              <a:rPr lang="en-US" smtClean="0"/>
              <a:pPr/>
              <a:t>4/10/17</a:t>
            </a:fld>
            <a:endParaRPr lang="en-US" dirty="0"/>
          </a:p>
        </p:txBody>
      </p:sp>
      <p:sp>
        <p:nvSpPr>
          <p:cNvPr id="4" name="Slide Image Placeholder 3"/>
          <p:cNvSpPr>
            <a:spLocks noGrp="1" noRot="1" noChangeAspect="1"/>
          </p:cNvSpPr>
          <p:nvPr>
            <p:ph type="sldImg" idx="2"/>
          </p:nvPr>
        </p:nvSpPr>
        <p:spPr>
          <a:xfrm>
            <a:off x="1497013" y="1201738"/>
            <a:ext cx="4321175" cy="3240087"/>
          </a:xfrm>
          <a:prstGeom prst="rect">
            <a:avLst/>
          </a:prstGeom>
          <a:noFill/>
          <a:ln w="12700">
            <a:solidFill>
              <a:prstClr val="black"/>
            </a:solidFill>
          </a:ln>
        </p:spPr>
        <p:txBody>
          <a:bodyPr vert="horz" lIns="94924" tIns="47462" rIns="94924" bIns="47462" rtlCol="0" anchor="ctr"/>
          <a:lstStyle/>
          <a:p>
            <a:endParaRPr lang="en-US" dirty="0"/>
          </a:p>
        </p:txBody>
      </p:sp>
      <p:sp>
        <p:nvSpPr>
          <p:cNvPr id="5" name="Notes Placeholder 4"/>
          <p:cNvSpPr>
            <a:spLocks noGrp="1"/>
          </p:cNvSpPr>
          <p:nvPr>
            <p:ph type="body" sz="quarter" idx="3"/>
          </p:nvPr>
        </p:nvSpPr>
        <p:spPr>
          <a:xfrm>
            <a:off x="731190" y="4620126"/>
            <a:ext cx="5852823" cy="3781745"/>
          </a:xfrm>
          <a:prstGeom prst="rect">
            <a:avLst/>
          </a:prstGeom>
        </p:spPr>
        <p:txBody>
          <a:bodyPr vert="horz" lIns="94924" tIns="47462" rIns="94924" bIns="474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485"/>
            <a:ext cx="3170141" cy="480716"/>
          </a:xfrm>
          <a:prstGeom prst="rect">
            <a:avLst/>
          </a:prstGeom>
        </p:spPr>
        <p:txBody>
          <a:bodyPr vert="horz" lIns="94924" tIns="47462" rIns="94924" bIns="474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401" y="9120485"/>
            <a:ext cx="3170141" cy="480716"/>
          </a:xfrm>
          <a:prstGeom prst="rect">
            <a:avLst/>
          </a:prstGeom>
        </p:spPr>
        <p:txBody>
          <a:bodyPr vert="horz" lIns="94924" tIns="47462" rIns="94924" bIns="47462" rtlCol="0" anchor="b"/>
          <a:lstStyle>
            <a:lvl1pPr algn="r">
              <a:defRPr sz="1200"/>
            </a:lvl1pPr>
          </a:lstStyle>
          <a:p>
            <a:fld id="{30304C7A-0CDD-4A59-A67C-41EF1467C2AD}" type="slidenum">
              <a:rPr lang="en-US" smtClean="0"/>
              <a:pPr/>
              <a:t>‹#›</a:t>
            </a:fld>
            <a:endParaRPr lang="en-US" dirty="0"/>
          </a:p>
        </p:txBody>
      </p:sp>
    </p:spTree>
    <p:extLst>
      <p:ext uri="{BB962C8B-B14F-4D97-AF65-F5344CB8AC3E}">
        <p14:creationId xmlns:p14="http://schemas.microsoft.com/office/powerpoint/2010/main" val="3958572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304C7A-0CDD-4A59-A67C-41EF1467C2AD}"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436"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0"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950208" y="3642970"/>
            <a:ext cx="36210240" cy="17117568"/>
          </a:xfrm>
        </p:spPr>
        <p:txBody>
          <a:bodyPr anchor="b">
            <a:normAutofit/>
          </a:bodyPr>
          <a:lstStyle>
            <a:lvl1pPr algn="l">
              <a:lnSpc>
                <a:spcPct val="85000"/>
              </a:lnSpc>
              <a:defRPr sz="38400" spc="-24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960182" y="21386981"/>
            <a:ext cx="36210240" cy="5486400"/>
          </a:xfrm>
        </p:spPr>
        <p:txBody>
          <a:bodyPr lIns="91440" rIns="91440">
            <a:normAutofit/>
          </a:bodyPr>
          <a:lstStyle>
            <a:lvl1pPr marL="0" indent="0" algn="l">
              <a:buNone/>
              <a:defRPr sz="11520" cap="all" spc="960" baseline="0">
                <a:solidFill>
                  <a:schemeClr val="tx2"/>
                </a:solidFill>
                <a:latin typeface="+mj-lt"/>
              </a:defRPr>
            </a:lvl1pPr>
            <a:lvl2pPr marL="2194560" indent="0" algn="ctr">
              <a:buNone/>
              <a:defRPr sz="11520"/>
            </a:lvl2pPr>
            <a:lvl3pPr marL="4389120" indent="0" algn="ctr">
              <a:buNone/>
              <a:defRPr sz="11520"/>
            </a:lvl3pPr>
            <a:lvl4pPr marL="6583680" indent="0" algn="ctr">
              <a:buNone/>
              <a:defRPr sz="9600"/>
            </a:lvl4pPr>
            <a:lvl5pPr marL="8778240" indent="0" algn="ctr">
              <a:buNone/>
              <a:defRPr sz="9600"/>
            </a:lvl5pPr>
            <a:lvl6pPr marL="10972800" indent="0" algn="ctr">
              <a:buNone/>
              <a:defRPr sz="9600"/>
            </a:lvl6pPr>
            <a:lvl7pPr marL="13167360" indent="0" algn="ctr">
              <a:buNone/>
              <a:defRPr sz="9600"/>
            </a:lvl7pPr>
            <a:lvl8pPr marL="15361920" indent="0" algn="ctr">
              <a:buNone/>
              <a:defRPr sz="9600"/>
            </a:lvl8pPr>
            <a:lvl9pPr marL="17556480" indent="0" algn="ctr">
              <a:buNone/>
              <a:defRPr sz="9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pPr/>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pPr/>
              <a:t>‹#›</a:t>
            </a:fld>
            <a:endParaRPr lang="en-US" dirty="0"/>
          </a:p>
        </p:txBody>
      </p:sp>
      <p:cxnSp>
        <p:nvCxnSpPr>
          <p:cNvPr id="9" name="Straight Connector 8"/>
          <p:cNvCxnSpPr/>
          <p:nvPr/>
        </p:nvCxnSpPr>
        <p:spPr>
          <a:xfrm>
            <a:off x="4347571" y="20848320"/>
            <a:ext cx="3555187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pPr/>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436"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0"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31409642" y="1979050"/>
            <a:ext cx="9464040" cy="2764751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979050"/>
            <a:ext cx="27843480" cy="2764751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pPr/>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43205399" y="685799"/>
            <a:ext cx="685800" cy="315468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126" y="685799"/>
            <a:ext cx="683674" cy="315468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6927" y="32232600"/>
            <a:ext cx="43891200"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Tree>
    <p:extLst>
      <p:ext uri="{BB962C8B-B14F-4D97-AF65-F5344CB8AC3E}">
        <p14:creationId xmlns:p14="http://schemas.microsoft.com/office/powerpoint/2010/main" val="62772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pPr/>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436"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0"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950208" y="3642970"/>
            <a:ext cx="36210240" cy="17117568"/>
          </a:xfrm>
        </p:spPr>
        <p:txBody>
          <a:bodyPr anchor="b" anchorCtr="0">
            <a:normAutofit/>
          </a:bodyPr>
          <a:lstStyle>
            <a:lvl1pPr>
              <a:lnSpc>
                <a:spcPct val="85000"/>
              </a:lnSpc>
              <a:defRPr sz="384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950208" y="21375014"/>
            <a:ext cx="36210240" cy="5486400"/>
          </a:xfrm>
        </p:spPr>
        <p:txBody>
          <a:bodyPr lIns="91440" rIns="91440" anchor="t" anchorCtr="0">
            <a:normAutofit/>
          </a:bodyPr>
          <a:lstStyle>
            <a:lvl1pPr marL="0" indent="0">
              <a:buNone/>
              <a:defRPr sz="11520" cap="all" spc="960" baseline="0">
                <a:solidFill>
                  <a:schemeClr val="tx2"/>
                </a:solidFill>
                <a:latin typeface="+mj-lt"/>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pPr/>
              <a:t>4/10/17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pPr/>
              <a:t>‹#›</a:t>
            </a:fld>
            <a:endParaRPr lang="en-US" dirty="0"/>
          </a:p>
        </p:txBody>
      </p:sp>
      <p:cxnSp>
        <p:nvCxnSpPr>
          <p:cNvPr id="9" name="Straight Connector 8"/>
          <p:cNvCxnSpPr/>
          <p:nvPr/>
        </p:nvCxnSpPr>
        <p:spPr>
          <a:xfrm>
            <a:off x="4347571" y="20848320"/>
            <a:ext cx="3555187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950208" y="1375701"/>
            <a:ext cx="36210240" cy="6963634"/>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50208" y="8859523"/>
            <a:ext cx="17775936" cy="193121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384512" y="8859528"/>
            <a:ext cx="17775936" cy="193121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pPr/>
              <a:t>4/10/17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950208" y="1375701"/>
            <a:ext cx="36210240" cy="696363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950208" y="8861049"/>
            <a:ext cx="17775936" cy="3534154"/>
          </a:xfrm>
        </p:spPr>
        <p:txBody>
          <a:bodyPr lIns="91440" rIns="91440" anchor="ctr">
            <a:normAutofit/>
          </a:bodyPr>
          <a:lstStyle>
            <a:lvl1pPr marL="0" indent="0">
              <a:buNone/>
              <a:defRPr sz="9600" b="0" cap="all" baseline="0">
                <a:solidFill>
                  <a:schemeClr val="tx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950208" y="12395203"/>
            <a:ext cx="17775936" cy="1621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384512" y="8861049"/>
            <a:ext cx="17775936" cy="3534154"/>
          </a:xfrm>
        </p:spPr>
        <p:txBody>
          <a:bodyPr lIns="91440" rIns="91440" anchor="ctr">
            <a:normAutofit/>
          </a:bodyPr>
          <a:lstStyle>
            <a:lvl1pPr marL="0" indent="0">
              <a:buNone/>
              <a:defRPr sz="9600" b="0" cap="all" baseline="0">
                <a:solidFill>
                  <a:schemeClr val="tx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384512" y="12395203"/>
            <a:ext cx="17775936" cy="16215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pPr/>
              <a:t>4/10/17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pPr/>
              <a:t>4/10/17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1436" y="30723840"/>
            <a:ext cx="43879771"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60" y="30404717"/>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5D6BDF-9D0E-4E2B-85B8-D8F4790360C9}" type="datetimeFigureOut">
              <a:rPr lang="en-US" smtClean="0"/>
              <a:pPr/>
              <a:t>4/10/17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5" y="0"/>
            <a:ext cx="14582846"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544254" y="0"/>
            <a:ext cx="230429"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2852923"/>
            <a:ext cx="11521440" cy="10972800"/>
          </a:xfrm>
        </p:spPr>
        <p:txBody>
          <a:bodyPr anchor="b">
            <a:normAutofit/>
          </a:bodyPr>
          <a:lstStyle>
            <a:lvl1pPr>
              <a:defRPr sz="1728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7282160" y="3511296"/>
            <a:ext cx="23372064" cy="252374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45920" y="14045184"/>
            <a:ext cx="11521440" cy="16219795"/>
          </a:xfrm>
        </p:spPr>
        <p:txBody>
          <a:bodyPr lIns="91440" rIns="91440">
            <a:normAutofit/>
          </a:bodyPr>
          <a:lstStyle>
            <a:lvl1pPr marL="0" indent="0">
              <a:buNone/>
              <a:defRPr sz="7200">
                <a:solidFill>
                  <a:srgbClr val="FFFFFF"/>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a:xfrm>
            <a:off x="1675846" y="31006975"/>
            <a:ext cx="9426638" cy="1752600"/>
          </a:xfrm>
        </p:spPr>
        <p:txBody>
          <a:bodyPr/>
          <a:lstStyle>
            <a:lvl1pPr algn="l">
              <a:defRPr/>
            </a:lvl1pPr>
          </a:lstStyle>
          <a:p>
            <a:fld id="{985D6BDF-9D0E-4E2B-85B8-D8F4790360C9}" type="datetimeFigureOut">
              <a:rPr lang="en-US" smtClean="0"/>
              <a:pPr/>
              <a:t>4/10/17</a:t>
            </a:fld>
            <a:endParaRPr lang="en-US" dirty="0"/>
          </a:p>
        </p:txBody>
      </p:sp>
      <p:sp>
        <p:nvSpPr>
          <p:cNvPr id="6" name="Footer Placeholder 5"/>
          <p:cNvSpPr>
            <a:spLocks noGrp="1"/>
          </p:cNvSpPr>
          <p:nvPr>
            <p:ph type="ftr" sz="quarter" idx="11"/>
          </p:nvPr>
        </p:nvSpPr>
        <p:spPr>
          <a:xfrm>
            <a:off x="17282160" y="31006975"/>
            <a:ext cx="16733520" cy="175260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BB075EA-769C-4ECD-B48E-D6FCDC24F87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 y="23774400"/>
            <a:ext cx="43879771"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 y="23592365"/>
            <a:ext cx="43879771" cy="30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950208" y="24359616"/>
            <a:ext cx="36409123" cy="3950208"/>
          </a:xfrm>
        </p:spPr>
        <p:txBody>
          <a:bodyPr tIns="0" bIns="0" anchor="b">
            <a:noAutofit/>
          </a:bodyPr>
          <a:lstStyle>
            <a:lvl1pPr>
              <a:defRPr sz="1728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 y="0"/>
            <a:ext cx="43891147" cy="23592365"/>
          </a:xfrm>
          <a:solidFill>
            <a:schemeClr val="bg2">
              <a:lumMod val="90000"/>
            </a:schemeClr>
          </a:solidFill>
        </p:spPr>
        <p:txBody>
          <a:bodyPr lIns="457200" tIns="457200"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950208" y="28353715"/>
            <a:ext cx="36429696" cy="2852928"/>
          </a:xfrm>
        </p:spPr>
        <p:txBody>
          <a:bodyPr lIns="91440" tIns="0" rIns="91440" bIns="0">
            <a:normAutofit/>
          </a:bodyPr>
          <a:lstStyle>
            <a:lvl1pPr marL="0" indent="0">
              <a:spcBef>
                <a:spcPts val="0"/>
              </a:spcBef>
              <a:spcAft>
                <a:spcPts val="2880"/>
              </a:spcAft>
              <a:buNone/>
              <a:defRPr sz="7200">
                <a:solidFill>
                  <a:srgbClr val="FFFFFF"/>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pPr/>
              <a:t>4/10/17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30723840"/>
            <a:ext cx="43891205" cy="2194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30404715"/>
            <a:ext cx="43891205" cy="3167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950208" y="1375701"/>
            <a:ext cx="36210240" cy="696363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950205" y="8859523"/>
            <a:ext cx="36210245" cy="1931212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50215" y="31006975"/>
            <a:ext cx="8900174" cy="1752600"/>
          </a:xfrm>
          <a:prstGeom prst="rect">
            <a:avLst/>
          </a:prstGeom>
        </p:spPr>
        <p:txBody>
          <a:bodyPr vert="horz" lIns="91440" tIns="45720" rIns="91440" bIns="45720" rtlCol="0" anchor="ctr"/>
          <a:lstStyle>
            <a:lvl1pPr algn="l">
              <a:defRPr sz="4320">
                <a:solidFill>
                  <a:srgbClr val="FFFFFF"/>
                </a:solidFill>
              </a:defRPr>
            </a:lvl1pPr>
          </a:lstStyle>
          <a:p>
            <a:fld id="{985D6BDF-9D0E-4E2B-85B8-D8F4790360C9}" type="datetimeFigureOut">
              <a:rPr lang="en-US" smtClean="0"/>
              <a:pPr/>
              <a:t>4/10/17</a:t>
            </a:fld>
            <a:endParaRPr lang="en-US" dirty="0"/>
          </a:p>
        </p:txBody>
      </p:sp>
      <p:sp>
        <p:nvSpPr>
          <p:cNvPr id="5" name="Footer Placeholder 4"/>
          <p:cNvSpPr>
            <a:spLocks noGrp="1"/>
          </p:cNvSpPr>
          <p:nvPr>
            <p:ph type="ftr" sz="quarter" idx="3"/>
          </p:nvPr>
        </p:nvSpPr>
        <p:spPr>
          <a:xfrm>
            <a:off x="13270270" y="31006975"/>
            <a:ext cx="17362094" cy="1752600"/>
          </a:xfrm>
          <a:prstGeom prst="rect">
            <a:avLst/>
          </a:prstGeom>
        </p:spPr>
        <p:txBody>
          <a:bodyPr vert="horz" lIns="91440" tIns="45720" rIns="91440" bIns="45720" rtlCol="0" anchor="ctr"/>
          <a:lstStyle>
            <a:lvl1pPr algn="ctr">
              <a:defRPr sz="432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35641654" y="31006975"/>
            <a:ext cx="4723291" cy="1752600"/>
          </a:xfrm>
          <a:prstGeom prst="rect">
            <a:avLst/>
          </a:prstGeom>
        </p:spPr>
        <p:txBody>
          <a:bodyPr vert="horz" lIns="91440" tIns="45720" rIns="91440" bIns="45720" rtlCol="0" anchor="ctr"/>
          <a:lstStyle>
            <a:lvl1pPr algn="r">
              <a:defRPr sz="5040">
                <a:solidFill>
                  <a:srgbClr val="FFFFFF"/>
                </a:solidFill>
              </a:defRPr>
            </a:lvl1pPr>
          </a:lstStyle>
          <a:p>
            <a:fld id="{FBB075EA-769C-4ECD-B48E-D6FCDC24F876}" type="slidenum">
              <a:rPr lang="en-US" smtClean="0"/>
              <a:pPr/>
              <a:t>‹#›</a:t>
            </a:fld>
            <a:endParaRPr lang="en-US" dirty="0"/>
          </a:p>
        </p:txBody>
      </p:sp>
      <p:cxnSp>
        <p:nvCxnSpPr>
          <p:cNvPr id="10" name="Straight Connector 9"/>
          <p:cNvCxnSpPr/>
          <p:nvPr/>
        </p:nvCxnSpPr>
        <p:spPr>
          <a:xfrm>
            <a:off x="4296715" y="8341656"/>
            <a:ext cx="358810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10798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4389120" rtl="0" eaLnBrk="1" latinLnBrk="0" hangingPunct="1">
        <a:lnSpc>
          <a:spcPct val="85000"/>
        </a:lnSpc>
        <a:spcBef>
          <a:spcPct val="0"/>
        </a:spcBef>
        <a:buNone/>
        <a:defRPr sz="23040" kern="1200" spc="-240" baseline="0">
          <a:solidFill>
            <a:schemeClr val="tx1">
              <a:lumMod val="75000"/>
              <a:lumOff val="25000"/>
            </a:schemeClr>
          </a:solidFill>
          <a:latin typeface="+mj-lt"/>
          <a:ea typeface="+mj-ea"/>
          <a:cs typeface="+mj-cs"/>
        </a:defRPr>
      </a:lvl1pPr>
    </p:titleStyle>
    <p:bodyStyle>
      <a:lvl1pPr marL="438912" indent="-438912" algn="l" defTabSz="4389120" rtl="0" eaLnBrk="1" latinLnBrk="0" hangingPunct="1">
        <a:lnSpc>
          <a:spcPct val="90000"/>
        </a:lnSpc>
        <a:spcBef>
          <a:spcPts val="5760"/>
        </a:spcBef>
        <a:spcAft>
          <a:spcPts val="960"/>
        </a:spcAft>
        <a:buClr>
          <a:schemeClr val="accent1"/>
        </a:buClr>
        <a:buSzPct val="100000"/>
        <a:buFont typeface="Calibri" panose="020F0502020204030204" pitchFamily="34" charset="0"/>
        <a:buChar char=" "/>
        <a:defRPr sz="9600" kern="1200">
          <a:solidFill>
            <a:schemeClr val="tx1">
              <a:lumMod val="75000"/>
              <a:lumOff val="25000"/>
            </a:schemeClr>
          </a:solidFill>
          <a:latin typeface="+mn-lt"/>
          <a:ea typeface="+mn-ea"/>
          <a:cs typeface="+mn-cs"/>
        </a:defRPr>
      </a:lvl1pPr>
      <a:lvl2pPr marL="1843430" indent="-877824" algn="l" defTabSz="4389120" rtl="0" eaLnBrk="1" latinLnBrk="0" hangingPunct="1">
        <a:lnSpc>
          <a:spcPct val="90000"/>
        </a:lnSpc>
        <a:spcBef>
          <a:spcPts val="960"/>
        </a:spcBef>
        <a:spcAft>
          <a:spcPts val="1920"/>
        </a:spcAft>
        <a:buClr>
          <a:schemeClr val="accent1"/>
        </a:buClr>
        <a:buFont typeface="Calibri" pitchFamily="34" charset="0"/>
        <a:buChar char="◦"/>
        <a:defRPr sz="8640" kern="1200">
          <a:solidFill>
            <a:schemeClr val="tx1">
              <a:lumMod val="75000"/>
              <a:lumOff val="25000"/>
            </a:schemeClr>
          </a:solidFill>
          <a:latin typeface="+mn-lt"/>
          <a:ea typeface="+mn-ea"/>
          <a:cs typeface="+mn-cs"/>
        </a:defRPr>
      </a:lvl2pPr>
      <a:lvl3pPr marL="2721254"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3pPr>
      <a:lvl4pPr marL="3599078"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4pPr>
      <a:lvl5pPr marL="4476902"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5pPr>
      <a:lvl6pPr marL="528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6pPr>
      <a:lvl7pPr marL="624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7pPr>
      <a:lvl8pPr marL="720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8pPr>
      <a:lvl9pPr marL="816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57251" y="436409"/>
            <a:ext cx="32918400" cy="19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smtClean="0">
                <a:solidFill>
                  <a:schemeClr val="tx2"/>
                </a:solidFill>
                <a:latin typeface="+mn-lt"/>
              </a:rPr>
              <a:t>GFS Time Clock</a:t>
            </a:r>
            <a:endParaRPr lang="en-US" sz="8000" b="1" dirty="0">
              <a:solidFill>
                <a:schemeClr val="tx2"/>
              </a:solidFill>
              <a:latin typeface="+mn-lt"/>
            </a:endParaRPr>
          </a:p>
        </p:txBody>
      </p:sp>
      <p:sp>
        <p:nvSpPr>
          <p:cNvPr id="5" name="Text Box 123"/>
          <p:cNvSpPr txBox="1">
            <a:spLocks noChangeArrowheads="1"/>
          </p:cNvSpPr>
          <p:nvPr/>
        </p:nvSpPr>
        <p:spPr bwMode="auto">
          <a:xfrm>
            <a:off x="5486400" y="1799160"/>
            <a:ext cx="32918400" cy="84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smtClean="0">
                <a:solidFill>
                  <a:schemeClr val="tx2"/>
                </a:solidFill>
                <a:latin typeface="+mn-lt"/>
              </a:rPr>
              <a:t>Kent Sinclair, Thanh Nguyen Sponsor: Gordon Food Service</a:t>
            </a:r>
            <a:endParaRPr lang="en-US" sz="4000" b="1" dirty="0">
              <a:solidFill>
                <a:schemeClr val="tx2"/>
              </a:solidFill>
              <a:latin typeface="+mn-lt"/>
            </a:endParaRPr>
          </a:p>
        </p:txBody>
      </p:sp>
      <p:sp>
        <p:nvSpPr>
          <p:cNvPr id="10" name="Text Box 189"/>
          <p:cNvSpPr txBox="1">
            <a:spLocks noChangeArrowheads="1"/>
          </p:cNvSpPr>
          <p:nvPr/>
        </p:nvSpPr>
        <p:spPr bwMode="auto">
          <a:xfrm>
            <a:off x="1371600" y="4409518"/>
            <a:ext cx="13258800" cy="304694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600" dirty="0"/>
              <a:t>Develop a networked clock that leverages commodity hardware and software to reduce maintenance and replacement cost over dedicated time clock solutions</a:t>
            </a:r>
            <a:r>
              <a:rPr lang="en-US" sz="3600" dirty="0" smtClean="0"/>
              <a:t>.</a:t>
            </a:r>
          </a:p>
          <a:p>
            <a:r>
              <a:rPr lang="en-US" sz="3600" dirty="0" smtClean="0"/>
              <a:t/>
            </a:r>
            <a:br>
              <a:rPr lang="en-US" sz="3600" dirty="0" smtClean="0"/>
            </a:br>
            <a:endParaRPr lang="en-US" sz="3600" dirty="0">
              <a:latin typeface="+mn-lt"/>
            </a:endParaRPr>
          </a:p>
        </p:txBody>
      </p:sp>
      <p:sp>
        <p:nvSpPr>
          <p:cNvPr id="32" name="Rectangle 31"/>
          <p:cNvSpPr/>
          <p:nvPr/>
        </p:nvSpPr>
        <p:spPr>
          <a:xfrm>
            <a:off x="1371600" y="3495117"/>
            <a:ext cx="13258800" cy="914401"/>
          </a:xfrm>
          <a:prstGeom prst="rect">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Goal</a:t>
            </a:r>
            <a:endParaRPr lang="en-US" sz="4400" b="1" dirty="0">
              <a:solidFill>
                <a:schemeClr val="accent3">
                  <a:lumMod val="20000"/>
                  <a:lumOff val="80000"/>
                </a:schemeClr>
              </a:solidFill>
            </a:endParaRPr>
          </a:p>
        </p:txBody>
      </p:sp>
      <p:sp>
        <p:nvSpPr>
          <p:cNvPr id="13" name="Text Box 192"/>
          <p:cNvSpPr txBox="1">
            <a:spLocks noChangeArrowheads="1"/>
          </p:cNvSpPr>
          <p:nvPr/>
        </p:nvSpPr>
        <p:spPr bwMode="auto">
          <a:xfrm>
            <a:off x="15360588" y="13534125"/>
            <a:ext cx="13258800" cy="3003286"/>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314450" lvl="1" indent="-571500" defTabSz="913839" eaLnBrk="1" fontAlgn="base" hangingPunct="1">
              <a:spcBef>
                <a:spcPct val="0"/>
              </a:spcBef>
              <a:spcAft>
                <a:spcPct val="0"/>
              </a:spcAft>
              <a:buFont typeface="Arial" panose="020B0604020202020204" pitchFamily="34" charset="0"/>
              <a:buChar char="•"/>
            </a:pPr>
            <a:r>
              <a:rPr lang="en-US" sz="3200" dirty="0"/>
              <a:t>As an operating system and ecosystem, Android is very specifically optimized for use in the context of single user mobile applications.</a:t>
            </a:r>
            <a:endParaRPr lang="en-US" sz="3200" dirty="0">
              <a:latin typeface="Calibri" pitchFamily="34" charset="0"/>
            </a:endParaRPr>
          </a:p>
        </p:txBody>
      </p:sp>
      <p:sp>
        <p:nvSpPr>
          <p:cNvPr id="34" name="Rectangle 33"/>
          <p:cNvSpPr/>
          <p:nvPr/>
        </p:nvSpPr>
        <p:spPr>
          <a:xfrm>
            <a:off x="15320212" y="12631581"/>
            <a:ext cx="13258800" cy="914400"/>
          </a:xfrm>
          <a:prstGeom prst="rect">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Problems</a:t>
            </a:r>
            <a:endParaRPr lang="en-US" sz="4400" b="1" dirty="0">
              <a:solidFill>
                <a:schemeClr val="accent3">
                  <a:lumMod val="20000"/>
                  <a:lumOff val="80000"/>
                </a:schemeClr>
              </a:solidFill>
            </a:endParaRPr>
          </a:p>
        </p:txBody>
      </p:sp>
      <p:sp>
        <p:nvSpPr>
          <p:cNvPr id="12" name="Text Box 191"/>
          <p:cNvSpPr txBox="1">
            <a:spLocks noChangeArrowheads="1"/>
          </p:cNvSpPr>
          <p:nvPr/>
        </p:nvSpPr>
        <p:spPr bwMode="auto">
          <a:xfrm>
            <a:off x="29268825" y="15825980"/>
            <a:ext cx="13250775" cy="4559785"/>
          </a:xfrm>
          <a:prstGeom prst="rect">
            <a:avLst/>
          </a:prstGeom>
          <a:solidFill>
            <a:schemeClr val="bg1"/>
          </a:solidFill>
          <a:ln w="12700">
            <a:solidFill>
              <a:schemeClr val="accent1">
                <a:lumMod val="75000"/>
              </a:schemeClr>
            </a:solidFill>
          </a:ln>
          <a:effectLst/>
        </p:spPr>
        <p:txBody>
          <a:bodyPr wrap="square" lIns="137137" tIns="137137" rIns="137137" bIns="137137" anchor="t" anchorCtr="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314450" lvl="1" indent="-571500" defTabSz="913839" eaLnBrk="1" fontAlgn="base" hangingPunct="1">
              <a:spcBef>
                <a:spcPct val="0"/>
              </a:spcBef>
              <a:spcAft>
                <a:spcPct val="0"/>
              </a:spcAft>
              <a:buFont typeface="Arial" panose="020B0604020202020204" pitchFamily="34" charset="0"/>
              <a:buChar char="•"/>
            </a:pPr>
            <a:r>
              <a:rPr lang="en-US" altLang="en-US" sz="3600" dirty="0" smtClean="0">
                <a:latin typeface="+mn-lt"/>
              </a:rPr>
              <a:t>Dramatic improvement in </a:t>
            </a:r>
            <a:r>
              <a:rPr lang="en-US" altLang="en-US" sz="3600" dirty="0">
                <a:latin typeface="+mn-lt"/>
              </a:rPr>
              <a:t>the reduction of </a:t>
            </a:r>
            <a:r>
              <a:rPr lang="en-US" altLang="en-US" sz="3600" dirty="0" smtClean="0">
                <a:latin typeface="+mn-lt"/>
              </a:rPr>
              <a:t>artifacts.</a:t>
            </a:r>
          </a:p>
          <a:p>
            <a:pPr marL="1314450" lvl="1" indent="-571500" defTabSz="913839" eaLnBrk="1" fontAlgn="base" hangingPunct="1">
              <a:spcBef>
                <a:spcPct val="0"/>
              </a:spcBef>
              <a:spcAft>
                <a:spcPct val="0"/>
              </a:spcAft>
              <a:buFont typeface="Arial" panose="020B0604020202020204" pitchFamily="34" charset="0"/>
              <a:buChar char="•"/>
            </a:pPr>
            <a:r>
              <a:rPr lang="en-US" altLang="en-US" sz="3600" dirty="0" smtClean="0">
                <a:latin typeface="+mn-lt"/>
              </a:rPr>
              <a:t>Content </a:t>
            </a:r>
            <a:r>
              <a:rPr lang="en-US" altLang="en-US" sz="3600" dirty="0">
                <a:latin typeface="+mn-lt"/>
              </a:rPr>
              <a:t>image </a:t>
            </a:r>
            <a:r>
              <a:rPr lang="en-US" altLang="en-US" sz="3600" dirty="0" smtClean="0">
                <a:latin typeface="+mn-lt"/>
              </a:rPr>
              <a:t>correlates weakly with higher layers (conv5_1), which contain data on specific features.  This </a:t>
            </a:r>
            <a:r>
              <a:rPr lang="en-US" altLang="en-US" sz="3600" dirty="0">
                <a:latin typeface="+mn-lt"/>
              </a:rPr>
              <a:t>reduces the weight of those </a:t>
            </a:r>
            <a:r>
              <a:rPr lang="en-US" altLang="en-US" sz="3600" dirty="0" smtClean="0">
                <a:latin typeface="+mn-lt"/>
              </a:rPr>
              <a:t>layers, thereby reducing </a:t>
            </a:r>
            <a:r>
              <a:rPr lang="en-US" altLang="en-US" sz="3600" dirty="0">
                <a:latin typeface="+mn-lt"/>
              </a:rPr>
              <a:t>their impact. </a:t>
            </a:r>
          </a:p>
          <a:p>
            <a:pPr marL="1314450" lvl="1" indent="-571500" defTabSz="913839" eaLnBrk="1" fontAlgn="base" hangingPunct="1">
              <a:spcBef>
                <a:spcPct val="0"/>
              </a:spcBef>
              <a:spcAft>
                <a:spcPct val="0"/>
              </a:spcAft>
              <a:buFont typeface="Arial" panose="020B0604020202020204" pitchFamily="34" charset="0"/>
              <a:buChar char="•"/>
            </a:pPr>
            <a:r>
              <a:rPr lang="en-US" altLang="en-US" sz="3600" dirty="0" smtClean="0">
                <a:latin typeface="+mn-lt"/>
              </a:rPr>
              <a:t>Beneficial in cases where the style image has a strong content: </a:t>
            </a:r>
          </a:p>
          <a:p>
            <a:pPr marL="1714500" lvl="2" indent="-571500" defTabSz="913839" eaLnBrk="1" fontAlgn="base" hangingPunct="1">
              <a:spcBef>
                <a:spcPct val="0"/>
              </a:spcBef>
              <a:spcAft>
                <a:spcPct val="0"/>
              </a:spcAft>
              <a:buFont typeface="Calibri" pitchFamily="34" charset="0"/>
              <a:buChar char="▫"/>
            </a:pPr>
            <a:r>
              <a:rPr lang="en-US" altLang="en-US" sz="3600" dirty="0" smtClean="0">
                <a:latin typeface="+mn-lt"/>
              </a:rPr>
              <a:t>In </a:t>
            </a:r>
            <a:r>
              <a:rPr lang="en-US" altLang="en-US" sz="3600" i="1" dirty="0" smtClean="0">
                <a:latin typeface="+mn-lt"/>
              </a:rPr>
              <a:t>Girl with a Pearl Earring</a:t>
            </a:r>
            <a:r>
              <a:rPr lang="en-US" altLang="en-US" sz="3600" dirty="0" smtClean="0">
                <a:latin typeface="+mn-lt"/>
              </a:rPr>
              <a:t>, this reduces facial artifacts</a:t>
            </a:r>
          </a:p>
          <a:p>
            <a:pPr marL="1314450" lvl="1" indent="-571500" defTabSz="913839" eaLnBrk="1" fontAlgn="base" hangingPunct="1">
              <a:spcBef>
                <a:spcPct val="0"/>
              </a:spcBef>
              <a:spcAft>
                <a:spcPct val="0"/>
              </a:spcAft>
              <a:buFont typeface="Arial" panose="020B0604020202020204" pitchFamily="34" charset="0"/>
              <a:buChar char="•"/>
            </a:pPr>
            <a:r>
              <a:rPr lang="en-US" altLang="en-US" sz="3600" dirty="0" smtClean="0">
                <a:latin typeface="+mn-lt"/>
              </a:rPr>
              <a:t>Not suitable if style is defined by high level features:</a:t>
            </a:r>
          </a:p>
          <a:p>
            <a:pPr marL="1714500" lvl="2" indent="-571500" defTabSz="913839" eaLnBrk="1" fontAlgn="base" hangingPunct="1">
              <a:spcBef>
                <a:spcPct val="0"/>
              </a:spcBef>
              <a:spcAft>
                <a:spcPct val="0"/>
              </a:spcAft>
              <a:buFont typeface="Calibri" pitchFamily="34" charset="0"/>
              <a:buChar char="▫"/>
            </a:pPr>
            <a:r>
              <a:rPr lang="en-US" altLang="en-US" sz="3600" dirty="0" smtClean="0">
                <a:latin typeface="+mn-lt"/>
              </a:rPr>
              <a:t>In </a:t>
            </a:r>
            <a:r>
              <a:rPr lang="en-US" altLang="en-US" sz="3600" i="1" dirty="0" smtClean="0">
                <a:latin typeface="+mn-lt"/>
              </a:rPr>
              <a:t>abstract,</a:t>
            </a:r>
            <a:r>
              <a:rPr lang="en-US" altLang="en-US" sz="3600" dirty="0" smtClean="0">
                <a:latin typeface="+mn-lt"/>
              </a:rPr>
              <a:t> large brush strokes are lost during style transfer</a:t>
            </a:r>
          </a:p>
        </p:txBody>
      </p:sp>
      <p:sp>
        <p:nvSpPr>
          <p:cNvPr id="35" name="Rectangle 34"/>
          <p:cNvSpPr/>
          <p:nvPr/>
        </p:nvSpPr>
        <p:spPr>
          <a:xfrm>
            <a:off x="29260800" y="14888454"/>
            <a:ext cx="13258800" cy="914400"/>
          </a:xfrm>
          <a:prstGeom prst="rect">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36" name="Rectangle 35"/>
          <p:cNvSpPr/>
          <p:nvPr/>
        </p:nvSpPr>
        <p:spPr>
          <a:xfrm>
            <a:off x="29260800" y="21031200"/>
            <a:ext cx="13258800" cy="685800"/>
          </a:xfrm>
          <a:prstGeom prst="rect">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Conclusions and Future Work</a:t>
            </a:r>
            <a:endParaRPr lang="en-US" sz="4400" b="1" dirty="0">
              <a:solidFill>
                <a:schemeClr val="accent3">
                  <a:lumMod val="20000"/>
                  <a:lumOff val="80000"/>
                </a:schemeClr>
              </a:solidFill>
            </a:endParaRPr>
          </a:p>
        </p:txBody>
      </p:sp>
      <p:grpSp>
        <p:nvGrpSpPr>
          <p:cNvPr id="8" name="Group 7"/>
          <p:cNvGrpSpPr/>
          <p:nvPr/>
        </p:nvGrpSpPr>
        <p:grpSpPr>
          <a:xfrm>
            <a:off x="29120312" y="3631073"/>
            <a:ext cx="13266824" cy="9857303"/>
            <a:chOff x="1360733" y="13041463"/>
            <a:chExt cx="13260013" cy="4613226"/>
          </a:xfrm>
        </p:grpSpPr>
        <p:sp>
          <p:nvSpPr>
            <p:cNvPr id="33" name="Rectangle 32"/>
            <p:cNvSpPr/>
            <p:nvPr/>
          </p:nvSpPr>
          <p:spPr>
            <a:xfrm>
              <a:off x="1368987" y="13041463"/>
              <a:ext cx="13251759" cy="467817"/>
            </a:xfrm>
            <a:prstGeom prst="rect">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Context</a:t>
              </a:r>
              <a:endParaRPr lang="en-US" sz="4400" b="1" dirty="0">
                <a:solidFill>
                  <a:schemeClr val="accent3">
                    <a:lumMod val="20000"/>
                    <a:lumOff val="80000"/>
                  </a:schemeClr>
                </a:solidFill>
              </a:endParaRPr>
            </a:p>
          </p:txBody>
        </p:sp>
        <p:sp>
          <p:nvSpPr>
            <p:cNvPr id="11" name="Text Box 190"/>
            <p:cNvSpPr txBox="1">
              <a:spLocks noChangeArrowheads="1"/>
            </p:cNvSpPr>
            <p:nvPr/>
          </p:nvSpPr>
          <p:spPr bwMode="auto">
            <a:xfrm>
              <a:off x="1360733" y="13686812"/>
              <a:ext cx="13260013" cy="396787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defTabSz="914400" eaLnBrk="1" hangingPunct="1"/>
              <a:r>
                <a:rPr lang="en-US" sz="3600" dirty="0"/>
                <a:t>The current dedicated time clocks used by Gordon Food Services cost upwards of 2000USD per unit. Replacing these units will a 300USD tablet, software, and mount package will permit cost savings by eliminating costly hardware replacements and software licensing for the dedicated time clocks.</a:t>
              </a:r>
              <a:endParaRPr lang="en-US" sz="3600" dirty="0">
                <a:latin typeface="+mn-lt"/>
              </a:endParaRPr>
            </a:p>
          </p:txBody>
        </p:sp>
      </p:grpSp>
      <p:sp>
        <p:nvSpPr>
          <p:cNvPr id="15" name="Text Box 194"/>
          <p:cNvSpPr txBox="1">
            <a:spLocks noChangeArrowheads="1"/>
          </p:cNvSpPr>
          <p:nvPr/>
        </p:nvSpPr>
        <p:spPr bwMode="auto">
          <a:xfrm>
            <a:off x="15320212" y="18380796"/>
            <a:ext cx="13258800" cy="13166004"/>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 </a:t>
            </a:r>
          </a:p>
        </p:txBody>
      </p:sp>
      <p:sp>
        <p:nvSpPr>
          <p:cNvPr id="45" name="Rectangle 44"/>
          <p:cNvSpPr/>
          <p:nvPr/>
        </p:nvSpPr>
        <p:spPr>
          <a:xfrm>
            <a:off x="15320212" y="17458528"/>
            <a:ext cx="13258800" cy="914400"/>
          </a:xfrm>
          <a:prstGeom prst="rect">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sp>
        <p:nvSpPr>
          <p:cNvPr id="2" name="Rectangle 1"/>
          <p:cNvSpPr/>
          <p:nvPr/>
        </p:nvSpPr>
        <p:spPr>
          <a:xfrm>
            <a:off x="1371600" y="2911870"/>
            <a:ext cx="41148000" cy="1828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Text Box 192"/>
          <p:cNvSpPr txBox="1">
            <a:spLocks noChangeArrowheads="1"/>
          </p:cNvSpPr>
          <p:nvPr/>
        </p:nvSpPr>
        <p:spPr bwMode="auto">
          <a:xfrm>
            <a:off x="1363575" y="22021800"/>
            <a:ext cx="13274847" cy="9525000"/>
          </a:xfrm>
          <a:prstGeom prst="rect">
            <a:avLst/>
          </a:prstGeom>
          <a:solidFill>
            <a:schemeClr val="bg1"/>
          </a:solidFill>
          <a:ln w="12700">
            <a:solidFill>
              <a:schemeClr val="accent1">
                <a:lumMod val="75000"/>
              </a:schemeClr>
            </a:solidFill>
          </a:ln>
          <a:effectLst/>
        </p:spPr>
        <p:txBody>
          <a:bodyPr wrap="square" lIns="137160"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defTabSz="913839" eaLnBrk="1" hangingPunct="1">
              <a:buFont typeface="Arial" charset="0"/>
              <a:buChar char="•"/>
            </a:pPr>
            <a:r>
              <a:rPr lang="en-US" sz="3600" dirty="0" smtClean="0"/>
              <a:t>Native </a:t>
            </a:r>
            <a:r>
              <a:rPr lang="en-US" sz="3600" dirty="0"/>
              <a:t>Android app, with backwards compatibility for Android API 17, Android 4.2 Jelly Bean. </a:t>
            </a:r>
            <a:endParaRPr lang="en-US" sz="3600" dirty="0" smtClean="0"/>
          </a:p>
          <a:p>
            <a:pPr marL="571500" indent="-571500" defTabSz="913839" eaLnBrk="1" hangingPunct="1">
              <a:buFont typeface="Arial" charset="0"/>
              <a:buChar char="•"/>
            </a:pPr>
            <a:r>
              <a:rPr lang="en-US" sz="3600" dirty="0" smtClean="0"/>
              <a:t>Offline </a:t>
            </a:r>
            <a:r>
              <a:rPr lang="en-US" sz="3600" dirty="0"/>
              <a:t>functionality is backed using a local Realm database to store cached </a:t>
            </a:r>
            <a:r>
              <a:rPr lang="en-US" sz="3600" dirty="0" smtClean="0"/>
              <a:t>punches</a:t>
            </a:r>
          </a:p>
          <a:p>
            <a:pPr marL="571500" indent="-571500" defTabSz="913839" eaLnBrk="1" hangingPunct="1">
              <a:buFont typeface="Arial" charset="0"/>
              <a:buChar char="•"/>
            </a:pPr>
            <a:r>
              <a:rPr lang="en-US" sz="3600" dirty="0" smtClean="0"/>
              <a:t>Configuration using Android </a:t>
            </a:r>
            <a:r>
              <a:rPr lang="en-US" sz="3600" dirty="0" err="1"/>
              <a:t>SharedPreferences</a:t>
            </a:r>
            <a:r>
              <a:rPr lang="en-US" sz="3600" dirty="0"/>
              <a:t> to hold passwords and API information. </a:t>
            </a:r>
            <a:endParaRPr lang="en-US" sz="3600" dirty="0"/>
          </a:p>
          <a:p>
            <a:pPr marL="571500" indent="-571500" defTabSz="913839" eaLnBrk="1" hangingPunct="1">
              <a:buFont typeface="Arial" charset="0"/>
              <a:buChar char="•"/>
            </a:pPr>
            <a:r>
              <a:rPr lang="en-US" sz="3600" dirty="0" smtClean="0"/>
              <a:t>Network </a:t>
            </a:r>
            <a:r>
              <a:rPr lang="en-US" sz="3600" dirty="0"/>
              <a:t>connectivity is achieved through the Retrofit library, using the Jackson JSON Parser to translate between Java objects and JSON. </a:t>
            </a:r>
            <a:endParaRPr lang="en-US" sz="3600" dirty="0"/>
          </a:p>
          <a:p>
            <a:pPr marL="571500" indent="-571500" defTabSz="913839" eaLnBrk="1" hangingPunct="1">
              <a:buFont typeface="Arial" charset="0"/>
              <a:buChar char="•"/>
            </a:pPr>
            <a:r>
              <a:rPr lang="en-US" sz="3600" dirty="0" smtClean="0"/>
              <a:t>Image downloading and caching is </a:t>
            </a:r>
            <a:r>
              <a:rPr lang="en-US" sz="3600" dirty="0"/>
              <a:t>handling using the Picasso </a:t>
            </a:r>
            <a:r>
              <a:rPr lang="en-US" sz="3600" dirty="0" smtClean="0"/>
              <a:t>library</a:t>
            </a:r>
            <a:endParaRPr lang="en-US" sz="3200" dirty="0">
              <a:latin typeface="Calibri" pitchFamily="34" charset="0"/>
            </a:endParaRPr>
          </a:p>
        </p:txBody>
      </p:sp>
      <p:sp>
        <p:nvSpPr>
          <p:cNvPr id="40" name="Rectangle 39"/>
          <p:cNvSpPr/>
          <p:nvPr/>
        </p:nvSpPr>
        <p:spPr>
          <a:xfrm>
            <a:off x="1371600" y="20916900"/>
            <a:ext cx="13258800" cy="914400"/>
          </a:xfrm>
          <a:prstGeom prst="rect">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Implementation</a:t>
            </a:r>
          </a:p>
        </p:txBody>
      </p:sp>
      <p:grpSp>
        <p:nvGrpSpPr>
          <p:cNvPr id="87" name="Group 86"/>
          <p:cNvGrpSpPr>
            <a:grpSpLocks noChangeAspect="1"/>
          </p:cNvGrpSpPr>
          <p:nvPr/>
        </p:nvGrpSpPr>
        <p:grpSpPr>
          <a:xfrm>
            <a:off x="15607091" y="25128562"/>
            <a:ext cx="12618720" cy="2251391"/>
            <a:chOff x="1371600" y="1812174"/>
            <a:chExt cx="8345671" cy="1386673"/>
          </a:xfrm>
        </p:grpSpPr>
        <p:pic>
          <p:nvPicPr>
            <p:cNvPr id="88" name="Picture 8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26641" y="1812174"/>
              <a:ext cx="2090057" cy="1371600"/>
            </a:xfrm>
            <a:prstGeom prst="rect">
              <a:avLst/>
            </a:prstGeom>
          </p:spPr>
        </p:pic>
        <p:pic>
          <p:nvPicPr>
            <p:cNvPr id="89" name="Picture 8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627214" y="1812174"/>
              <a:ext cx="2090057" cy="1371600"/>
            </a:xfrm>
            <a:prstGeom prst="rect">
              <a:avLst/>
            </a:prstGeom>
          </p:spPr>
        </p:pic>
        <p:pic>
          <p:nvPicPr>
            <p:cNvPr id="90" name="Picture 8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39951" y="1827247"/>
              <a:ext cx="2090057" cy="1371600"/>
            </a:xfrm>
            <a:prstGeom prst="rect">
              <a:avLst/>
            </a:prstGeom>
          </p:spPr>
        </p:pic>
        <p:pic>
          <p:nvPicPr>
            <p:cNvPr id="91" name="Picture 9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371600" y="1812175"/>
              <a:ext cx="1171718" cy="1371600"/>
            </a:xfrm>
            <a:prstGeom prst="rect">
              <a:avLst/>
            </a:prstGeom>
          </p:spPr>
        </p:pic>
      </p:grpSp>
      <p:grpSp>
        <p:nvGrpSpPr>
          <p:cNvPr id="92" name="Group 91"/>
          <p:cNvGrpSpPr>
            <a:grpSpLocks noChangeAspect="1"/>
          </p:cNvGrpSpPr>
          <p:nvPr/>
        </p:nvGrpSpPr>
        <p:grpSpPr>
          <a:xfrm>
            <a:off x="15636239" y="27630452"/>
            <a:ext cx="12618720" cy="1998289"/>
            <a:chOff x="1359131" y="2661050"/>
            <a:chExt cx="9048442" cy="1432902"/>
          </a:xfrm>
        </p:grpSpPr>
        <p:pic>
          <p:nvPicPr>
            <p:cNvPr id="93" name="Picture 92"/>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359131" y="2661050"/>
              <a:ext cx="2112489" cy="1420004"/>
            </a:xfrm>
            <a:prstGeom prst="rect">
              <a:avLst/>
            </a:prstGeom>
          </p:spPr>
        </p:pic>
        <p:pic>
          <p:nvPicPr>
            <p:cNvPr id="94" name="Picture 93"/>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696389" y="2669231"/>
              <a:ext cx="2143782" cy="1424721"/>
            </a:xfrm>
            <a:prstGeom prst="rect">
              <a:avLst/>
            </a:prstGeom>
          </p:spPr>
        </p:pic>
        <p:pic>
          <p:nvPicPr>
            <p:cNvPr id="95" name="Picture 9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998983" y="2669231"/>
              <a:ext cx="2126039" cy="1411823"/>
            </a:xfrm>
            <a:prstGeom prst="rect">
              <a:avLst/>
            </a:prstGeom>
          </p:spPr>
        </p:pic>
        <p:pic>
          <p:nvPicPr>
            <p:cNvPr id="96" name="Picture 95"/>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283834" y="2670758"/>
              <a:ext cx="2123739" cy="1410296"/>
            </a:xfrm>
            <a:prstGeom prst="rect">
              <a:avLst/>
            </a:prstGeom>
          </p:spPr>
        </p:pic>
      </p:grpSp>
      <p:sp>
        <p:nvSpPr>
          <p:cNvPr id="130" name="TextBox 129"/>
          <p:cNvSpPr txBox="1"/>
          <p:nvPr/>
        </p:nvSpPr>
        <p:spPr>
          <a:xfrm>
            <a:off x="29400065" y="12544771"/>
            <a:ext cx="12707319" cy="1569660"/>
          </a:xfrm>
          <a:prstGeom prst="rect">
            <a:avLst/>
          </a:prstGeom>
          <a:noFill/>
        </p:spPr>
        <p:txBody>
          <a:bodyPr wrap="square" rtlCol="0">
            <a:spAutoFit/>
          </a:bodyPr>
          <a:lstStyle/>
          <a:p>
            <a:r>
              <a:rPr lang="en-US" sz="3200" b="1" dirty="0"/>
              <a:t>Figure 4: Results for several different styles and images. </a:t>
            </a:r>
            <a:r>
              <a:rPr lang="en-US" sz="3200" b="1" dirty="0" smtClean="0"/>
              <a:t> Results captured after 450 iterations of the algorithm. Uses α/β </a:t>
            </a:r>
            <a:r>
              <a:rPr lang="en-US" sz="3200" b="1" dirty="0"/>
              <a:t>ratio on the scale of 10</a:t>
            </a:r>
            <a:r>
              <a:rPr lang="en-US" sz="3200" b="1" baseline="30000" dirty="0"/>
              <a:t>-2</a:t>
            </a:r>
            <a:r>
              <a:rPr lang="en-US" sz="3200" b="1" dirty="0"/>
              <a:t>. Overall results are </a:t>
            </a:r>
            <a:r>
              <a:rPr lang="en-US" sz="3200" b="1" dirty="0" smtClean="0"/>
              <a:t>successful, </a:t>
            </a:r>
            <a:r>
              <a:rPr lang="en-US" sz="3200" b="1" dirty="0"/>
              <a:t>but there are cases that do not </a:t>
            </a:r>
            <a:r>
              <a:rPr lang="en-US" sz="3200" b="1" dirty="0" smtClean="0"/>
              <a:t>work well.</a:t>
            </a:r>
            <a:endParaRPr lang="en-US" sz="3200" b="1" dirty="0"/>
          </a:p>
        </p:txBody>
      </p:sp>
      <p:sp>
        <p:nvSpPr>
          <p:cNvPr id="3" name="TextBox 2"/>
          <p:cNvSpPr txBox="1"/>
          <p:nvPr/>
        </p:nvSpPr>
        <p:spPr>
          <a:xfrm>
            <a:off x="15709777" y="29748540"/>
            <a:ext cx="12560423" cy="1569660"/>
          </a:xfrm>
          <a:prstGeom prst="rect">
            <a:avLst/>
          </a:prstGeom>
          <a:noFill/>
        </p:spPr>
        <p:txBody>
          <a:bodyPr wrap="square" rtlCol="0">
            <a:spAutoFit/>
          </a:bodyPr>
          <a:lstStyle/>
          <a:p>
            <a:r>
              <a:rPr lang="en-US" sz="3200" b="1" dirty="0"/>
              <a:t>Figure 3: </a:t>
            </a:r>
            <a:r>
              <a:rPr lang="en-US" sz="3200" b="1" dirty="0" smtClean="0"/>
              <a:t>Original </a:t>
            </a:r>
            <a:r>
              <a:rPr lang="en-US" sz="3200" b="1" dirty="0"/>
              <a:t>method </a:t>
            </a:r>
            <a:r>
              <a:rPr lang="en-US" sz="3200" b="1" dirty="0" smtClean="0"/>
              <a:t>(second from right) </a:t>
            </a:r>
            <a:r>
              <a:rPr lang="en-US" sz="3200" b="1" dirty="0"/>
              <a:t>and enhanced method </a:t>
            </a:r>
            <a:r>
              <a:rPr lang="en-US" sz="3200" b="1" dirty="0" smtClean="0"/>
              <a:t>(far right</a:t>
            </a:r>
            <a:r>
              <a:rPr lang="en-US" sz="3200" b="1" dirty="0"/>
              <a:t>). </a:t>
            </a:r>
            <a:r>
              <a:rPr lang="en-US" sz="3200" b="1" dirty="0" smtClean="0"/>
              <a:t> Artifacts from original </a:t>
            </a:r>
            <a:r>
              <a:rPr lang="en-US" sz="3200" b="1" dirty="0"/>
              <a:t>style image are less </a:t>
            </a:r>
            <a:r>
              <a:rPr lang="en-US" sz="3200" b="1" dirty="0" smtClean="0"/>
              <a:t>apparent, </a:t>
            </a:r>
            <a:r>
              <a:rPr lang="en-US" sz="3200" b="1" dirty="0"/>
              <a:t>and </a:t>
            </a:r>
            <a:r>
              <a:rPr lang="en-US" sz="3200" b="1" dirty="0" smtClean="0"/>
              <a:t>colors </a:t>
            </a:r>
            <a:r>
              <a:rPr lang="en-US" sz="3200" b="1" dirty="0"/>
              <a:t>resemble the content image more than the style image.</a:t>
            </a:r>
          </a:p>
        </p:txBody>
      </p:sp>
      <p:graphicFrame>
        <p:nvGraphicFramePr>
          <p:cNvPr id="6" name="Table 5"/>
          <p:cNvGraphicFramePr>
            <a:graphicFrameLocks noGrp="1"/>
          </p:cNvGraphicFramePr>
          <p:nvPr>
            <p:extLst>
              <p:ext uri="{D42A27DB-BD31-4B8C-83A1-F6EECF244321}">
                <p14:modId xmlns:p14="http://schemas.microsoft.com/office/powerpoint/2010/main" val="866544744"/>
              </p:ext>
            </p:extLst>
          </p:nvPr>
        </p:nvGraphicFramePr>
        <p:xfrm>
          <a:off x="29268824" y="28650753"/>
          <a:ext cx="13250777" cy="2905620"/>
        </p:xfrm>
        <a:graphic>
          <a:graphicData uri="http://schemas.openxmlformats.org/drawingml/2006/table">
            <a:tbl>
              <a:tblPr firstRow="1" firstCol="1" bandRow="1"/>
              <a:tblGrid>
                <a:gridCol w="13250777">
                  <a:extLst>
                    <a:ext uri="{9D8B030D-6E8A-4147-A177-3AD203B41FA5}">
                      <a16:colId xmlns:a16="http://schemas.microsoft.com/office/drawing/2014/main" xmlns="" val="20000"/>
                    </a:ext>
                  </a:extLst>
                </a:gridCol>
              </a:tblGrid>
              <a:tr h="262890">
                <a:tc>
                  <a:txBody>
                    <a:bodyPr/>
                    <a:lstStyle/>
                    <a:p>
                      <a:pPr marL="0" marR="0">
                        <a:spcBef>
                          <a:spcPts val="0"/>
                        </a:spcBef>
                        <a:spcAft>
                          <a:spcPts val="0"/>
                        </a:spcAft>
                      </a:pPr>
                      <a:r>
                        <a:rPr lang="en-US" sz="1600" dirty="0">
                          <a:effectLst/>
                          <a:latin typeface="+mn-lt"/>
                          <a:ea typeface="Times New Roman" charset="0"/>
                        </a:rPr>
                        <a:t>J. Schmidhuber, "Deep learning in neural networks: An overview," </a:t>
                      </a:r>
                      <a:r>
                        <a:rPr lang="en-US" sz="1600" i="1" dirty="0">
                          <a:effectLst/>
                          <a:latin typeface="+mn-lt"/>
                          <a:ea typeface="Times New Roman" charset="0"/>
                        </a:rPr>
                        <a:t>Neural Networks, </a:t>
                      </a:r>
                      <a:r>
                        <a:rPr lang="en-US" sz="1600" dirty="0">
                          <a:effectLst/>
                          <a:latin typeface="+mn-lt"/>
                          <a:ea typeface="Times New Roman" charset="0"/>
                        </a:rPr>
                        <a:t>vol. 61, no. 0893-6080, pp. 85-117, 2015.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0"/>
                  </a:ext>
                </a:extLst>
              </a:tr>
              <a:tr h="280635">
                <a:tc>
                  <a:txBody>
                    <a:bodyPr/>
                    <a:lstStyle/>
                    <a:p>
                      <a:pPr marL="0" marR="0">
                        <a:spcBef>
                          <a:spcPts val="0"/>
                        </a:spcBef>
                        <a:spcAft>
                          <a:spcPts val="0"/>
                        </a:spcAft>
                      </a:pPr>
                      <a:r>
                        <a:rPr lang="en-US" sz="1600" dirty="0">
                          <a:effectLst/>
                          <a:latin typeface="+mn-lt"/>
                          <a:ea typeface="Times New Roman" charset="0"/>
                        </a:rPr>
                        <a:t>A. Z. Karen Simonyan, "Very Deep Convolutional Networks for Large-Scale Image Recognition," </a:t>
                      </a:r>
                      <a:r>
                        <a:rPr lang="en-US" sz="1600" i="1" dirty="0">
                          <a:effectLst/>
                          <a:latin typeface="+mn-lt"/>
                          <a:ea typeface="Times New Roman" charset="0"/>
                        </a:rPr>
                        <a:t>Computing Research Repository, </a:t>
                      </a:r>
                      <a:r>
                        <a:rPr lang="en-US" sz="1600" dirty="0">
                          <a:effectLst/>
                          <a:latin typeface="+mn-lt"/>
                          <a:ea typeface="Times New Roman" charset="0"/>
                        </a:rPr>
                        <a:t>no. 1409.1556, 2104.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xmlns="" val="10001"/>
                  </a:ext>
                </a:extLst>
              </a:tr>
              <a:tr h="506730">
                <a:tc>
                  <a:txBody>
                    <a:bodyPr/>
                    <a:lstStyle/>
                    <a:p>
                      <a:pPr marL="0" marR="0">
                        <a:spcBef>
                          <a:spcPts val="0"/>
                        </a:spcBef>
                        <a:spcAft>
                          <a:spcPts val="0"/>
                        </a:spcAft>
                      </a:pPr>
                      <a:r>
                        <a:rPr lang="en-US" sz="1600" dirty="0">
                          <a:effectLst/>
                          <a:latin typeface="+mn-lt"/>
                          <a:ea typeface="Times New Roman" charset="0"/>
                        </a:rPr>
                        <a:t>A. Karpathy, "CS231n Convolutional Neural Networks for Visual Recognition," [Online]. Available: http://cs231n.github.io/convolutional-networks/. [Accessed 2016].</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xmlns="" val="10002"/>
                  </a:ext>
                </a:extLst>
              </a:tr>
              <a:tr h="280635">
                <a:tc>
                  <a:txBody>
                    <a:bodyPr/>
                    <a:lstStyle/>
                    <a:p>
                      <a:pPr marL="0" marR="0">
                        <a:spcBef>
                          <a:spcPts val="0"/>
                        </a:spcBef>
                        <a:spcAft>
                          <a:spcPts val="0"/>
                        </a:spcAft>
                      </a:pPr>
                      <a:r>
                        <a:rPr lang="en-US" sz="1600" dirty="0">
                          <a:effectLst/>
                          <a:latin typeface="+mn-lt"/>
                          <a:ea typeface="Times New Roman" charset="0"/>
                        </a:rPr>
                        <a:t>A. E. a. M. B. Leon Gatys, "A Neural Algorithm of Artistic Style," </a:t>
                      </a:r>
                      <a:r>
                        <a:rPr lang="en-US" sz="1600" i="1" dirty="0">
                          <a:effectLst/>
                          <a:latin typeface="+mn-lt"/>
                          <a:ea typeface="Times New Roman" charset="0"/>
                        </a:rPr>
                        <a:t>Journal of Vision, </a:t>
                      </a:r>
                      <a:r>
                        <a:rPr lang="en-US" sz="1600" dirty="0">
                          <a:effectLst/>
                          <a:latin typeface="+mn-lt"/>
                          <a:ea typeface="Times New Roman" charset="0"/>
                        </a:rPr>
                        <a:t>vol. 16, no. 12, p. 326, 2015.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xmlns="" val="10003"/>
                  </a:ext>
                </a:extLst>
              </a:tr>
              <a:tr h="506730">
                <a:tc>
                  <a:txBody>
                    <a:bodyPr/>
                    <a:lstStyle/>
                    <a:p>
                      <a:pPr marL="0" marR="0">
                        <a:spcBef>
                          <a:spcPts val="0"/>
                        </a:spcBef>
                        <a:spcAft>
                          <a:spcPts val="0"/>
                        </a:spcAft>
                      </a:pPr>
                      <a:r>
                        <a:rPr lang="en-US" sz="1600" dirty="0">
                          <a:effectLst/>
                          <a:latin typeface="+mn-lt"/>
                          <a:ea typeface="Times New Roman" charset="0"/>
                        </a:rPr>
                        <a:t>A. E. a. M. B. Leon Gatys, "Image Style Transfer Using Convolutional Neural Networks," in </a:t>
                      </a:r>
                      <a:r>
                        <a:rPr lang="en-US" sz="1600" i="1" dirty="0">
                          <a:effectLst/>
                          <a:latin typeface="+mn-lt"/>
                          <a:ea typeface="Times New Roman" charset="0"/>
                        </a:rPr>
                        <a:t>The IEEE Conference on Computer Vision and Pattern Recognition</a:t>
                      </a:r>
                      <a:r>
                        <a:rPr lang="en-US" sz="1600" dirty="0">
                          <a:effectLst/>
                          <a:latin typeface="+mn-lt"/>
                          <a:ea typeface="Times New Roman" charset="0"/>
                        </a:rPr>
                        <a:t>, 2016.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xmlns="" val="10004"/>
                  </a:ext>
                </a:extLst>
              </a:tr>
              <a:tr h="280635">
                <a:tc>
                  <a:txBody>
                    <a:bodyPr/>
                    <a:lstStyle/>
                    <a:p>
                      <a:pPr marL="0" marR="0">
                        <a:spcBef>
                          <a:spcPts val="0"/>
                        </a:spcBef>
                        <a:spcAft>
                          <a:spcPts val="0"/>
                        </a:spcAft>
                      </a:pPr>
                      <a:r>
                        <a:rPr lang="en-US" sz="1600" dirty="0">
                          <a:effectLst/>
                          <a:latin typeface="+mn-lt"/>
                          <a:ea typeface="Times New Roman" charset="0"/>
                        </a:rPr>
                        <a:t>R. K. K. a. C. F. Collobert, "Torch7: A matlab-like environment for machine learning.," in </a:t>
                      </a:r>
                      <a:r>
                        <a:rPr lang="en-US" sz="1600" i="1" dirty="0">
                          <a:effectLst/>
                          <a:latin typeface="+mn-lt"/>
                          <a:ea typeface="Times New Roman" charset="0"/>
                        </a:rPr>
                        <a:t>BigLearn, NIPS Workshop</a:t>
                      </a:r>
                      <a:r>
                        <a:rPr lang="en-US" sz="1600" dirty="0">
                          <a:effectLst/>
                          <a:latin typeface="+mn-lt"/>
                          <a:ea typeface="Times New Roman" charset="0"/>
                        </a:rPr>
                        <a:t>, 2011.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xmlns="" val="10005"/>
                  </a:ext>
                </a:extLst>
              </a:tr>
              <a:tr h="280635">
                <a:tc>
                  <a:txBody>
                    <a:bodyPr/>
                    <a:lstStyle/>
                    <a:p>
                      <a:pPr marL="0" marR="0">
                        <a:spcBef>
                          <a:spcPts val="0"/>
                        </a:spcBef>
                        <a:spcAft>
                          <a:spcPts val="0"/>
                        </a:spcAft>
                      </a:pPr>
                      <a:r>
                        <a:rPr lang="en-US" sz="1600" dirty="0">
                          <a:effectLst/>
                          <a:latin typeface="+mn-lt"/>
                          <a:ea typeface="Times New Roman" charset="0"/>
                        </a:rPr>
                        <a:t>V. A. P. a. I. D. R. Carl Yuheng Ren, "gSLICr: SLIC superpixels at over 250Hz," 2015.</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xmlns="" val="10006"/>
                  </a:ext>
                </a:extLst>
              </a:tr>
              <a:tr h="506730">
                <a:tc>
                  <a:txBody>
                    <a:bodyPr/>
                    <a:lstStyle/>
                    <a:p>
                      <a:pPr marL="0" marR="0">
                        <a:spcBef>
                          <a:spcPts val="0"/>
                        </a:spcBef>
                        <a:spcAft>
                          <a:spcPts val="0"/>
                        </a:spcAft>
                      </a:pPr>
                      <a:r>
                        <a:rPr lang="en-US" sz="1600" dirty="0">
                          <a:effectLst/>
                          <a:latin typeface="+mn-lt"/>
                          <a:ea typeface="Times New Roman" charset="0"/>
                        </a:rPr>
                        <a:t>R. a. S. A. a. S. K. a. L. A. a. F. P. a. S. S. Achanta, "SLIC Superpixels Compared to State-of-the-Art Superpixel Methods," </a:t>
                      </a:r>
                      <a:r>
                        <a:rPr lang="en-US" sz="1600" i="1" dirty="0">
                          <a:effectLst/>
                          <a:latin typeface="+mn-lt"/>
                          <a:ea typeface="Times New Roman" charset="0"/>
                        </a:rPr>
                        <a:t>IEEE Trans. Pattern Anal. Mach. Intel., </a:t>
                      </a:r>
                      <a:r>
                        <a:rPr lang="en-US" sz="1600" dirty="0">
                          <a:effectLst/>
                          <a:latin typeface="+mn-lt"/>
                          <a:ea typeface="Times New Roman" charset="0"/>
                        </a:rPr>
                        <a:t>vol. 34, no. 11, pp. 2274-2282, Nov 2012. </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bl>
          </a:graphicData>
        </a:graphic>
      </p:graphicFrame>
      <p:sp>
        <p:nvSpPr>
          <p:cNvPr id="97" name="Rectangle 96"/>
          <p:cNvSpPr/>
          <p:nvPr/>
        </p:nvSpPr>
        <p:spPr>
          <a:xfrm>
            <a:off x="29260800" y="27964951"/>
            <a:ext cx="13258800" cy="685800"/>
          </a:xfrm>
          <a:prstGeom prst="rect">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References</a:t>
            </a:r>
          </a:p>
        </p:txBody>
      </p:sp>
      <p:sp>
        <p:nvSpPr>
          <p:cNvPr id="18" name="Rectangle 4"/>
          <p:cNvSpPr>
            <a:spLocks noChangeArrowheads="1"/>
          </p:cNvSpPr>
          <p:nvPr/>
        </p:nvSpPr>
        <p:spPr bwMode="auto">
          <a:xfrm>
            <a:off x="29260800" y="21928015"/>
            <a:ext cx="13258800" cy="573258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noAutofit/>
          </a:bodyPr>
          <a:lstStyle/>
          <a:p>
            <a:pPr marR="0" lvl="0" algn="just" defTabSz="913839" eaLnBrk="0" fontAlgn="base" hangingPunct="0">
              <a:lnSpc>
                <a:spcPct val="100000"/>
              </a:lnSpc>
              <a:spcBef>
                <a:spcPct val="0"/>
              </a:spcBef>
              <a:spcAft>
                <a:spcPct val="0"/>
              </a:spcAft>
              <a:buClrTx/>
              <a:buSzTx/>
              <a:buFontTx/>
              <a:buNone/>
              <a:tabLst/>
            </a:pPr>
            <a:r>
              <a:rPr lang="en-US" altLang="en-US" sz="3200" dirty="0" smtClean="0">
                <a:solidFill>
                  <a:schemeClr val="tx1"/>
                </a:solidFill>
              </a:rPr>
              <a:t>This project used Torch </a:t>
            </a:r>
            <a:r>
              <a:rPr lang="en-US" altLang="en-US" sz="3200" dirty="0">
                <a:solidFill>
                  <a:schemeClr val="tx1"/>
                </a:solidFill>
              </a:rPr>
              <a:t>and </a:t>
            </a:r>
            <a:r>
              <a:rPr lang="en-US" altLang="en-US" sz="3200" dirty="0" err="1" smtClean="0">
                <a:solidFill>
                  <a:schemeClr val="tx1"/>
                </a:solidFill>
              </a:rPr>
              <a:t>Lua</a:t>
            </a:r>
            <a:r>
              <a:rPr lang="en-US" altLang="en-US" sz="3200" dirty="0" smtClean="0">
                <a:solidFill>
                  <a:schemeClr val="tx1"/>
                </a:solidFill>
              </a:rPr>
              <a:t> </a:t>
            </a:r>
            <a:r>
              <a:rPr lang="en-US" altLang="en-US" sz="3200" dirty="0">
                <a:solidFill>
                  <a:schemeClr val="tx1"/>
                </a:solidFill>
              </a:rPr>
              <a:t>to </a:t>
            </a:r>
            <a:r>
              <a:rPr lang="en-US" altLang="en-US" sz="3200" dirty="0" smtClean="0">
                <a:solidFill>
                  <a:schemeClr val="tx1"/>
                </a:solidFill>
              </a:rPr>
              <a:t>develop an enhanced version </a:t>
            </a:r>
            <a:r>
              <a:rPr lang="en-US" altLang="en-US" sz="3200" dirty="0">
                <a:solidFill>
                  <a:schemeClr val="tx1"/>
                </a:solidFill>
              </a:rPr>
              <a:t>of </a:t>
            </a:r>
            <a:r>
              <a:rPr lang="en-US" altLang="en-US" sz="3200" dirty="0" smtClean="0">
                <a:solidFill>
                  <a:schemeClr val="tx1"/>
                </a:solidFill>
              </a:rPr>
              <a:t>a new algorithm </a:t>
            </a:r>
            <a:r>
              <a:rPr lang="en-US" altLang="en-US" sz="3200" dirty="0">
                <a:solidFill>
                  <a:schemeClr val="tx1"/>
                </a:solidFill>
              </a:rPr>
              <a:t>for transferring artistic </a:t>
            </a:r>
            <a:r>
              <a:rPr lang="en-US" altLang="en-US" sz="3200" dirty="0" smtClean="0">
                <a:solidFill>
                  <a:schemeClr val="tx1"/>
                </a:solidFill>
              </a:rPr>
              <a:t>style.  The improved algorithm uses image segmentation </a:t>
            </a:r>
            <a:r>
              <a:rPr lang="en-US" altLang="en-US" sz="3200" dirty="0">
                <a:solidFill>
                  <a:schemeClr val="tx1"/>
                </a:solidFill>
              </a:rPr>
              <a:t>to </a:t>
            </a:r>
            <a:r>
              <a:rPr lang="en-US" altLang="en-US" sz="3200" dirty="0" smtClean="0">
                <a:solidFill>
                  <a:schemeClr val="tx1"/>
                </a:solidFill>
              </a:rPr>
              <a:t>generate weight </a:t>
            </a:r>
            <a:r>
              <a:rPr lang="en-US" altLang="en-US" sz="3200" dirty="0">
                <a:solidFill>
                  <a:schemeClr val="tx1"/>
                </a:solidFill>
              </a:rPr>
              <a:t>masks for </a:t>
            </a:r>
            <a:r>
              <a:rPr lang="en-US" altLang="en-US" sz="3200" dirty="0" smtClean="0">
                <a:solidFill>
                  <a:schemeClr val="tx1"/>
                </a:solidFill>
              </a:rPr>
              <a:t>each style layer,  producing images more faithful </a:t>
            </a:r>
            <a:r>
              <a:rPr lang="en-US" altLang="en-US" sz="3200" dirty="0">
                <a:solidFill>
                  <a:schemeClr val="tx1"/>
                </a:solidFill>
              </a:rPr>
              <a:t>to the content image, while still </a:t>
            </a:r>
            <a:r>
              <a:rPr lang="en-US" altLang="en-US" sz="3200" dirty="0" smtClean="0">
                <a:solidFill>
                  <a:schemeClr val="tx1"/>
                </a:solidFill>
              </a:rPr>
              <a:t>incorporating the target </a:t>
            </a:r>
            <a:r>
              <a:rPr lang="en-US" altLang="en-US" sz="3200" dirty="0">
                <a:solidFill>
                  <a:schemeClr val="tx1"/>
                </a:solidFill>
              </a:rPr>
              <a:t>style. </a:t>
            </a:r>
            <a:r>
              <a:rPr lang="en-US" altLang="en-US" sz="3200" dirty="0" smtClean="0">
                <a:solidFill>
                  <a:schemeClr val="tx1"/>
                </a:solidFill>
              </a:rPr>
              <a:t>The </a:t>
            </a:r>
            <a:r>
              <a:rPr lang="en-US" altLang="en-US" sz="3200" dirty="0">
                <a:solidFill>
                  <a:schemeClr val="tx1"/>
                </a:solidFill>
              </a:rPr>
              <a:t>project was successful at </a:t>
            </a:r>
            <a:r>
              <a:rPr lang="en-US" altLang="en-US" sz="3200" dirty="0" smtClean="0">
                <a:solidFill>
                  <a:schemeClr val="tx1"/>
                </a:solidFill>
              </a:rPr>
              <a:t>improving the artistic style transfer algorithm, but can still be improved. </a:t>
            </a:r>
            <a:r>
              <a:rPr lang="en-US" altLang="en-US" sz="3200" dirty="0">
                <a:solidFill>
                  <a:schemeClr val="tx1"/>
                </a:solidFill>
              </a:rPr>
              <a:t>Ideally, </a:t>
            </a:r>
            <a:r>
              <a:rPr lang="en-US" altLang="en-US" sz="3200" dirty="0" smtClean="0">
                <a:solidFill>
                  <a:schemeClr val="tx1"/>
                </a:solidFill>
              </a:rPr>
              <a:t>it would use two </a:t>
            </a:r>
            <a:r>
              <a:rPr lang="en-US" altLang="en-US" sz="3200" dirty="0">
                <a:solidFill>
                  <a:schemeClr val="tx1"/>
                </a:solidFill>
              </a:rPr>
              <a:t>sets of masks, one for the content image and one for the style image. The segments of the style image would then be used to identify regions with similar textures in the content image and allow the algorithm to perform a more directed style transfer. Another </a:t>
            </a:r>
            <a:r>
              <a:rPr lang="en-US" altLang="en-US" sz="3200" dirty="0" smtClean="0">
                <a:solidFill>
                  <a:schemeClr val="tx1"/>
                </a:solidFill>
              </a:rPr>
              <a:t>possible improvement </a:t>
            </a:r>
            <a:r>
              <a:rPr lang="en-US" altLang="en-US" sz="3200" dirty="0">
                <a:solidFill>
                  <a:schemeClr val="tx1"/>
                </a:solidFill>
              </a:rPr>
              <a:t>would be </a:t>
            </a:r>
            <a:r>
              <a:rPr lang="en-US" altLang="en-US" sz="3200" dirty="0" smtClean="0">
                <a:solidFill>
                  <a:schemeClr val="tx1"/>
                </a:solidFill>
              </a:rPr>
              <a:t>utilize a </a:t>
            </a:r>
            <a:r>
              <a:rPr lang="en-US" altLang="en-US" sz="3200" dirty="0">
                <a:solidFill>
                  <a:schemeClr val="tx1"/>
                </a:solidFill>
              </a:rPr>
              <a:t>CNN </a:t>
            </a:r>
            <a:r>
              <a:rPr lang="en-US" altLang="en-US" sz="3200" dirty="0" smtClean="0">
                <a:solidFill>
                  <a:schemeClr val="tx1"/>
                </a:solidFill>
              </a:rPr>
              <a:t>model specifically </a:t>
            </a:r>
            <a:r>
              <a:rPr lang="en-US" altLang="en-US" sz="3200" dirty="0">
                <a:solidFill>
                  <a:schemeClr val="tx1"/>
                </a:solidFill>
              </a:rPr>
              <a:t>trained on artwork </a:t>
            </a:r>
            <a:r>
              <a:rPr lang="en-US" altLang="en-US" sz="3200" dirty="0" smtClean="0">
                <a:solidFill>
                  <a:schemeClr val="tx1"/>
                </a:solidFill>
              </a:rPr>
              <a:t>classification.</a:t>
            </a:r>
            <a:endParaRPr lang="en-US" altLang="en-US" sz="32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p:txBody>
      </p:sp>
      <p:sp>
        <p:nvSpPr>
          <p:cNvPr id="24" name="Rectangle 8"/>
          <p:cNvSpPr>
            <a:spLocks noChangeArrowheads="1"/>
          </p:cNvSpPr>
          <p:nvPr/>
        </p:nvSpPr>
        <p:spPr bwMode="auto">
          <a:xfrm>
            <a:off x="0" y="457200"/>
            <a:ext cx="14484350" cy="36513"/>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33" name="Rectangle 7"/>
          <p:cNvSpPr>
            <a:spLocks noChangeArrowheads="1"/>
          </p:cNvSpPr>
          <p:nvPr/>
        </p:nvSpPr>
        <p:spPr bwMode="auto">
          <a:xfrm>
            <a:off x="15320211" y="18380796"/>
            <a:ext cx="13258801" cy="673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rPr>
              <a:t>Meets</a:t>
            </a:r>
            <a:r>
              <a:rPr kumimoji="0" lang="en-US" altLang="en-US" sz="3600" b="0" i="0" u="none" strike="noStrike" cap="none" normalizeH="0" dirty="0" smtClean="0">
                <a:ln>
                  <a:noFill/>
                </a:ln>
                <a:solidFill>
                  <a:schemeClr val="tx1"/>
                </a:solidFill>
                <a:effectLst/>
              </a:rPr>
              <a:t> goals established for the project:</a:t>
            </a:r>
          </a:p>
          <a:p>
            <a:pPr marL="1314450" lvl="1" indent="-571500" defTabSz="913839" fontAlgn="base">
              <a:spcBef>
                <a:spcPct val="0"/>
              </a:spcBef>
              <a:spcAft>
                <a:spcPct val="0"/>
              </a:spcAft>
              <a:buFont typeface="Arial" panose="020B0604020202020204" pitchFamily="34" charset="0"/>
              <a:buChar char="•"/>
            </a:pPr>
            <a:r>
              <a:rPr lang="en-US" altLang="en-US" sz="3600" dirty="0"/>
              <a:t>G</a:t>
            </a:r>
            <a:r>
              <a:rPr lang="en-US" altLang="en-US" sz="3600" dirty="0" smtClean="0"/>
              <a:t>enerates </a:t>
            </a:r>
            <a:r>
              <a:rPr lang="en-US" altLang="en-US" sz="3600" dirty="0"/>
              <a:t>new </a:t>
            </a:r>
            <a:r>
              <a:rPr lang="en-US" altLang="en-US" sz="3600" dirty="0" smtClean="0"/>
              <a:t>image similar to designated style image</a:t>
            </a:r>
          </a:p>
          <a:p>
            <a:pPr marL="1314450" lvl="1" indent="-571500" defTabSz="913839" fontAlgn="base">
              <a:spcBef>
                <a:spcPct val="0"/>
              </a:spcBef>
              <a:spcAft>
                <a:spcPct val="0"/>
              </a:spcAft>
              <a:buFont typeface="Arial" panose="020B0604020202020204" pitchFamily="34" charset="0"/>
              <a:buChar char="•"/>
            </a:pPr>
            <a:r>
              <a:rPr lang="en-US" altLang="en-US" sz="3600" dirty="0" smtClean="0"/>
              <a:t>Produces observable improvement over original method</a:t>
            </a:r>
            <a:endParaRPr lang="en-US" altLang="en-US" sz="3600" dirty="0"/>
          </a:p>
          <a:p>
            <a:pPr marL="1314450" lvl="1" indent="-571500" defTabSz="913839" fontAlgn="base">
              <a:spcBef>
                <a:spcPct val="0"/>
              </a:spcBef>
              <a:spcAft>
                <a:spcPct val="0"/>
              </a:spcAft>
              <a:buFont typeface="Arial" panose="020B0604020202020204" pitchFamily="34" charset="0"/>
              <a:buChar char="•"/>
            </a:pPr>
            <a:r>
              <a:rPr lang="en-US" altLang="en-US" sz="3600" dirty="0" smtClean="0"/>
              <a:t>Maintains </a:t>
            </a:r>
            <a:r>
              <a:rPr lang="en-US" altLang="en-US" sz="3600" dirty="0"/>
              <a:t>higher content </a:t>
            </a:r>
            <a:r>
              <a:rPr lang="en-US" altLang="en-US" sz="3600" dirty="0" smtClean="0"/>
              <a:t>fidelity</a:t>
            </a:r>
          </a:p>
          <a:p>
            <a:pPr marL="1314450" lvl="1" indent="-571500" defTabSz="913839" fontAlgn="base">
              <a:spcBef>
                <a:spcPct val="0"/>
              </a:spcBef>
              <a:spcAft>
                <a:spcPct val="0"/>
              </a:spcAft>
              <a:buFont typeface="Arial" panose="020B0604020202020204" pitchFamily="34" charset="0"/>
              <a:buChar char="•"/>
            </a:pPr>
            <a:r>
              <a:rPr lang="en-US" altLang="en-US" sz="3600" dirty="0" smtClean="0"/>
              <a:t>Using different number of segments allows for varied output</a:t>
            </a:r>
          </a:p>
          <a:p>
            <a:pPr marR="0" lvl="0" algn="l" defTabSz="914400" rtl="0" eaLnBrk="0" fontAlgn="base" latinLnBrk="0" hangingPunct="0">
              <a:lnSpc>
                <a:spcPct val="100000"/>
              </a:lnSpc>
              <a:spcBef>
                <a:spcPct val="0"/>
              </a:spcBef>
              <a:spcAft>
                <a:spcPct val="0"/>
              </a:spcAft>
              <a:buClrTx/>
              <a:buSzTx/>
              <a:tabLst/>
            </a:pPr>
            <a:r>
              <a:rPr lang="en-US" altLang="en-US" sz="3600" dirty="0" smtClean="0"/>
              <a:t>E</a:t>
            </a:r>
            <a:r>
              <a:rPr kumimoji="0" lang="en-US" altLang="en-US" sz="3600" b="0" i="0" u="none" strike="noStrike" cap="none" normalizeH="0" baseline="0" dirty="0" smtClean="0">
                <a:ln>
                  <a:noFill/>
                </a:ln>
                <a:solidFill>
                  <a:schemeClr val="tx1"/>
                </a:solidFill>
                <a:effectLst/>
              </a:rPr>
              <a:t>nhanced </a:t>
            </a:r>
            <a:r>
              <a:rPr kumimoji="0" lang="en-US" altLang="en-US" sz="3600" b="0" i="0" u="none" strike="noStrike" cap="none" normalizeH="0" baseline="0" dirty="0">
                <a:ln>
                  <a:noFill/>
                </a:ln>
                <a:solidFill>
                  <a:schemeClr val="tx1"/>
                </a:solidFill>
                <a:effectLst/>
              </a:rPr>
              <a:t>version </a:t>
            </a:r>
            <a:r>
              <a:rPr kumimoji="0" lang="en-US" altLang="en-US" sz="3600" b="0" i="0" u="none" strike="noStrike" cap="none" normalizeH="0" baseline="0" dirty="0" smtClean="0">
                <a:ln>
                  <a:noFill/>
                </a:ln>
                <a:solidFill>
                  <a:schemeClr val="tx1"/>
                </a:solidFill>
                <a:effectLst/>
              </a:rPr>
              <a:t>stylizes </a:t>
            </a:r>
            <a:r>
              <a:rPr kumimoji="0" lang="en-US" altLang="en-US" sz="3600" b="0" i="0" u="none" strike="noStrike" cap="none" normalizeH="0" baseline="0" dirty="0">
                <a:ln>
                  <a:noFill/>
                </a:ln>
                <a:solidFill>
                  <a:schemeClr val="tx1"/>
                </a:solidFill>
                <a:effectLst/>
              </a:rPr>
              <a:t>images into the target </a:t>
            </a:r>
            <a:r>
              <a:rPr kumimoji="0" lang="en-US" altLang="en-US" sz="3600" b="0" i="0" u="none" strike="noStrike" cap="none" normalizeH="0" baseline="0" dirty="0" smtClean="0">
                <a:ln>
                  <a:noFill/>
                </a:ln>
                <a:solidFill>
                  <a:schemeClr val="tx1"/>
                </a:solidFill>
                <a:effectLst/>
              </a:rPr>
              <a:t>style:</a:t>
            </a:r>
          </a:p>
          <a:p>
            <a:pPr marL="1314450" marR="0" lvl="1" indent="-571500" defTabSz="913839" fontAlgn="base">
              <a:lnSpc>
                <a:spcPct val="100000"/>
              </a:lnSpc>
              <a:spcBef>
                <a:spcPct val="0"/>
              </a:spcBef>
              <a:spcAft>
                <a:spcPct val="0"/>
              </a:spcAft>
              <a:buClrTx/>
              <a:buSzTx/>
              <a:buFont typeface="Arial" panose="020B0604020202020204" pitchFamily="34" charset="0"/>
              <a:buChar char="•"/>
              <a:tabLst/>
            </a:pPr>
            <a:r>
              <a:rPr lang="en-US" altLang="en-US" sz="3600" dirty="0" smtClean="0"/>
              <a:t>Colors </a:t>
            </a:r>
            <a:r>
              <a:rPr lang="en-US" altLang="en-US" sz="3600" dirty="0"/>
              <a:t>are truer to the content </a:t>
            </a:r>
            <a:r>
              <a:rPr lang="en-US" altLang="en-US" sz="3600" dirty="0" smtClean="0"/>
              <a:t>image than the original</a:t>
            </a:r>
          </a:p>
          <a:p>
            <a:pPr marL="1314450" marR="0" lvl="1" indent="-571500" defTabSz="913839" fontAlgn="base">
              <a:lnSpc>
                <a:spcPct val="100000"/>
              </a:lnSpc>
              <a:spcBef>
                <a:spcPct val="0"/>
              </a:spcBef>
              <a:spcAft>
                <a:spcPct val="0"/>
              </a:spcAft>
              <a:buClrTx/>
              <a:buSzTx/>
              <a:buFont typeface="Arial" panose="020B0604020202020204" pitchFamily="34" charset="0"/>
              <a:buChar char="•"/>
              <a:tabLst/>
            </a:pPr>
            <a:r>
              <a:rPr lang="en-US" altLang="en-US" sz="3600" dirty="0" smtClean="0"/>
              <a:t> Artifacts from </a:t>
            </a:r>
            <a:r>
              <a:rPr lang="en-US" altLang="en-US" sz="3600" dirty="0"/>
              <a:t>the style image are less </a:t>
            </a:r>
            <a:r>
              <a:rPr lang="en-US" altLang="en-US" sz="3600" dirty="0" smtClean="0"/>
              <a:t>likely to occur</a:t>
            </a:r>
          </a:p>
          <a:p>
            <a:pPr marR="0" lvl="0" algn="l" defTabSz="914400" rtl="0" eaLnBrk="0" fontAlgn="base" latinLnBrk="0" hangingPunct="0">
              <a:lnSpc>
                <a:spcPct val="100000"/>
              </a:lnSpc>
              <a:spcBef>
                <a:spcPct val="0"/>
              </a:spcBef>
              <a:spcAft>
                <a:spcPct val="0"/>
              </a:spcAft>
              <a:buClrTx/>
              <a:buSzTx/>
              <a:tabLst/>
            </a:pPr>
            <a:r>
              <a:rPr lang="en-US" altLang="en-US" sz="3600" dirty="0" smtClean="0"/>
              <a:t>Other differences:</a:t>
            </a:r>
          </a:p>
          <a:p>
            <a:pPr marL="1314450" lvl="1" indent="-571500" defTabSz="913839" fontAlgn="base">
              <a:spcBef>
                <a:spcPct val="0"/>
              </a:spcBef>
              <a:spcAft>
                <a:spcPct val="0"/>
              </a:spcAft>
              <a:buFont typeface="Arial" panose="020B0604020202020204" pitchFamily="34" charset="0"/>
              <a:buChar char="•"/>
            </a:pPr>
            <a:r>
              <a:rPr lang="en-US" altLang="en-US" sz="3600" dirty="0" smtClean="0"/>
              <a:t>Optimizes spatial configuration faster for the same style and content mage than the original algorithm</a:t>
            </a:r>
          </a:p>
          <a:p>
            <a:pPr marL="1314450" lvl="1" indent="-571500" defTabSz="913839" fontAlgn="base">
              <a:spcBef>
                <a:spcPct val="0"/>
              </a:spcBef>
              <a:spcAft>
                <a:spcPct val="0"/>
              </a:spcAft>
              <a:buFont typeface="Arial" panose="020B0604020202020204" pitchFamily="34" charset="0"/>
              <a:buChar char="•"/>
            </a:pPr>
            <a:r>
              <a:rPr lang="en-US" altLang="en-US" sz="3600" dirty="0" smtClean="0"/>
              <a:t>However, mask calculation slows algorithm (O(n</a:t>
            </a:r>
            <a:r>
              <a:rPr lang="en-US" altLang="en-US" sz="3600" baseline="30000" dirty="0" smtClean="0"/>
              <a:t>2</a:t>
            </a:r>
            <a:r>
              <a:rPr lang="en-US" altLang="en-US" sz="3600" dirty="0" smtClean="0"/>
              <a:t>) operation)</a:t>
            </a:r>
          </a:p>
        </p:txBody>
      </p:sp>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1600" y="12515930"/>
            <a:ext cx="13165714" cy="7405714"/>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87"/>
                                        </p:tgtEl>
                                      </p:cBhvr>
                                      <p:by x="125000" y="125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87"/>
                                        </p:tgtEl>
                                      </p:cBhvr>
                                      <p:by x="80000" y="80000"/>
                                    </p:animScale>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6" presetClass="emph" presetSubtype="0" fill="hold" nodeType="withEffect">
                                  <p:stCondLst>
                                    <p:cond delay="0"/>
                                  </p:stCondLst>
                                  <p:childTnLst>
                                    <p:animScale>
                                      <p:cBhvr>
                                        <p:cTn id="14" dur="2000" fill="hold"/>
                                        <p:tgtEl>
                                          <p:spTgt spid="92"/>
                                        </p:tgtEl>
                                      </p:cBhvr>
                                      <p:by x="125000" y="125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92"/>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4809</TotalTime>
  <Words>875</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Times New Roman</vt:lpstr>
      <vt:lpstr>Arial</vt:lpstr>
      <vt:lpstr>Retrospect</vt:lpstr>
      <vt:lpstr>PowerPoint Presentation</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Template 36x48</dc:title>
  <dc:subject/>
  <dc:creator>GVSU</dc:creator>
  <cp:keywords/>
  <dc:description/>
  <cp:lastModifiedBy>Kent A. Sinclair</cp:lastModifiedBy>
  <cp:revision>164</cp:revision>
  <cp:lastPrinted>2013-02-12T02:21:55Z</cp:lastPrinted>
  <dcterms:created xsi:type="dcterms:W3CDTF">2013-02-10T21:14:48Z</dcterms:created>
  <dcterms:modified xsi:type="dcterms:W3CDTF">2017-04-10T20:12:11Z</dcterms:modified>
  <cp:category/>
</cp:coreProperties>
</file>