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4" r:id="rId1"/>
  </p:sldMasterIdLst>
  <p:notesMasterIdLst>
    <p:notesMasterId r:id="rId3"/>
  </p:notes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70" autoAdjust="0"/>
    <p:restoredTop sz="86464" autoAdjust="0"/>
  </p:normalViewPr>
  <p:slideViewPr>
    <p:cSldViewPr>
      <p:cViewPr>
        <p:scale>
          <a:sx n="28" d="100"/>
          <a:sy n="28" d="100"/>
        </p:scale>
        <p:origin x="680" y="7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714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141" cy="480717"/>
          </a:xfrm>
          <a:prstGeom prst="rect">
            <a:avLst/>
          </a:prstGeom>
        </p:spPr>
        <p:txBody>
          <a:bodyPr vert="horz" lIns="94924" tIns="47462" rIns="94924" bIns="474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01" y="0"/>
            <a:ext cx="3170141" cy="480717"/>
          </a:xfrm>
          <a:prstGeom prst="rect">
            <a:avLst/>
          </a:prstGeom>
        </p:spPr>
        <p:txBody>
          <a:bodyPr vert="horz" lIns="94924" tIns="47462" rIns="94924" bIns="47462" rtlCol="0"/>
          <a:lstStyle>
            <a:lvl1pPr algn="r">
              <a:defRPr sz="1200"/>
            </a:lvl1pPr>
          </a:lstStyle>
          <a:p>
            <a:fld id="{0774E6B3-4EE3-434C-B9AF-BFD4E40BBE8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1738"/>
            <a:ext cx="4321175" cy="3240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24" tIns="47462" rIns="94924" bIns="474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0" y="4620126"/>
            <a:ext cx="5852823" cy="3781745"/>
          </a:xfrm>
          <a:prstGeom prst="rect">
            <a:avLst/>
          </a:prstGeom>
        </p:spPr>
        <p:txBody>
          <a:bodyPr vert="horz" lIns="94924" tIns="47462" rIns="94924" bIns="474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485"/>
            <a:ext cx="3170141" cy="480716"/>
          </a:xfrm>
          <a:prstGeom prst="rect">
            <a:avLst/>
          </a:prstGeom>
        </p:spPr>
        <p:txBody>
          <a:bodyPr vert="horz" lIns="94924" tIns="47462" rIns="94924" bIns="474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01" y="9120485"/>
            <a:ext cx="3170141" cy="480716"/>
          </a:xfrm>
          <a:prstGeom prst="rect">
            <a:avLst/>
          </a:prstGeom>
        </p:spPr>
        <p:txBody>
          <a:bodyPr vert="horz" lIns="94924" tIns="47462" rIns="94924" bIns="47462" rtlCol="0" anchor="b"/>
          <a:lstStyle>
            <a:lvl1pPr algn="r">
              <a:defRPr sz="1200"/>
            </a:lvl1pPr>
          </a:lstStyle>
          <a:p>
            <a:fld id="{30304C7A-0CDD-4A59-A67C-41EF1467C2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7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04C7A-0CDD-4A59-A67C-41EF1467C2A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0208" y="3642970"/>
            <a:ext cx="36210240" cy="1711756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400" spc="-24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182" y="21386981"/>
            <a:ext cx="36210240" cy="54864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1520" cap="all" spc="960" baseline="0">
                <a:solidFill>
                  <a:schemeClr val="tx2"/>
                </a:solidFill>
                <a:latin typeface="+mj-lt"/>
              </a:defRPr>
            </a:lvl1pPr>
            <a:lvl2pPr marL="2194560" indent="0" algn="ctr">
              <a:buNone/>
              <a:defRPr sz="11520"/>
            </a:lvl2pPr>
            <a:lvl3pPr marL="4389120" indent="0" algn="ctr">
              <a:buNone/>
              <a:defRPr sz="11520"/>
            </a:lvl3pPr>
            <a:lvl4pPr marL="6583680" indent="0" algn="ctr">
              <a:buNone/>
              <a:defRPr sz="9600"/>
            </a:lvl4pPr>
            <a:lvl5pPr marL="8778240" indent="0" algn="ctr">
              <a:buNone/>
              <a:defRPr sz="9600"/>
            </a:lvl5pPr>
            <a:lvl6pPr marL="10972800" indent="0" algn="ctr">
              <a:buNone/>
              <a:defRPr sz="9600"/>
            </a:lvl6pPr>
            <a:lvl7pPr marL="13167360" indent="0" algn="ctr">
              <a:buNone/>
              <a:defRPr sz="9600"/>
            </a:lvl7pPr>
            <a:lvl8pPr marL="15361920" indent="0" algn="ctr">
              <a:buNone/>
              <a:defRPr sz="9600"/>
            </a:lvl8pPr>
            <a:lvl9pPr marL="17556480" indent="0" algn="ctr">
              <a:buNone/>
              <a:defRPr sz="9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47571" y="20848320"/>
            <a:ext cx="35551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979050"/>
            <a:ext cx="9464040" cy="276475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979050"/>
            <a:ext cx="27843480" cy="2764751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205399" y="685799"/>
            <a:ext cx="685800" cy="31546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2126" y="685799"/>
            <a:ext cx="683674" cy="31546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6927" y="32232600"/>
            <a:ext cx="438912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2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208" y="3642970"/>
            <a:ext cx="36210240" cy="1711756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8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8" y="21375014"/>
            <a:ext cx="36210240" cy="54864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1520" cap="all" spc="960" baseline="0">
                <a:solidFill>
                  <a:schemeClr val="tx2"/>
                </a:solidFill>
                <a:latin typeface="+mj-lt"/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47571" y="20848320"/>
            <a:ext cx="35551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0208" y="8859523"/>
            <a:ext cx="17775936" cy="193121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84512" y="8859528"/>
            <a:ext cx="17775936" cy="193121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8" y="8861049"/>
            <a:ext cx="17775936" cy="35341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600" b="0" cap="all" baseline="0">
                <a:solidFill>
                  <a:schemeClr val="tx2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208" y="12395203"/>
            <a:ext cx="17775936" cy="1621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84512" y="8861049"/>
            <a:ext cx="17775936" cy="35341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600" b="0" cap="all" baseline="0">
                <a:solidFill>
                  <a:schemeClr val="tx2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84512" y="12395203"/>
            <a:ext cx="17775936" cy="1621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" y="0"/>
            <a:ext cx="14582846" cy="3291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544254" y="0"/>
            <a:ext cx="230429" cy="3291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852923"/>
            <a:ext cx="11521440" cy="10972800"/>
          </a:xfrm>
        </p:spPr>
        <p:txBody>
          <a:bodyPr anchor="b">
            <a:normAutofit/>
          </a:bodyPr>
          <a:lstStyle>
            <a:lvl1pPr>
              <a:defRPr sz="1728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2160" y="3511296"/>
            <a:ext cx="23372064" cy="2523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14045184"/>
            <a:ext cx="11521440" cy="1621979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200">
                <a:solidFill>
                  <a:srgbClr val="FFFFFF"/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846" y="31006975"/>
            <a:ext cx="9426638" cy="1752600"/>
          </a:xfrm>
        </p:spPr>
        <p:txBody>
          <a:bodyPr/>
          <a:lstStyle>
            <a:lvl1pPr algn="l">
              <a:defRPr/>
            </a:lvl1pPr>
          </a:lstStyle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82160" y="31006975"/>
            <a:ext cx="16733520" cy="1752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" y="23774400"/>
            <a:ext cx="43879771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" y="23592365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208" y="24359616"/>
            <a:ext cx="36409123" cy="3950208"/>
          </a:xfrm>
        </p:spPr>
        <p:txBody>
          <a:bodyPr tIns="0" bIns="0" anchor="b">
            <a:noAutofit/>
          </a:bodyPr>
          <a:lstStyle>
            <a:lvl1pPr>
              <a:defRPr sz="1728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" y="0"/>
            <a:ext cx="43891147" cy="23592365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0208" y="28353715"/>
            <a:ext cx="36429696" cy="285292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2880"/>
              </a:spcAft>
              <a:buNone/>
              <a:defRPr sz="7200">
                <a:solidFill>
                  <a:srgbClr val="FFFFFF"/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0723840"/>
            <a:ext cx="43891205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30404715"/>
            <a:ext cx="43891205" cy="3167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5" y="8859523"/>
            <a:ext cx="36210245" cy="19312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0215" y="31006975"/>
            <a:ext cx="890017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rgbClr val="FFFFFF"/>
                </a:solidFill>
              </a:defRPr>
            </a:lvl1pPr>
          </a:lstStyle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70270" y="31006975"/>
            <a:ext cx="1736209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641654" y="31006975"/>
            <a:ext cx="4723291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rgbClr val="FFFFFF"/>
                </a:solidFill>
              </a:defRPr>
            </a:lvl1pPr>
          </a:lstStyle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296715" y="8341656"/>
            <a:ext cx="3588105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10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4389120" rtl="0" eaLnBrk="1" latinLnBrk="0" hangingPunct="1">
        <a:lnSpc>
          <a:spcPct val="85000"/>
        </a:lnSpc>
        <a:spcBef>
          <a:spcPct val="0"/>
        </a:spcBef>
        <a:buNone/>
        <a:defRPr sz="23040" kern="1200" spc="-2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90000"/>
        </a:lnSpc>
        <a:spcBef>
          <a:spcPts val="5760"/>
        </a:spcBef>
        <a:spcAft>
          <a:spcPts val="96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9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843430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8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721254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599078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476902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28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24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20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16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s://github.com/square/retrofit)" TargetMode="External"/><Relationship Id="rId8" Type="http://schemas.openxmlformats.org/officeDocument/2006/relationships/hyperlink" Target="https://github.com/FasterXML/jackson)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457251" y="436409"/>
            <a:ext cx="32918400" cy="192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000" dirty="0" smtClean="0">
                <a:solidFill>
                  <a:schemeClr val="tx2"/>
                </a:solidFill>
                <a:latin typeface="Roboto Medium" charset="0"/>
                <a:ea typeface="Roboto Medium" charset="0"/>
                <a:cs typeface="Roboto Medium" charset="0"/>
              </a:rPr>
              <a:t>GFS Time Clock</a:t>
            </a:r>
            <a:endParaRPr lang="en-US" sz="8000" dirty="0">
              <a:solidFill>
                <a:schemeClr val="tx2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486400" y="1799160"/>
            <a:ext cx="32918400" cy="84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Kent Sinclair, Thanh Nguyen </a:t>
            </a:r>
            <a:r>
              <a:rPr lang="en-US" sz="4000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Advisors: Dr. Robert Adams, GVSU Ron Hull, Ehsan Rahman, James Uhi li </a:t>
            </a:r>
            <a:r>
              <a:rPr lang="en-US" sz="4000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Gordon Food Service</a:t>
            </a:r>
            <a:endParaRPr lang="en-US" sz="4000" dirty="0">
              <a:solidFill>
                <a:schemeClr val="tx2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5544800" y="4610663"/>
            <a:ext cx="13258800" cy="304694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Develop a networked clock that leverages commodity hardware and software to reduce maintenance and replacement cost over dedicated time clock solutions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/>
            </a:r>
            <a:br>
              <a:rPr lang="en-US" sz="3600" dirty="0" smtClean="0">
                <a:latin typeface="Roboto" charset="0"/>
                <a:ea typeface="Roboto" charset="0"/>
                <a:cs typeface="Roboto" charset="0"/>
              </a:rPr>
            </a:br>
            <a:endParaRPr lang="en-US" sz="36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544800" y="3731431"/>
            <a:ext cx="13258800" cy="914401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Goal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29626560" y="4389597"/>
            <a:ext cx="13258800" cy="326800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314450" lvl="1" indent="-571500" defTabSz="913839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As an operating system and ecosystem, Android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is optimized single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user mobile applications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pPr marL="1314450" lvl="1" indent="-571500" defTabSz="913839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Commodity hardware</a:t>
            </a:r>
          </a:p>
          <a:p>
            <a:pPr marL="1314450" lvl="1" indent="-571500" defTabSz="913839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Maintain consistent experience across various API devices</a:t>
            </a:r>
            <a:endParaRPr lang="en-US" sz="36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626560" y="3630145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Challenges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71600" y="13338466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Features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463040" y="3630140"/>
            <a:ext cx="13258800" cy="3939733"/>
            <a:chOff x="29008915" y="5216289"/>
            <a:chExt cx="13251759" cy="2058365"/>
          </a:xfrm>
        </p:grpSpPr>
        <p:sp>
          <p:nvSpPr>
            <p:cNvPr id="33" name="Rectangle 32"/>
            <p:cNvSpPr/>
            <p:nvPr/>
          </p:nvSpPr>
          <p:spPr>
            <a:xfrm>
              <a:off x="29008915" y="5216289"/>
              <a:ext cx="13251759" cy="47774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Abstract</a:t>
              </a:r>
              <a:endParaRPr lang="en-US" sz="4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46" name="Text Box 190"/>
            <p:cNvSpPr txBox="1">
              <a:spLocks noChangeArrowheads="1"/>
            </p:cNvSpPr>
            <p:nvPr/>
          </p:nvSpPr>
          <p:spPr bwMode="auto">
            <a:xfrm>
              <a:off x="29008915" y="5658912"/>
              <a:ext cx="13251759" cy="16157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hangingPunct="1"/>
              <a:r>
                <a:rPr lang="en-US" sz="3600" dirty="0" smtClean="0">
                  <a:latin typeface="Roboto" charset="0"/>
                  <a:ea typeface="Roboto" charset="0"/>
                  <a:cs typeface="Roboto" charset="0"/>
                </a:rPr>
                <a:t>Gordon </a:t>
              </a:r>
              <a:r>
                <a:rPr lang="en-US" sz="3600" dirty="0">
                  <a:latin typeface="Roboto" charset="0"/>
                  <a:ea typeface="Roboto" charset="0"/>
                  <a:cs typeface="Roboto" charset="0"/>
                </a:rPr>
                <a:t>Food </a:t>
              </a:r>
              <a:r>
                <a:rPr lang="en-US" sz="3600" dirty="0" smtClean="0">
                  <a:latin typeface="Roboto" charset="0"/>
                  <a:ea typeface="Roboto" charset="0"/>
                  <a:cs typeface="Roboto" charset="0"/>
                </a:rPr>
                <a:t>Service uses wall mounted timeclocks which cost $1,800 to $2,000 </a:t>
              </a:r>
              <a:r>
                <a:rPr lang="en-US" sz="3600" dirty="0">
                  <a:latin typeface="Roboto" charset="0"/>
                  <a:ea typeface="Roboto" charset="0"/>
                  <a:cs typeface="Roboto" charset="0"/>
                </a:rPr>
                <a:t>per </a:t>
              </a:r>
              <a:r>
                <a:rPr lang="en-US" sz="3600" dirty="0" smtClean="0">
                  <a:latin typeface="Roboto" charset="0"/>
                  <a:ea typeface="Roboto" charset="0"/>
                  <a:cs typeface="Roboto" charset="0"/>
                </a:rPr>
                <a:t>unit for hourly employees across 130 distribution centers. By replacing current timeclocks with $300 tablet</a:t>
              </a:r>
              <a:r>
                <a:rPr lang="en-US" sz="3600" dirty="0">
                  <a:latin typeface="Roboto" charset="0"/>
                  <a:ea typeface="Roboto" charset="0"/>
                  <a:cs typeface="Roboto" charset="0"/>
                </a:rPr>
                <a:t>, software, and mount </a:t>
              </a:r>
              <a:r>
                <a:rPr lang="en-US" sz="3600" dirty="0" smtClean="0">
                  <a:latin typeface="Roboto" charset="0"/>
                  <a:ea typeface="Roboto" charset="0"/>
                  <a:cs typeface="Roboto" charset="0"/>
                </a:rPr>
                <a:t>package for a potential savings of $200,000.</a:t>
              </a:r>
              <a:endParaRPr lang="en-US" sz="3600" dirty="0"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15544800" y="9458931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Options Screen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2911870"/>
            <a:ext cx="41148000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Box 192"/>
          <p:cNvSpPr txBox="1">
            <a:spLocks noChangeArrowheads="1"/>
          </p:cNvSpPr>
          <p:nvPr/>
        </p:nvSpPr>
        <p:spPr bwMode="auto">
          <a:xfrm>
            <a:off x="1371600" y="14252866"/>
            <a:ext cx="13258800" cy="683828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Time Clock functionality: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"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F1" = Start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day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"F2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" = Start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Break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"F3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" = Start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Lunch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"F4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" = Job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Change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"F5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" = End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Day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"F6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" = End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Break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"F7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" = End Lunch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Manual input </a:t>
            </a:r>
            <a:r>
              <a:rPr lang="mr-IN" sz="3600" dirty="0" smtClean="0"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Physical Scanner or Keyboard(debugging)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Persistent Configuration - 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SharedPreferences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Offline / disconnected functionality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Personalized Options Screen (fig. 1)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1314450" lvl="1" indent="-571500" defTabSz="913839" eaLnBrk="1" hangingPunct="1">
              <a:buFont typeface="Arial" charset="0"/>
              <a:buChar char="•"/>
            </a:pPr>
            <a:endParaRPr lang="en-US" sz="36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544800" y="18962193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Admin Panel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457200"/>
            <a:ext cx="14484350" cy="3651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7" r="8849"/>
          <a:stretch/>
        </p:blipFill>
        <p:spPr>
          <a:xfrm>
            <a:off x="15544800" y="10406044"/>
            <a:ext cx="13258800" cy="732067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79672"/>
            <a:ext cx="5276867" cy="1645920"/>
          </a:xfrm>
          <a:prstGeom prst="rect">
            <a:avLst/>
          </a:prstGeom>
        </p:spPr>
      </p:pic>
      <p:sp>
        <p:nvSpPr>
          <p:cNvPr id="38" name="Text Box 192"/>
          <p:cNvSpPr txBox="1">
            <a:spLocks noChangeArrowheads="1"/>
          </p:cNvSpPr>
          <p:nvPr/>
        </p:nvSpPr>
        <p:spPr bwMode="auto">
          <a:xfrm>
            <a:off x="1371600" y="10366809"/>
            <a:ext cx="13258800" cy="17742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AngularJS Web Application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Native (Java) Android Application</a:t>
            </a:r>
            <a:endParaRPr lang="en-US" sz="36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71600" y="9458931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Initial Software Options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 Box 192"/>
          <p:cNvSpPr txBox="1">
            <a:spLocks noChangeArrowheads="1"/>
          </p:cNvSpPr>
          <p:nvPr/>
        </p:nvSpPr>
        <p:spPr bwMode="auto">
          <a:xfrm>
            <a:off x="29626560" y="10373330"/>
            <a:ext cx="13258800" cy="1015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Native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Android app, with backwards compatibility for Android API 17, Android 4.2 Jelly Bean. 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Offline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functionality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using a local Realm database to store cached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punches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Configuration using Android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s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hared preferences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to hold passwords and API information. 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Network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connectivity is achieved through the Retrofit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library to build API calls.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FasterXML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/Jackson is used to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translate between Java objects and JSON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3600" dirty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Image downloading and caching is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handling using the Picasso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library</a:t>
            </a:r>
            <a:endParaRPr lang="en-US" sz="3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626560" y="9458931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Implementation</a:t>
            </a:r>
          </a:p>
        </p:txBody>
      </p:sp>
      <p:sp>
        <p:nvSpPr>
          <p:cNvPr id="44" name="Text Box 192"/>
          <p:cNvSpPr txBox="1">
            <a:spLocks noChangeArrowheads="1"/>
          </p:cNvSpPr>
          <p:nvPr/>
        </p:nvSpPr>
        <p:spPr bwMode="auto">
          <a:xfrm>
            <a:off x="20447742" y="17947370"/>
            <a:ext cx="3719237" cy="101482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marR="0" lvl="0" indent="-571500" algn="ctr" defTabSz="913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>
                <a:latin typeface="Roboto" charset="0"/>
                <a:ea typeface="Roboto" charset="0"/>
                <a:cs typeface="Roboto" charset="0"/>
              </a:rPr>
              <a:t>Figure 1(phone)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" b="463"/>
          <a:stretch/>
        </p:blipFill>
        <p:spPr>
          <a:xfrm>
            <a:off x="15544800" y="19876593"/>
            <a:ext cx="13258800" cy="735338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9" name="Text Box 192"/>
          <p:cNvSpPr txBox="1">
            <a:spLocks noChangeArrowheads="1"/>
          </p:cNvSpPr>
          <p:nvPr/>
        </p:nvSpPr>
        <p:spPr bwMode="auto">
          <a:xfrm>
            <a:off x="20085981" y="27600580"/>
            <a:ext cx="3719237" cy="108759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marR="0" lvl="0" indent="-571500" algn="ctr" defTabSz="913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>
                <a:latin typeface="Roboto" charset="0"/>
                <a:ea typeface="Roboto" charset="0"/>
                <a:cs typeface="Roboto" charset="0"/>
              </a:rPr>
              <a:t>Figure 2 (tablet)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211" y="891289"/>
            <a:ext cx="3261191" cy="1828800"/>
          </a:xfrm>
          <a:prstGeom prst="rect">
            <a:avLst/>
          </a:prstGeom>
        </p:spPr>
      </p:pic>
      <p:sp>
        <p:nvSpPr>
          <p:cNvPr id="51" name="Text Box 192"/>
          <p:cNvSpPr txBox="1">
            <a:spLocks noChangeArrowheads="1"/>
          </p:cNvSpPr>
          <p:nvPr/>
        </p:nvSpPr>
        <p:spPr bwMode="auto">
          <a:xfrm>
            <a:off x="29626560" y="22178999"/>
            <a:ext cx="13258800" cy="6509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Possible future areas to explore: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Distribution center 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wifi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 testing  (for 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deadzone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 and sync frequency).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3D printed mounting solution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1314450" lvl="1" indent="-571500" defTabSz="913839" eaLnBrk="1" hangingPunct="1">
              <a:buFont typeface="Arial" charset="0"/>
              <a:buChar char="•"/>
            </a:pP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1314450" lvl="1" indent="-571500" defTabSz="913839" eaLnBrk="1" hangingPunct="1">
              <a:buFont typeface="Arial" charset="0"/>
              <a:buChar char="•"/>
            </a:pP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endParaRPr lang="en-US" sz="36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626560" y="21264599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Deployment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53" name="Text Box 192"/>
          <p:cNvSpPr txBox="1">
            <a:spLocks noChangeArrowheads="1"/>
          </p:cNvSpPr>
          <p:nvPr/>
        </p:nvSpPr>
        <p:spPr bwMode="auto">
          <a:xfrm>
            <a:off x="1371600" y="22919948"/>
            <a:ext cx="13258800" cy="576822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Android (https://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/android)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Zxing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 (https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://</a:t>
            </a:r>
            <a:r>
              <a:rPr lang="en-US" sz="3600" dirty="0" err="1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3600" dirty="0" err="1">
                <a:latin typeface="Roboto" charset="0"/>
                <a:ea typeface="Roboto" charset="0"/>
                <a:cs typeface="Roboto" charset="0"/>
              </a:rPr>
              <a:t>zxing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3600" dirty="0" err="1">
                <a:latin typeface="Roboto" charset="0"/>
                <a:ea typeface="Roboto" charset="0"/>
                <a:cs typeface="Roboto" charset="0"/>
              </a:rPr>
              <a:t>zxing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/)</a:t>
            </a:r>
            <a:endParaRPr lang="en-US" sz="3600" dirty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Realm-java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(https://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/realm/realm-java)</a:t>
            </a:r>
            <a:endParaRPr lang="en-US" sz="3600" dirty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Retrofit (</a:t>
            </a:r>
            <a:r>
              <a:rPr lang="en-US" sz="3600" dirty="0">
                <a:latin typeface="Roboto" charset="0"/>
                <a:ea typeface="Roboto" charset="0"/>
                <a:cs typeface="Roboto" charset="0"/>
                <a:hlinkClick r:id="rId7"/>
              </a:rPr>
              <a:t>https://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  <a:hlinkClick r:id="rId7"/>
              </a:rPr>
              <a:t>github.com/square/retrofit)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err="1">
                <a:latin typeface="Roboto" charset="0"/>
                <a:ea typeface="Roboto" charset="0"/>
                <a:cs typeface="Roboto" charset="0"/>
              </a:rPr>
              <a:t>O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kHttp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(https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://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/square/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okhttp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FasterXML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sz="3600" dirty="0">
                <a:latin typeface="Roboto" charset="0"/>
                <a:ea typeface="Roboto" charset="0"/>
                <a:cs typeface="Roboto" charset="0"/>
                <a:hlinkClick r:id="rId8"/>
              </a:rPr>
              <a:t>https://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  <a:hlinkClick r:id="rId8"/>
              </a:rPr>
              <a:t>github.com/FasterXML/jackson)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RxAndroid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(https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://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RxAndroid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71600" y="22005549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Open Source / Libraries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6718</TotalTime>
  <Words>358</Words>
  <Application>Microsoft Macintosh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Roboto</vt:lpstr>
      <vt:lpstr>Roboto Medium</vt:lpstr>
      <vt:lpstr>Arial</vt:lpstr>
      <vt:lpstr>Retrospect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Poster Template 36x48</dc:title>
  <dc:subject/>
  <dc:creator>GVSU</dc:creator>
  <cp:keywords/>
  <dc:description/>
  <cp:lastModifiedBy>Kent A. Sinclair</cp:lastModifiedBy>
  <cp:revision>189</cp:revision>
  <cp:lastPrinted>2013-02-12T02:21:55Z</cp:lastPrinted>
  <dcterms:created xsi:type="dcterms:W3CDTF">2013-02-10T21:14:48Z</dcterms:created>
  <dcterms:modified xsi:type="dcterms:W3CDTF">2017-04-12T21:08:22Z</dcterms:modified>
  <cp:category/>
</cp:coreProperties>
</file>