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0" r:id="rId2"/>
    <p:sldId id="366" r:id="rId3"/>
    <p:sldId id="364" r:id="rId4"/>
    <p:sldId id="367" r:id="rId5"/>
    <p:sldId id="368" r:id="rId6"/>
    <p:sldId id="36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789BA4-F689-4C6C-B9D1-5ABB850EB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CAE0913-45B7-4709-A0BE-36DBB56C6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816F7C-E302-4393-B717-3100F160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8B0C-D9C5-443D-95BF-68BC55ADEED8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622379-4BF4-4327-A285-68ACEB9A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0CE8C7-57A1-4767-88C6-6131E3E0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98CD-A8F1-4A9B-BB8F-FAEC2E635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5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A331E-7426-4D0C-9E4F-552FAD23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39C465-2DF3-4637-B9B8-F0FB06D75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CCA2F1-D665-4296-98FE-81FA08CC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8B0C-D9C5-443D-95BF-68BC55ADEED8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71B4F1-EE57-40D8-AFB4-20ED6A7F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5C8A58-D595-4297-B711-D6122E52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98CD-A8F1-4A9B-BB8F-FAEC2E635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30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AF4305-8C86-41C3-95C2-064885DFC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86C503C-9BC9-4AE6-952F-7BABE27EC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C87B6E-5F6B-4B4A-B2EC-2AE21C84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8B0C-D9C5-443D-95BF-68BC55ADEED8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747AFB-09D4-485F-9A09-4BFBB608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5C60B7-257D-454A-BE4F-1E21AD03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98CD-A8F1-4A9B-BB8F-FAEC2E635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63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DE36E4-2A86-4A24-A420-1A921CAA4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4A420A-8BDE-4CBB-89F2-039086A0C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E0FB21-85E5-4386-B440-3CE337BC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8B0C-D9C5-443D-95BF-68BC55ADEED8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152826-F8F3-42EA-AB23-55019CA6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45C337-CC69-4571-B87E-0A275CA6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98CD-A8F1-4A9B-BB8F-FAEC2E635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72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2CCD5-873A-4F8A-8B8E-035432371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2B7089-5500-4C36-AEC7-21681895B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914E5F-4AC1-4769-9814-719EFEA88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8B0C-D9C5-443D-95BF-68BC55ADEED8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0C0C35-B41C-43D3-AE36-63857251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99F3E2-F5E3-4CBE-894E-0A3D8B3B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98CD-A8F1-4A9B-BB8F-FAEC2E635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98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0D13AF-DCA9-4F51-92EF-002B4A1F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FA3F5F-0410-48F0-88D9-41F056A8F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7CE6B1-476B-4B21-8645-9A2D2C22B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0A051B-8A44-467F-B20C-3E6DF95F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8B0C-D9C5-443D-95BF-68BC55ADEED8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E30BEF-31C9-4C62-9D0B-14C17DC2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265440-3939-4F6A-805C-9869355F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98CD-A8F1-4A9B-BB8F-FAEC2E635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98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54C57-32FC-4CBB-AD3C-F555D1039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997E3A-725D-438B-97E9-D3787F2BC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8B8F95-2346-4C4A-9DC3-BD898A877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B1BE858-86A0-4182-92B4-928379EB6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9188F0-2166-4682-A762-0A7D5FE98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438D30F-1FCB-4A50-9088-3CCD196E6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8B0C-D9C5-443D-95BF-68BC55ADEED8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342FC5B-8BF1-44F2-A490-E05B21F0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AEF19B-D4DF-497B-9EB1-751823B8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98CD-A8F1-4A9B-BB8F-FAEC2E635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26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7B89DD-8494-41E1-BDAF-86531BE4B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3C42E94-4C62-486C-83EB-176E1ACA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8B0C-D9C5-443D-95BF-68BC55ADEED8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B2D107-1CF5-42E2-AF33-C5968B2C2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8F5BDE-D687-4818-AD36-6AF12032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98CD-A8F1-4A9B-BB8F-FAEC2E635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75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4BCED1-9F1F-4F53-9931-6926A3CC8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8B0C-D9C5-443D-95BF-68BC55ADEED8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E8F3FF8-36E0-43E4-A568-6DD24F49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66C31F-3DE9-47CB-87FD-1C4ABB48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98CD-A8F1-4A9B-BB8F-FAEC2E635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6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40D7E-C6C1-45FB-AC46-B84F0844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935C4C-E440-4017-AAEB-670ED5C5E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945094-AF98-4601-BC09-6D630C531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5DA569-E996-4379-ACA9-A6CC3C6A0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8B0C-D9C5-443D-95BF-68BC55ADEED8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337077-0B53-4F1F-A37C-2F06F7B4E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A7D7F8-F0CF-4D29-847D-5426F729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98CD-A8F1-4A9B-BB8F-FAEC2E635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51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CF590-D540-459A-9661-9DE50898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75E428A-5A9B-4567-9A44-B045BCB1B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896753-6758-4640-B525-18D9AD344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431131-260C-4B68-BF79-8D2153D55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8B0C-D9C5-443D-95BF-68BC55ADEED8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B7F46C-83A4-4251-87B2-F8C1097F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E54E9B-921F-45AC-AED4-6789969D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98CD-A8F1-4A9B-BB8F-FAEC2E635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55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5A4640-7330-4389-A0DE-A30573417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BD912F-3D1E-4E4E-8865-70E08B5BB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3432B2-3065-46D3-9081-335DF73D8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68B0C-D9C5-443D-95BF-68BC55ADEED8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154FB2-308D-49C7-A185-35E05D180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032D89-F9A7-4790-B2A6-504734478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98CD-A8F1-4A9B-BB8F-FAEC2E635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21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865B0C-D4DB-4796-8C0B-7C086191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TCRdist3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F4050A5-1446-40F1-A8E1-B0C893BE1A2E}"/>
              </a:ext>
            </a:extLst>
          </p:cNvPr>
          <p:cNvCxnSpPr>
            <a:cxnSpLocks/>
          </p:cNvCxnSpPr>
          <p:nvPr/>
        </p:nvCxnSpPr>
        <p:spPr>
          <a:xfrm flipV="1">
            <a:off x="2191871" y="3500634"/>
            <a:ext cx="2281520" cy="804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9A1D72F-E857-410F-8C57-83B2B9409982}"/>
              </a:ext>
            </a:extLst>
          </p:cNvPr>
          <p:cNvSpPr/>
          <p:nvPr/>
        </p:nvSpPr>
        <p:spPr>
          <a:xfrm>
            <a:off x="4849910" y="3130224"/>
            <a:ext cx="1434353" cy="766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Alpha distance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14B177-4139-4294-BC8D-A1D15F4B225C}"/>
              </a:ext>
            </a:extLst>
          </p:cNvPr>
          <p:cNvCxnSpPr>
            <a:cxnSpLocks/>
          </p:cNvCxnSpPr>
          <p:nvPr/>
        </p:nvCxnSpPr>
        <p:spPr>
          <a:xfrm>
            <a:off x="2191871" y="5082988"/>
            <a:ext cx="2281520" cy="314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186B01F-0DFE-4EA2-8213-81E0B8401874}"/>
              </a:ext>
            </a:extLst>
          </p:cNvPr>
          <p:cNvSpPr/>
          <p:nvPr/>
        </p:nvSpPr>
        <p:spPr>
          <a:xfrm>
            <a:off x="4858871" y="5014212"/>
            <a:ext cx="1434353" cy="766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Beta distance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5068FE5-0F54-4AAB-953A-22C9512946E6}"/>
              </a:ext>
            </a:extLst>
          </p:cNvPr>
          <p:cNvCxnSpPr>
            <a:cxnSpLocks/>
          </p:cNvCxnSpPr>
          <p:nvPr/>
        </p:nvCxnSpPr>
        <p:spPr>
          <a:xfrm flipV="1">
            <a:off x="2191871" y="4454203"/>
            <a:ext cx="2209804" cy="25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43F69B1-4BBB-45F6-9CE3-06C7AF1802F2}"/>
              </a:ext>
            </a:extLst>
          </p:cNvPr>
          <p:cNvSpPr/>
          <p:nvPr/>
        </p:nvSpPr>
        <p:spPr>
          <a:xfrm>
            <a:off x="4849910" y="4070961"/>
            <a:ext cx="1434353" cy="766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α</a:t>
            </a:r>
            <a:r>
              <a:rPr lang="fr-FR" dirty="0"/>
              <a:t> CDR3 distance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5B73CB5-9EEE-41CC-A38C-60ECD806CE8E}"/>
              </a:ext>
            </a:extLst>
          </p:cNvPr>
          <p:cNvCxnSpPr>
            <a:cxnSpLocks/>
          </p:cNvCxnSpPr>
          <p:nvPr/>
        </p:nvCxnSpPr>
        <p:spPr>
          <a:xfrm>
            <a:off x="2191871" y="5477991"/>
            <a:ext cx="2281520" cy="79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413D378-C1DA-4128-BF9F-39C4DA9C25A7}"/>
              </a:ext>
            </a:extLst>
          </p:cNvPr>
          <p:cNvSpPr/>
          <p:nvPr/>
        </p:nvSpPr>
        <p:spPr>
          <a:xfrm>
            <a:off x="4858871" y="5945981"/>
            <a:ext cx="1434353" cy="766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β</a:t>
            </a:r>
            <a:r>
              <a:rPr lang="fr-FR" dirty="0"/>
              <a:t> CDR3 distance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9A1EE1-8E16-44B6-8D4F-B3D4217AFA6A}"/>
              </a:ext>
            </a:extLst>
          </p:cNvPr>
          <p:cNvSpPr/>
          <p:nvPr/>
        </p:nvSpPr>
        <p:spPr>
          <a:xfrm>
            <a:off x="143438" y="4126365"/>
            <a:ext cx="1864658" cy="1505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with TCR sequences of expansions and database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807C181-6306-4398-8CDE-02E88D223811}"/>
              </a:ext>
            </a:extLst>
          </p:cNvPr>
          <p:cNvSpPr txBox="1"/>
          <p:nvPr/>
        </p:nvSpPr>
        <p:spPr>
          <a:xfrm>
            <a:off x="2008096" y="1828735"/>
            <a:ext cx="23935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TCRdist</a:t>
            </a:r>
            <a:r>
              <a:rPr lang="en-US" sz="2000" b="1" dirty="0"/>
              <a:t> 3</a:t>
            </a:r>
          </a:p>
          <a:p>
            <a:pPr algn="ctr"/>
            <a:r>
              <a:rPr lang="en-US" sz="2000" dirty="0"/>
              <a:t>We calculate for each TCR its distance with all the others</a:t>
            </a:r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248AB54-6866-4554-A3C8-B75FF91AB3E8}"/>
              </a:ext>
            </a:extLst>
          </p:cNvPr>
          <p:cNvSpPr txBox="1"/>
          <p:nvPr/>
        </p:nvSpPr>
        <p:spPr>
          <a:xfrm>
            <a:off x="4401675" y="1905679"/>
            <a:ext cx="2904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Distance matrices</a:t>
            </a:r>
          </a:p>
          <a:p>
            <a:pPr algn="ctr"/>
            <a:r>
              <a:rPr lang="en-US" dirty="0"/>
              <a:t>There are 4 types of distance that can be calculated</a:t>
            </a:r>
            <a:endParaRPr lang="fr-FR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4F1DF5E-B0C9-4E4B-B19C-15B3F0BD39B2}"/>
              </a:ext>
            </a:extLst>
          </p:cNvPr>
          <p:cNvSpPr txBox="1"/>
          <p:nvPr/>
        </p:nvSpPr>
        <p:spPr>
          <a:xfrm>
            <a:off x="9386046" y="1828735"/>
            <a:ext cx="254597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Final table</a:t>
            </a:r>
          </a:p>
          <a:p>
            <a:pPr algn="ctr"/>
            <a:r>
              <a:rPr lang="en-US" dirty="0"/>
              <a:t>Aggregates various information from clonal expansions with DB sequences</a:t>
            </a:r>
            <a:endParaRPr lang="fr-FR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B073391-DC80-413E-B4F9-EC86F27528E7}"/>
              </a:ext>
            </a:extLst>
          </p:cNvPr>
          <p:cNvSpPr/>
          <p:nvPr/>
        </p:nvSpPr>
        <p:spPr>
          <a:xfrm>
            <a:off x="9565344" y="3860568"/>
            <a:ext cx="2281520" cy="2307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/>
              <a:t>Final table</a:t>
            </a:r>
          </a:p>
          <a:p>
            <a:pPr algn="ctr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Expansion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TCR of the BD with a distance ≤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Metadata</a:t>
            </a:r>
            <a:endParaRPr lang="fr-FR" dirty="0"/>
          </a:p>
        </p:txBody>
      </p:sp>
      <p:sp>
        <p:nvSpPr>
          <p:cNvPr id="55" name="Signe Plus 54">
            <a:extLst>
              <a:ext uri="{FF2B5EF4-FFF2-40B4-BE49-F238E27FC236}">
                <a16:creationId xmlns:a16="http://schemas.microsoft.com/office/drawing/2014/main" id="{3EE9F24C-1D64-4CA1-9734-D3EEC42E3F83}"/>
              </a:ext>
            </a:extLst>
          </p:cNvPr>
          <p:cNvSpPr/>
          <p:nvPr/>
        </p:nvSpPr>
        <p:spPr>
          <a:xfrm>
            <a:off x="6450113" y="4644558"/>
            <a:ext cx="564770" cy="51749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ECBCB8B-F1ED-45B7-B884-A392854E0810}"/>
              </a:ext>
            </a:extLst>
          </p:cNvPr>
          <p:cNvSpPr/>
          <p:nvPr/>
        </p:nvSpPr>
        <p:spPr>
          <a:xfrm>
            <a:off x="7171772" y="4127065"/>
            <a:ext cx="1506063" cy="150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metadata</a:t>
            </a:r>
            <a:endParaRPr lang="fr-FR" dirty="0"/>
          </a:p>
        </p:txBody>
      </p:sp>
      <p:sp>
        <p:nvSpPr>
          <p:cNvPr id="57" name="Est égal à 56">
            <a:extLst>
              <a:ext uri="{FF2B5EF4-FFF2-40B4-BE49-F238E27FC236}">
                <a16:creationId xmlns:a16="http://schemas.microsoft.com/office/drawing/2014/main" id="{1D8B081A-C92B-411C-BD93-EC328E0A9FE3}"/>
              </a:ext>
            </a:extLst>
          </p:cNvPr>
          <p:cNvSpPr/>
          <p:nvPr/>
        </p:nvSpPr>
        <p:spPr>
          <a:xfrm>
            <a:off x="8785411" y="4714516"/>
            <a:ext cx="600635" cy="44753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FC039E8D-124D-4987-ADAE-E6B8DBCFBF45}"/>
              </a:ext>
            </a:extLst>
          </p:cNvPr>
          <p:cNvCxnSpPr/>
          <p:nvPr/>
        </p:nvCxnSpPr>
        <p:spPr>
          <a:xfrm flipH="1">
            <a:off x="9386046" y="5871882"/>
            <a:ext cx="869578" cy="50202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3E515C8-9DAD-40F0-ACB9-637A807C0376}"/>
              </a:ext>
            </a:extLst>
          </p:cNvPr>
          <p:cNvSpPr txBox="1"/>
          <p:nvPr/>
        </p:nvSpPr>
        <p:spPr>
          <a:xfrm>
            <a:off x="8023409" y="6219404"/>
            <a:ext cx="14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Epitope, </a:t>
            </a:r>
            <a:r>
              <a:rPr lang="fr-FR" sz="1400" dirty="0" err="1"/>
              <a:t>antigen</a:t>
            </a:r>
            <a:r>
              <a:rPr lang="fr-FR" sz="1400" dirty="0"/>
              <a:t>, MHC </a:t>
            </a:r>
            <a:r>
              <a:rPr lang="fr-FR" sz="1400" dirty="0" err="1"/>
              <a:t>etc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02985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A04B90-C8A6-478D-8D8D-E867C741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Final Table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1B8970D1-F2DD-4A85-939D-C28BA21584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889894"/>
              </p:ext>
            </p:extLst>
          </p:nvPr>
        </p:nvGraphicFramePr>
        <p:xfrm>
          <a:off x="403407" y="2820820"/>
          <a:ext cx="11394140" cy="3911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535">
                  <a:extLst>
                    <a:ext uri="{9D8B030D-6E8A-4147-A177-3AD203B41FA5}">
                      <a16:colId xmlns:a16="http://schemas.microsoft.com/office/drawing/2014/main" val="1398561970"/>
                    </a:ext>
                  </a:extLst>
                </a:gridCol>
                <a:gridCol w="1528654">
                  <a:extLst>
                    <a:ext uri="{9D8B030D-6E8A-4147-A177-3AD203B41FA5}">
                      <a16:colId xmlns:a16="http://schemas.microsoft.com/office/drawing/2014/main" val="3068775254"/>
                    </a:ext>
                  </a:extLst>
                </a:gridCol>
                <a:gridCol w="905435">
                  <a:extLst>
                    <a:ext uri="{9D8B030D-6E8A-4147-A177-3AD203B41FA5}">
                      <a16:colId xmlns:a16="http://schemas.microsoft.com/office/drawing/2014/main" val="3536823980"/>
                    </a:ext>
                  </a:extLst>
                </a:gridCol>
                <a:gridCol w="833718">
                  <a:extLst>
                    <a:ext uri="{9D8B030D-6E8A-4147-A177-3AD203B41FA5}">
                      <a16:colId xmlns:a16="http://schemas.microsoft.com/office/drawing/2014/main" val="2373980755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3354320902"/>
                    </a:ext>
                  </a:extLst>
                </a:gridCol>
                <a:gridCol w="654423">
                  <a:extLst>
                    <a:ext uri="{9D8B030D-6E8A-4147-A177-3AD203B41FA5}">
                      <a16:colId xmlns:a16="http://schemas.microsoft.com/office/drawing/2014/main" val="2705066455"/>
                    </a:ext>
                  </a:extLst>
                </a:gridCol>
                <a:gridCol w="923365">
                  <a:extLst>
                    <a:ext uri="{9D8B030D-6E8A-4147-A177-3AD203B41FA5}">
                      <a16:colId xmlns:a16="http://schemas.microsoft.com/office/drawing/2014/main" val="2665598363"/>
                    </a:ext>
                  </a:extLst>
                </a:gridCol>
                <a:gridCol w="1477383">
                  <a:extLst>
                    <a:ext uri="{9D8B030D-6E8A-4147-A177-3AD203B41FA5}">
                      <a16:colId xmlns:a16="http://schemas.microsoft.com/office/drawing/2014/main" val="2911022633"/>
                    </a:ext>
                  </a:extLst>
                </a:gridCol>
                <a:gridCol w="922223">
                  <a:extLst>
                    <a:ext uri="{9D8B030D-6E8A-4147-A177-3AD203B41FA5}">
                      <a16:colId xmlns:a16="http://schemas.microsoft.com/office/drawing/2014/main" val="930066468"/>
                    </a:ext>
                  </a:extLst>
                </a:gridCol>
                <a:gridCol w="868759">
                  <a:extLst>
                    <a:ext uri="{9D8B030D-6E8A-4147-A177-3AD203B41FA5}">
                      <a16:colId xmlns:a16="http://schemas.microsoft.com/office/drawing/2014/main" val="1501839856"/>
                    </a:ext>
                  </a:extLst>
                </a:gridCol>
                <a:gridCol w="795252">
                  <a:extLst>
                    <a:ext uri="{9D8B030D-6E8A-4147-A177-3AD203B41FA5}">
                      <a16:colId xmlns:a16="http://schemas.microsoft.com/office/drawing/2014/main" val="217583540"/>
                    </a:ext>
                  </a:extLst>
                </a:gridCol>
                <a:gridCol w="795252">
                  <a:extLst>
                    <a:ext uri="{9D8B030D-6E8A-4147-A177-3AD203B41FA5}">
                      <a16:colId xmlns:a16="http://schemas.microsoft.com/office/drawing/2014/main" val="2840080158"/>
                    </a:ext>
                  </a:extLst>
                </a:gridCol>
              </a:tblGrid>
              <a:tr h="3631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Subject</a:t>
                      </a:r>
                      <a:endParaRPr lang="fr-FR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TCR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Type of</a:t>
                      </a:r>
                    </a:p>
                    <a:p>
                      <a:pPr algn="ctr" fontAlgn="b"/>
                      <a:r>
                        <a:rPr lang="fr-FR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Affinity</a:t>
                      </a:r>
                      <a:endParaRPr lang="fr-FR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Distance of</a:t>
                      </a:r>
                    </a:p>
                    <a:p>
                      <a:pPr algn="ctr" fontAlgn="b"/>
                      <a:r>
                        <a:rPr lang="fr-FR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Affinity</a:t>
                      </a:r>
                      <a:endParaRPr lang="fr-FR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Type2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Distance2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Combined</a:t>
                      </a:r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Distance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TCR_DB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Epitope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Antigen</a:t>
                      </a:r>
                      <a:endParaRPr lang="fr-FR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MHC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6268719"/>
                  </a:ext>
                </a:extLst>
              </a:tr>
              <a:tr h="115847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Your_first_TCR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TRAV8-2*01_TRAJ43*01_CVVSEYNNNDMRF_TRBV11-2*01_TRBJ2-7*01_CASSFTGGGYEQYF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α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 cdr3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  <a:latin typeface="Liberation Sans" panose="020B0604020202020204" pitchFamily="34" charset="0"/>
                        </a:rPr>
                        <a:t>β</a:t>
                      </a:r>
                      <a:r>
                        <a:rPr lang="fr-FR" sz="1200" dirty="0">
                          <a:effectLst/>
                          <a:latin typeface="Liberation Sans" panose="020B0604020202020204" pitchFamily="34" charset="0"/>
                        </a:rPr>
                        <a:t> cdr3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TRAV27*01_TRAJ43*01_CAGVPYNNNDMRF_TRBV9*01_TRBJ2-1*01_CASGTGTPYNEQFF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LLWNGPMAV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YFV-17D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HLA-A*02:01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McPAS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1401958"/>
                  </a:ext>
                </a:extLst>
              </a:tr>
              <a:tr h="115847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Your_second_TCR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TRAV8-2*01_TRAJ43*01_CVVSEYNNNDMRF_TRBV11-2*01_TRBJ2-7*01_CASSFTGGGYEQYF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α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 cdr3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β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 cdr3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TRAV29/DV5*01_TRAJ4*01_CAASGGNNNDMRF_TRBV6-4*02_TRBJ2-1*01_CASSVTPSSYNEQFF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NLVPMVATV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HLA-A*02:01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McPAS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3276659"/>
                  </a:ext>
                </a:extLst>
              </a:tr>
              <a:tr h="115847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You_third_TCR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TRAV8-2*01_TRAJ43*01_CVVSEYNNNDMRF_TRBV11-2*01_TRBJ2-7*01_CASSFTGGGYEQYF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α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 cdr3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β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 cdr3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TRAV14/DV4*01_TRAJ43*01_CAMRLHNNNDMRF_TRBV28*01_TRBJ1-5*01_CASIASRYNQPQHF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McPAS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5151687"/>
                  </a:ext>
                </a:extLst>
              </a:tr>
            </a:tbl>
          </a:graphicData>
        </a:graphic>
      </p:graphicFrame>
      <p:sp>
        <p:nvSpPr>
          <p:cNvPr id="16" name="Ellipse 15">
            <a:extLst>
              <a:ext uri="{FF2B5EF4-FFF2-40B4-BE49-F238E27FC236}">
                <a16:creationId xmlns:a16="http://schemas.microsoft.com/office/drawing/2014/main" id="{7CF5944A-BDFB-4F3B-BA02-D9AD01BA1562}"/>
              </a:ext>
            </a:extLst>
          </p:cNvPr>
          <p:cNvSpPr/>
          <p:nvPr/>
        </p:nvSpPr>
        <p:spPr>
          <a:xfrm>
            <a:off x="255487" y="3290048"/>
            <a:ext cx="1214718" cy="120126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2E44668-055E-4A6E-AB7F-BDFB4C4C85A9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862846" y="2637416"/>
            <a:ext cx="356354" cy="6526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9537FE98-DF5E-453F-814D-16C759F70204}"/>
              </a:ext>
            </a:extLst>
          </p:cNvPr>
          <p:cNvSpPr txBox="1"/>
          <p:nvPr/>
        </p:nvSpPr>
        <p:spPr>
          <a:xfrm>
            <a:off x="862846" y="2216874"/>
            <a:ext cx="342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Name of </a:t>
            </a:r>
            <a:r>
              <a:rPr lang="fr-FR" dirty="0" err="1"/>
              <a:t>your</a:t>
            </a:r>
            <a:r>
              <a:rPr lang="fr-FR" dirty="0"/>
              <a:t> TCR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8D8058B-9820-4FE9-A435-ECB43B7BC4FF}"/>
              </a:ext>
            </a:extLst>
          </p:cNvPr>
          <p:cNvSpPr txBox="1"/>
          <p:nvPr/>
        </p:nvSpPr>
        <p:spPr>
          <a:xfrm>
            <a:off x="9059666" y="1713140"/>
            <a:ext cx="298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/>
              <a:t>Extract</a:t>
            </a:r>
            <a:r>
              <a:rPr lang="fr-FR" i="1" dirty="0"/>
              <a:t> of Final_table.csv</a:t>
            </a:r>
          </a:p>
        </p:txBody>
      </p:sp>
    </p:spTree>
    <p:extLst>
      <p:ext uri="{BB962C8B-B14F-4D97-AF65-F5344CB8AC3E}">
        <p14:creationId xmlns:p14="http://schemas.microsoft.com/office/powerpoint/2010/main" val="409338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A04B90-C8A6-478D-8D8D-E867C741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Final Table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1B8970D1-F2DD-4A85-939D-C28BA21584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414019"/>
              </p:ext>
            </p:extLst>
          </p:nvPr>
        </p:nvGraphicFramePr>
        <p:xfrm>
          <a:off x="403407" y="2820820"/>
          <a:ext cx="11394140" cy="3911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535">
                  <a:extLst>
                    <a:ext uri="{9D8B030D-6E8A-4147-A177-3AD203B41FA5}">
                      <a16:colId xmlns:a16="http://schemas.microsoft.com/office/drawing/2014/main" val="1398561970"/>
                    </a:ext>
                  </a:extLst>
                </a:gridCol>
                <a:gridCol w="1528654">
                  <a:extLst>
                    <a:ext uri="{9D8B030D-6E8A-4147-A177-3AD203B41FA5}">
                      <a16:colId xmlns:a16="http://schemas.microsoft.com/office/drawing/2014/main" val="3068775254"/>
                    </a:ext>
                  </a:extLst>
                </a:gridCol>
                <a:gridCol w="905435">
                  <a:extLst>
                    <a:ext uri="{9D8B030D-6E8A-4147-A177-3AD203B41FA5}">
                      <a16:colId xmlns:a16="http://schemas.microsoft.com/office/drawing/2014/main" val="3536823980"/>
                    </a:ext>
                  </a:extLst>
                </a:gridCol>
                <a:gridCol w="833718">
                  <a:extLst>
                    <a:ext uri="{9D8B030D-6E8A-4147-A177-3AD203B41FA5}">
                      <a16:colId xmlns:a16="http://schemas.microsoft.com/office/drawing/2014/main" val="2373980755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3354320902"/>
                    </a:ext>
                  </a:extLst>
                </a:gridCol>
                <a:gridCol w="654423">
                  <a:extLst>
                    <a:ext uri="{9D8B030D-6E8A-4147-A177-3AD203B41FA5}">
                      <a16:colId xmlns:a16="http://schemas.microsoft.com/office/drawing/2014/main" val="2705066455"/>
                    </a:ext>
                  </a:extLst>
                </a:gridCol>
                <a:gridCol w="923365">
                  <a:extLst>
                    <a:ext uri="{9D8B030D-6E8A-4147-A177-3AD203B41FA5}">
                      <a16:colId xmlns:a16="http://schemas.microsoft.com/office/drawing/2014/main" val="2665598363"/>
                    </a:ext>
                  </a:extLst>
                </a:gridCol>
                <a:gridCol w="1477383">
                  <a:extLst>
                    <a:ext uri="{9D8B030D-6E8A-4147-A177-3AD203B41FA5}">
                      <a16:colId xmlns:a16="http://schemas.microsoft.com/office/drawing/2014/main" val="2911022633"/>
                    </a:ext>
                  </a:extLst>
                </a:gridCol>
                <a:gridCol w="922223">
                  <a:extLst>
                    <a:ext uri="{9D8B030D-6E8A-4147-A177-3AD203B41FA5}">
                      <a16:colId xmlns:a16="http://schemas.microsoft.com/office/drawing/2014/main" val="930066468"/>
                    </a:ext>
                  </a:extLst>
                </a:gridCol>
                <a:gridCol w="868759">
                  <a:extLst>
                    <a:ext uri="{9D8B030D-6E8A-4147-A177-3AD203B41FA5}">
                      <a16:colId xmlns:a16="http://schemas.microsoft.com/office/drawing/2014/main" val="1501839856"/>
                    </a:ext>
                  </a:extLst>
                </a:gridCol>
                <a:gridCol w="795252">
                  <a:extLst>
                    <a:ext uri="{9D8B030D-6E8A-4147-A177-3AD203B41FA5}">
                      <a16:colId xmlns:a16="http://schemas.microsoft.com/office/drawing/2014/main" val="217583540"/>
                    </a:ext>
                  </a:extLst>
                </a:gridCol>
                <a:gridCol w="795252">
                  <a:extLst>
                    <a:ext uri="{9D8B030D-6E8A-4147-A177-3AD203B41FA5}">
                      <a16:colId xmlns:a16="http://schemas.microsoft.com/office/drawing/2014/main" val="2840080158"/>
                    </a:ext>
                  </a:extLst>
                </a:gridCol>
              </a:tblGrid>
              <a:tr h="3631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Subject</a:t>
                      </a:r>
                      <a:endParaRPr lang="fr-FR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TCR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Type of</a:t>
                      </a:r>
                    </a:p>
                    <a:p>
                      <a:pPr algn="ctr" fontAlgn="b"/>
                      <a:r>
                        <a:rPr lang="fr-FR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Affinity</a:t>
                      </a:r>
                      <a:endParaRPr lang="fr-FR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Distance of</a:t>
                      </a:r>
                    </a:p>
                    <a:p>
                      <a:pPr algn="ctr" fontAlgn="b"/>
                      <a:r>
                        <a:rPr lang="fr-FR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Affinity</a:t>
                      </a:r>
                      <a:endParaRPr lang="fr-FR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Type2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Distance2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Combined</a:t>
                      </a:r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Distance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TCR_DB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Epitope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Antigen</a:t>
                      </a:r>
                      <a:endParaRPr lang="fr-FR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MHC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6268719"/>
                  </a:ext>
                </a:extLst>
              </a:tr>
              <a:tr h="115847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Your_first_TCR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TRAV8-2*01_TRAJ43*01_CVVSEYNNNDMRF_TRBV11-2*01_TRBJ2-7*01_CASSFTGGGYEQYF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α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 cdr3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  <a:latin typeface="Liberation Sans" panose="020B0604020202020204" pitchFamily="34" charset="0"/>
                        </a:rPr>
                        <a:t>β</a:t>
                      </a:r>
                      <a:r>
                        <a:rPr lang="fr-FR" sz="1200" dirty="0">
                          <a:effectLst/>
                          <a:latin typeface="Liberation Sans" panose="020B0604020202020204" pitchFamily="34" charset="0"/>
                        </a:rPr>
                        <a:t> cdr3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TRAV27*01_TRAJ43*01_CAGVPYNNNDMRF_TRBV9*01_TRBJ2-1*01_CASGTGTPYNEQFF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LLWNGPMAV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YFV-17D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HLA-A*02:01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McPAS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1401958"/>
                  </a:ext>
                </a:extLst>
              </a:tr>
              <a:tr h="115847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Your_second_TCR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TRAV8-2*01_TRAJ43*01_CVVSEYNNNDMRF_TRBV11-2*01_TRBJ2-7*01_CASSFTGGGYEQYF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α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 cdr3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β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 cdr3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TRAV29/DV5*01_TRAJ4*01_CAASGGNNNDMRF_TRBV6-4*02_TRBJ2-1*01_CASSVTPSSYNEQFF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NLVPMVATV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HLA-A*02:01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McPAS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3276659"/>
                  </a:ext>
                </a:extLst>
              </a:tr>
              <a:tr h="115847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You_third_TCR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TRAV8-2*01_TRAJ43*01_CVVSEYNNNDMRF_TRBV11-2*01_TRBJ2-7*01_CASSFTGGGYEQYF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α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 cdr3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β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 cdr3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TRAV14/DV4*01_TRAJ43*01_CAMRLHNNNDMRF_TRBV28*01_TRBJ1-5*01_CASIASRYNQPQHF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McPAS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5151687"/>
                  </a:ext>
                </a:extLst>
              </a:tr>
            </a:tbl>
          </a:graphicData>
        </a:graphic>
      </p:graphicFrame>
      <p:sp>
        <p:nvSpPr>
          <p:cNvPr id="7" name="Ellipse 6">
            <a:extLst>
              <a:ext uri="{FF2B5EF4-FFF2-40B4-BE49-F238E27FC236}">
                <a16:creationId xmlns:a16="http://schemas.microsoft.com/office/drawing/2014/main" id="{D3161E5E-8753-4F0C-815B-6312D406EA57}"/>
              </a:ext>
            </a:extLst>
          </p:cNvPr>
          <p:cNvSpPr/>
          <p:nvPr/>
        </p:nvSpPr>
        <p:spPr>
          <a:xfrm>
            <a:off x="1314662" y="3303490"/>
            <a:ext cx="1574109" cy="113403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2023C9D-2508-478C-9427-E29BB1110211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101717" y="2220477"/>
            <a:ext cx="139385" cy="10830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2914AF1D-4A71-4F94-AF9E-B11F95F73681}"/>
              </a:ext>
            </a:extLst>
          </p:cNvPr>
          <p:cNvSpPr txBox="1"/>
          <p:nvPr/>
        </p:nvSpPr>
        <p:spPr>
          <a:xfrm>
            <a:off x="663384" y="1471380"/>
            <a:ext cx="4383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en-US" dirty="0"/>
              <a:t>CR sequence studied and aligned with TCRdist3 on DB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1C50021-BE08-4940-98F1-FA7DD2478406}"/>
              </a:ext>
            </a:extLst>
          </p:cNvPr>
          <p:cNvSpPr/>
          <p:nvPr/>
        </p:nvSpPr>
        <p:spPr>
          <a:xfrm>
            <a:off x="6875925" y="3320794"/>
            <a:ext cx="1574109" cy="11340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2AB7C86-B808-4FCD-9205-525983319E56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662980" y="2437768"/>
            <a:ext cx="32713" cy="8830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6DC53A06-DAC6-499C-B898-33176FEA68F5}"/>
              </a:ext>
            </a:extLst>
          </p:cNvPr>
          <p:cNvSpPr txBox="1"/>
          <p:nvPr/>
        </p:nvSpPr>
        <p:spPr>
          <a:xfrm>
            <a:off x="5797803" y="1851145"/>
            <a:ext cx="360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Associated TCR sequence in the DB</a:t>
            </a:r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B243087-CBA7-4411-8604-10CBE618F4E9}"/>
              </a:ext>
            </a:extLst>
          </p:cNvPr>
          <p:cNvSpPr/>
          <p:nvPr/>
        </p:nvSpPr>
        <p:spPr>
          <a:xfrm>
            <a:off x="11053479" y="3980324"/>
            <a:ext cx="815788" cy="6700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79385D5-C138-4329-9CE1-2DF543D3DD9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11053479" y="2377498"/>
            <a:ext cx="407894" cy="16028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16C2B048-3333-49B8-AEE4-E3745033CE3E}"/>
              </a:ext>
            </a:extLst>
          </p:cNvPr>
          <p:cNvSpPr txBox="1"/>
          <p:nvPr/>
        </p:nvSpPr>
        <p:spPr>
          <a:xfrm>
            <a:off x="10462748" y="1849427"/>
            <a:ext cx="119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DataBase</a:t>
            </a:r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1F92004F-8A65-4443-AE46-EE5A77D4CE3C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9403973" y="2034093"/>
            <a:ext cx="1058775" cy="1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13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A04B90-C8A6-478D-8D8D-E867C741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Final Table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1B8970D1-F2DD-4A85-939D-C28BA21584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97897"/>
              </p:ext>
            </p:extLst>
          </p:nvPr>
        </p:nvGraphicFramePr>
        <p:xfrm>
          <a:off x="403407" y="2820820"/>
          <a:ext cx="11394140" cy="3911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535">
                  <a:extLst>
                    <a:ext uri="{9D8B030D-6E8A-4147-A177-3AD203B41FA5}">
                      <a16:colId xmlns:a16="http://schemas.microsoft.com/office/drawing/2014/main" val="1398561970"/>
                    </a:ext>
                  </a:extLst>
                </a:gridCol>
                <a:gridCol w="1528654">
                  <a:extLst>
                    <a:ext uri="{9D8B030D-6E8A-4147-A177-3AD203B41FA5}">
                      <a16:colId xmlns:a16="http://schemas.microsoft.com/office/drawing/2014/main" val="3068775254"/>
                    </a:ext>
                  </a:extLst>
                </a:gridCol>
                <a:gridCol w="905435">
                  <a:extLst>
                    <a:ext uri="{9D8B030D-6E8A-4147-A177-3AD203B41FA5}">
                      <a16:colId xmlns:a16="http://schemas.microsoft.com/office/drawing/2014/main" val="3536823980"/>
                    </a:ext>
                  </a:extLst>
                </a:gridCol>
                <a:gridCol w="833718">
                  <a:extLst>
                    <a:ext uri="{9D8B030D-6E8A-4147-A177-3AD203B41FA5}">
                      <a16:colId xmlns:a16="http://schemas.microsoft.com/office/drawing/2014/main" val="2373980755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3354320902"/>
                    </a:ext>
                  </a:extLst>
                </a:gridCol>
                <a:gridCol w="654423">
                  <a:extLst>
                    <a:ext uri="{9D8B030D-6E8A-4147-A177-3AD203B41FA5}">
                      <a16:colId xmlns:a16="http://schemas.microsoft.com/office/drawing/2014/main" val="2705066455"/>
                    </a:ext>
                  </a:extLst>
                </a:gridCol>
                <a:gridCol w="923365">
                  <a:extLst>
                    <a:ext uri="{9D8B030D-6E8A-4147-A177-3AD203B41FA5}">
                      <a16:colId xmlns:a16="http://schemas.microsoft.com/office/drawing/2014/main" val="2665598363"/>
                    </a:ext>
                  </a:extLst>
                </a:gridCol>
                <a:gridCol w="1477383">
                  <a:extLst>
                    <a:ext uri="{9D8B030D-6E8A-4147-A177-3AD203B41FA5}">
                      <a16:colId xmlns:a16="http://schemas.microsoft.com/office/drawing/2014/main" val="2911022633"/>
                    </a:ext>
                  </a:extLst>
                </a:gridCol>
                <a:gridCol w="922223">
                  <a:extLst>
                    <a:ext uri="{9D8B030D-6E8A-4147-A177-3AD203B41FA5}">
                      <a16:colId xmlns:a16="http://schemas.microsoft.com/office/drawing/2014/main" val="930066468"/>
                    </a:ext>
                  </a:extLst>
                </a:gridCol>
                <a:gridCol w="868759">
                  <a:extLst>
                    <a:ext uri="{9D8B030D-6E8A-4147-A177-3AD203B41FA5}">
                      <a16:colId xmlns:a16="http://schemas.microsoft.com/office/drawing/2014/main" val="1501839856"/>
                    </a:ext>
                  </a:extLst>
                </a:gridCol>
                <a:gridCol w="795252">
                  <a:extLst>
                    <a:ext uri="{9D8B030D-6E8A-4147-A177-3AD203B41FA5}">
                      <a16:colId xmlns:a16="http://schemas.microsoft.com/office/drawing/2014/main" val="217583540"/>
                    </a:ext>
                  </a:extLst>
                </a:gridCol>
                <a:gridCol w="795252">
                  <a:extLst>
                    <a:ext uri="{9D8B030D-6E8A-4147-A177-3AD203B41FA5}">
                      <a16:colId xmlns:a16="http://schemas.microsoft.com/office/drawing/2014/main" val="2840080158"/>
                    </a:ext>
                  </a:extLst>
                </a:gridCol>
              </a:tblGrid>
              <a:tr h="3631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Subject</a:t>
                      </a:r>
                      <a:endParaRPr lang="fr-FR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TCR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Type of</a:t>
                      </a:r>
                    </a:p>
                    <a:p>
                      <a:pPr algn="ctr" fontAlgn="b"/>
                      <a:r>
                        <a:rPr lang="fr-FR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Affinity</a:t>
                      </a:r>
                      <a:endParaRPr lang="fr-FR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Distance of</a:t>
                      </a:r>
                    </a:p>
                    <a:p>
                      <a:pPr algn="ctr" fontAlgn="b"/>
                      <a:r>
                        <a:rPr lang="fr-FR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Affinity</a:t>
                      </a:r>
                      <a:endParaRPr lang="fr-FR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Type2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Distance2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Combined</a:t>
                      </a:r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Distance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TCR_DB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Epitope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Antigen</a:t>
                      </a:r>
                      <a:endParaRPr lang="fr-FR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MHC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6268719"/>
                  </a:ext>
                </a:extLst>
              </a:tr>
              <a:tr h="115847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Your_first_TCR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TRAV8-2*01_TRAJ43*01_CVVSEYNNNDMRF_TRBV11-2*01_TRBJ2-7*01_CASSFTGGGYEQYF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α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 cdr3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  <a:latin typeface="Liberation Sans" panose="020B0604020202020204" pitchFamily="34" charset="0"/>
                        </a:rPr>
                        <a:t>β</a:t>
                      </a:r>
                      <a:r>
                        <a:rPr lang="fr-FR" sz="1200" dirty="0">
                          <a:effectLst/>
                          <a:latin typeface="Liberation Sans" panose="020B0604020202020204" pitchFamily="34" charset="0"/>
                        </a:rPr>
                        <a:t> cdr3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TRAV27*01_TRAJ43*01_CAGVPYNNNDMRF_TRBV9*01_TRBJ2-1*01_CASGTGTPYNEQFF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LLWNGPMAV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YFV-17D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HLA-A*02:01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McPAS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1401958"/>
                  </a:ext>
                </a:extLst>
              </a:tr>
              <a:tr h="115847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Your_second_TCR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TRAV8-2*01_TRAJ43*01_CVVSEYNNNDMRF_TRBV11-2*01_TRBJ2-7*01_CASSFTGGGYEQYF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α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 cdr3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β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 cdr3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TRAV29/DV5*01_TRAJ4*01_CAASGGNNNDMRF_TRBV6-4*02_TRBJ2-1*01_CASSVTPSSYNEQFF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NLVPMVATV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HLA-A*02:01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McPAS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3276659"/>
                  </a:ext>
                </a:extLst>
              </a:tr>
              <a:tr h="115847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You_third_TCR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TRAV8-2*01_TRAJ43*01_CVVSEYNNNDMRF_TRBV11-2*01_TRBJ2-7*01_CASSFTGGGYEQYF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α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 cdr3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β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 cdr3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TRAV14/DV4*01_TRAJ43*01_CAMRLHNNNDMRF_TRBV28*01_TRBJ1-5*01_CASIASRYNQPQHF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McPAS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5151687"/>
                  </a:ext>
                </a:extLst>
              </a:tr>
            </a:tbl>
          </a:graphicData>
        </a:graphic>
      </p:graphicFrame>
      <p:sp>
        <p:nvSpPr>
          <p:cNvPr id="7" name="Ellipse 6">
            <a:extLst>
              <a:ext uri="{FF2B5EF4-FFF2-40B4-BE49-F238E27FC236}">
                <a16:creationId xmlns:a16="http://schemas.microsoft.com/office/drawing/2014/main" id="{D3161E5E-8753-4F0C-815B-6312D406EA57}"/>
              </a:ext>
            </a:extLst>
          </p:cNvPr>
          <p:cNvSpPr/>
          <p:nvPr/>
        </p:nvSpPr>
        <p:spPr>
          <a:xfrm>
            <a:off x="2940423" y="3612776"/>
            <a:ext cx="824753" cy="57374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2023C9D-2508-478C-9427-E29BB1110211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2788024" y="2393576"/>
            <a:ext cx="564776" cy="1219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2914AF1D-4A71-4F94-AF9E-B11F95F73681}"/>
              </a:ext>
            </a:extLst>
          </p:cNvPr>
          <p:cNvSpPr txBox="1"/>
          <p:nvPr/>
        </p:nvSpPr>
        <p:spPr>
          <a:xfrm>
            <a:off x="663384" y="1471380"/>
            <a:ext cx="4383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ype</a:t>
            </a:r>
            <a:r>
              <a:rPr lang="en-US" dirty="0"/>
              <a:t> of affinity studied in the DB.</a:t>
            </a:r>
          </a:p>
          <a:p>
            <a:r>
              <a:rPr lang="en-US" dirty="0"/>
              <a:t>Here we study the affinity between our expansion and a sequence of the DB for the alpha part CDR3 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1C50021-BE08-4940-98F1-FA7DD2478406}"/>
              </a:ext>
            </a:extLst>
          </p:cNvPr>
          <p:cNvSpPr/>
          <p:nvPr/>
        </p:nvSpPr>
        <p:spPr>
          <a:xfrm>
            <a:off x="3827711" y="3980324"/>
            <a:ext cx="690717" cy="57374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2AB7C86-B808-4FCD-9205-525983319E56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173070" y="2456329"/>
            <a:ext cx="1591236" cy="1523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6DC53A06-DAC6-499C-B898-33176FEA68F5}"/>
              </a:ext>
            </a:extLst>
          </p:cNvPr>
          <p:cNvSpPr txBox="1"/>
          <p:nvPr/>
        </p:nvSpPr>
        <p:spPr>
          <a:xfrm>
            <a:off x="5693027" y="1593514"/>
            <a:ext cx="6167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 between the expansion &amp; a DB sequence: it represents the affinity between the α CDR3 part of the two sequences. It is considered affinity when the distance is ≤ 10</a:t>
            </a:r>
            <a:r>
              <a:rPr lang="fr-FR" dirty="0"/>
              <a:t>.</a:t>
            </a:r>
            <a:endParaRPr lang="fr-FR" i="1" dirty="0">
              <a:latin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1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A04B90-C8A6-478D-8D8D-E867C741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Final Table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1B8970D1-F2DD-4A85-939D-C28BA21584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198383"/>
              </p:ext>
            </p:extLst>
          </p:nvPr>
        </p:nvGraphicFramePr>
        <p:xfrm>
          <a:off x="403407" y="2820820"/>
          <a:ext cx="11394140" cy="3911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535">
                  <a:extLst>
                    <a:ext uri="{9D8B030D-6E8A-4147-A177-3AD203B41FA5}">
                      <a16:colId xmlns:a16="http://schemas.microsoft.com/office/drawing/2014/main" val="1398561970"/>
                    </a:ext>
                  </a:extLst>
                </a:gridCol>
                <a:gridCol w="1528654">
                  <a:extLst>
                    <a:ext uri="{9D8B030D-6E8A-4147-A177-3AD203B41FA5}">
                      <a16:colId xmlns:a16="http://schemas.microsoft.com/office/drawing/2014/main" val="3068775254"/>
                    </a:ext>
                  </a:extLst>
                </a:gridCol>
                <a:gridCol w="905435">
                  <a:extLst>
                    <a:ext uri="{9D8B030D-6E8A-4147-A177-3AD203B41FA5}">
                      <a16:colId xmlns:a16="http://schemas.microsoft.com/office/drawing/2014/main" val="3536823980"/>
                    </a:ext>
                  </a:extLst>
                </a:gridCol>
                <a:gridCol w="833718">
                  <a:extLst>
                    <a:ext uri="{9D8B030D-6E8A-4147-A177-3AD203B41FA5}">
                      <a16:colId xmlns:a16="http://schemas.microsoft.com/office/drawing/2014/main" val="2373980755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3354320902"/>
                    </a:ext>
                  </a:extLst>
                </a:gridCol>
                <a:gridCol w="654423">
                  <a:extLst>
                    <a:ext uri="{9D8B030D-6E8A-4147-A177-3AD203B41FA5}">
                      <a16:colId xmlns:a16="http://schemas.microsoft.com/office/drawing/2014/main" val="2705066455"/>
                    </a:ext>
                  </a:extLst>
                </a:gridCol>
                <a:gridCol w="923365">
                  <a:extLst>
                    <a:ext uri="{9D8B030D-6E8A-4147-A177-3AD203B41FA5}">
                      <a16:colId xmlns:a16="http://schemas.microsoft.com/office/drawing/2014/main" val="2665598363"/>
                    </a:ext>
                  </a:extLst>
                </a:gridCol>
                <a:gridCol w="1477383">
                  <a:extLst>
                    <a:ext uri="{9D8B030D-6E8A-4147-A177-3AD203B41FA5}">
                      <a16:colId xmlns:a16="http://schemas.microsoft.com/office/drawing/2014/main" val="2911022633"/>
                    </a:ext>
                  </a:extLst>
                </a:gridCol>
                <a:gridCol w="922223">
                  <a:extLst>
                    <a:ext uri="{9D8B030D-6E8A-4147-A177-3AD203B41FA5}">
                      <a16:colId xmlns:a16="http://schemas.microsoft.com/office/drawing/2014/main" val="930066468"/>
                    </a:ext>
                  </a:extLst>
                </a:gridCol>
                <a:gridCol w="868759">
                  <a:extLst>
                    <a:ext uri="{9D8B030D-6E8A-4147-A177-3AD203B41FA5}">
                      <a16:colId xmlns:a16="http://schemas.microsoft.com/office/drawing/2014/main" val="1501839856"/>
                    </a:ext>
                  </a:extLst>
                </a:gridCol>
                <a:gridCol w="795252">
                  <a:extLst>
                    <a:ext uri="{9D8B030D-6E8A-4147-A177-3AD203B41FA5}">
                      <a16:colId xmlns:a16="http://schemas.microsoft.com/office/drawing/2014/main" val="217583540"/>
                    </a:ext>
                  </a:extLst>
                </a:gridCol>
                <a:gridCol w="795252">
                  <a:extLst>
                    <a:ext uri="{9D8B030D-6E8A-4147-A177-3AD203B41FA5}">
                      <a16:colId xmlns:a16="http://schemas.microsoft.com/office/drawing/2014/main" val="2840080158"/>
                    </a:ext>
                  </a:extLst>
                </a:gridCol>
              </a:tblGrid>
              <a:tr h="3631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Subject</a:t>
                      </a:r>
                      <a:endParaRPr lang="fr-FR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TCR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Type of</a:t>
                      </a:r>
                    </a:p>
                    <a:p>
                      <a:pPr algn="ctr" fontAlgn="b"/>
                      <a:r>
                        <a:rPr lang="fr-FR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Affinity</a:t>
                      </a:r>
                      <a:endParaRPr lang="fr-FR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Distance of</a:t>
                      </a:r>
                    </a:p>
                    <a:p>
                      <a:pPr algn="ctr" fontAlgn="b"/>
                      <a:r>
                        <a:rPr lang="fr-FR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Affinity</a:t>
                      </a:r>
                      <a:endParaRPr lang="fr-FR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Type2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Distance2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Combined</a:t>
                      </a:r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Distance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TCR_DB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Epitope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Antigen</a:t>
                      </a:r>
                      <a:endParaRPr lang="fr-FR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MHC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6268719"/>
                  </a:ext>
                </a:extLst>
              </a:tr>
              <a:tr h="115847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Your_first_TCR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TRAV8-2*01_TRAJ43*01_CVVSEYNNNDMRF_TRBV11-2*01_TRBJ2-7*01_CASSFTGGGYEQYF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α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 cdr3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  <a:latin typeface="Liberation Sans" panose="020B0604020202020204" pitchFamily="34" charset="0"/>
                        </a:rPr>
                        <a:t>β</a:t>
                      </a:r>
                      <a:r>
                        <a:rPr lang="fr-FR" sz="1200" dirty="0">
                          <a:effectLst/>
                          <a:latin typeface="Liberation Sans" panose="020B0604020202020204" pitchFamily="34" charset="0"/>
                        </a:rPr>
                        <a:t> cdr3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TRAV27*01_TRAJ43*01_CAGVPYNNNDMRF_TRBV9*01_TRBJ2-1*01_CASGTGTPYNEQFF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LLWNGPMAV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YFV-17D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HLA-A*02:01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McPAS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1401958"/>
                  </a:ext>
                </a:extLst>
              </a:tr>
              <a:tr h="115847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Your_second_TCR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TRAV8-2*01_TRAJ43*01_CVVSEYNNNDMRF_TRBV11-2*01_TRBJ2-7*01_CASSFTGGGYEQYF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α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 cdr3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β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 cdr3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TRAV29/DV5*01_TRAJ4*01_CAASGGNNNDMRF_TRBV6-4*02_TRBJ2-1*01_CASSVTPSSYNEQFF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NLVPMVATV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HLA-A*02:01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McPAS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3276659"/>
                  </a:ext>
                </a:extLst>
              </a:tr>
              <a:tr h="115847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You_third_TCR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TRAV8-2*01_TRAJ43*01_CVVSEYNNNDMRF_TRBV11-2*01_TRBJ2-7*01_CASSFTGGGYEQYF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α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 cdr3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β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 cdr3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TRAV14/DV4*01_TRAJ43*01_CAMRLHNNNDMRF_TRBV28*01_TRBJ1-5*01_CASIASRYNQPQHF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McPAS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5151687"/>
                  </a:ext>
                </a:extLst>
              </a:tr>
            </a:tbl>
          </a:graphicData>
        </a:graphic>
      </p:graphicFrame>
      <p:sp>
        <p:nvSpPr>
          <p:cNvPr id="7" name="Ellipse 6">
            <a:extLst>
              <a:ext uri="{FF2B5EF4-FFF2-40B4-BE49-F238E27FC236}">
                <a16:creationId xmlns:a16="http://schemas.microsoft.com/office/drawing/2014/main" id="{D3161E5E-8753-4F0C-815B-6312D406EA57}"/>
              </a:ext>
            </a:extLst>
          </p:cNvPr>
          <p:cNvSpPr/>
          <p:nvPr/>
        </p:nvSpPr>
        <p:spPr>
          <a:xfrm>
            <a:off x="4567732" y="3601926"/>
            <a:ext cx="824753" cy="57374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2023C9D-2508-478C-9427-E29BB1110211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455459" y="2528269"/>
            <a:ext cx="524650" cy="107365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2914AF1D-4A71-4F94-AF9E-B11F95F73681}"/>
              </a:ext>
            </a:extLst>
          </p:cNvPr>
          <p:cNvSpPr txBox="1"/>
          <p:nvPr/>
        </p:nvSpPr>
        <p:spPr>
          <a:xfrm>
            <a:off x="582699" y="1327940"/>
            <a:ext cx="4383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information we also study the affinity of the other part of the TCR for the same sequence. Ex: if Type of affinity = α CDR3 then Type2 = β CDR3 (and conversely).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1C50021-BE08-4940-98F1-FA7DD2478406}"/>
              </a:ext>
            </a:extLst>
          </p:cNvPr>
          <p:cNvSpPr/>
          <p:nvPr/>
        </p:nvSpPr>
        <p:spPr>
          <a:xfrm>
            <a:off x="5347668" y="4040839"/>
            <a:ext cx="690717" cy="57374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2AB7C86-B808-4FCD-9205-525983319E56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693027" y="2719288"/>
            <a:ext cx="130257" cy="13215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6DC53A06-DAC6-499C-B898-33176FEA68F5}"/>
              </a:ext>
            </a:extLst>
          </p:cNvPr>
          <p:cNvSpPr txBox="1"/>
          <p:nvPr/>
        </p:nvSpPr>
        <p:spPr>
          <a:xfrm>
            <a:off x="5096647" y="1518959"/>
            <a:ext cx="2733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 between the expansion and a sequence of the BD for the 2nd type of affinity</a:t>
            </a:r>
            <a:endParaRPr lang="fr-FR" i="1" dirty="0">
              <a:latin typeface="Liberation Sans" panose="020B0604020202020204" pitchFamily="34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1F1F791-7026-4012-8848-5C62B53FA56C}"/>
              </a:ext>
            </a:extLst>
          </p:cNvPr>
          <p:cNvSpPr/>
          <p:nvPr/>
        </p:nvSpPr>
        <p:spPr>
          <a:xfrm>
            <a:off x="6133764" y="4040839"/>
            <a:ext cx="690717" cy="57374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1D2AD8E-E2F2-4BB3-B31F-CC4B3106D7F8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6479123" y="2528269"/>
            <a:ext cx="1481527" cy="15125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5478D0AC-769E-42EF-A9FE-05A22E276445}"/>
              </a:ext>
            </a:extLst>
          </p:cNvPr>
          <p:cNvSpPr txBox="1"/>
          <p:nvPr/>
        </p:nvSpPr>
        <p:spPr>
          <a:xfrm>
            <a:off x="7960650" y="1531847"/>
            <a:ext cx="2733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of the distances / scores of the 2 affinity types. Here 8 (α CDR3) + 28 (β CDR3) = 36</a:t>
            </a:r>
            <a:endParaRPr lang="fr-FR" i="1" dirty="0">
              <a:latin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60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A04B90-C8A6-478D-8D8D-E867C741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Final Table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1B8970D1-F2DD-4A85-939D-C28BA21584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206761"/>
              </p:ext>
            </p:extLst>
          </p:nvPr>
        </p:nvGraphicFramePr>
        <p:xfrm>
          <a:off x="403407" y="2820820"/>
          <a:ext cx="11394140" cy="3911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535">
                  <a:extLst>
                    <a:ext uri="{9D8B030D-6E8A-4147-A177-3AD203B41FA5}">
                      <a16:colId xmlns:a16="http://schemas.microsoft.com/office/drawing/2014/main" val="1398561970"/>
                    </a:ext>
                  </a:extLst>
                </a:gridCol>
                <a:gridCol w="1528654">
                  <a:extLst>
                    <a:ext uri="{9D8B030D-6E8A-4147-A177-3AD203B41FA5}">
                      <a16:colId xmlns:a16="http://schemas.microsoft.com/office/drawing/2014/main" val="3068775254"/>
                    </a:ext>
                  </a:extLst>
                </a:gridCol>
                <a:gridCol w="905435">
                  <a:extLst>
                    <a:ext uri="{9D8B030D-6E8A-4147-A177-3AD203B41FA5}">
                      <a16:colId xmlns:a16="http://schemas.microsoft.com/office/drawing/2014/main" val="3536823980"/>
                    </a:ext>
                  </a:extLst>
                </a:gridCol>
                <a:gridCol w="833718">
                  <a:extLst>
                    <a:ext uri="{9D8B030D-6E8A-4147-A177-3AD203B41FA5}">
                      <a16:colId xmlns:a16="http://schemas.microsoft.com/office/drawing/2014/main" val="2373980755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3354320902"/>
                    </a:ext>
                  </a:extLst>
                </a:gridCol>
                <a:gridCol w="654423">
                  <a:extLst>
                    <a:ext uri="{9D8B030D-6E8A-4147-A177-3AD203B41FA5}">
                      <a16:colId xmlns:a16="http://schemas.microsoft.com/office/drawing/2014/main" val="2705066455"/>
                    </a:ext>
                  </a:extLst>
                </a:gridCol>
                <a:gridCol w="923365">
                  <a:extLst>
                    <a:ext uri="{9D8B030D-6E8A-4147-A177-3AD203B41FA5}">
                      <a16:colId xmlns:a16="http://schemas.microsoft.com/office/drawing/2014/main" val="2665598363"/>
                    </a:ext>
                  </a:extLst>
                </a:gridCol>
                <a:gridCol w="1477383">
                  <a:extLst>
                    <a:ext uri="{9D8B030D-6E8A-4147-A177-3AD203B41FA5}">
                      <a16:colId xmlns:a16="http://schemas.microsoft.com/office/drawing/2014/main" val="2911022633"/>
                    </a:ext>
                  </a:extLst>
                </a:gridCol>
                <a:gridCol w="922223">
                  <a:extLst>
                    <a:ext uri="{9D8B030D-6E8A-4147-A177-3AD203B41FA5}">
                      <a16:colId xmlns:a16="http://schemas.microsoft.com/office/drawing/2014/main" val="930066468"/>
                    </a:ext>
                  </a:extLst>
                </a:gridCol>
                <a:gridCol w="868759">
                  <a:extLst>
                    <a:ext uri="{9D8B030D-6E8A-4147-A177-3AD203B41FA5}">
                      <a16:colId xmlns:a16="http://schemas.microsoft.com/office/drawing/2014/main" val="1501839856"/>
                    </a:ext>
                  </a:extLst>
                </a:gridCol>
                <a:gridCol w="795252">
                  <a:extLst>
                    <a:ext uri="{9D8B030D-6E8A-4147-A177-3AD203B41FA5}">
                      <a16:colId xmlns:a16="http://schemas.microsoft.com/office/drawing/2014/main" val="217583540"/>
                    </a:ext>
                  </a:extLst>
                </a:gridCol>
                <a:gridCol w="795252">
                  <a:extLst>
                    <a:ext uri="{9D8B030D-6E8A-4147-A177-3AD203B41FA5}">
                      <a16:colId xmlns:a16="http://schemas.microsoft.com/office/drawing/2014/main" val="2840080158"/>
                    </a:ext>
                  </a:extLst>
                </a:gridCol>
              </a:tblGrid>
              <a:tr h="3631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Subject</a:t>
                      </a:r>
                      <a:endParaRPr lang="fr-FR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TCR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Type of</a:t>
                      </a:r>
                    </a:p>
                    <a:p>
                      <a:pPr algn="ctr" fontAlgn="b"/>
                      <a:r>
                        <a:rPr lang="fr-FR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Affinity</a:t>
                      </a:r>
                      <a:endParaRPr lang="fr-FR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Distance of</a:t>
                      </a:r>
                    </a:p>
                    <a:p>
                      <a:pPr algn="ctr" fontAlgn="b"/>
                      <a:r>
                        <a:rPr lang="fr-FR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Affinity</a:t>
                      </a:r>
                      <a:endParaRPr lang="fr-FR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Type2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Distance2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Combined</a:t>
                      </a:r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Distance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TCR_DB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Epitope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Antigen</a:t>
                      </a:r>
                      <a:endParaRPr lang="fr-FR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MHC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6268719"/>
                  </a:ext>
                </a:extLst>
              </a:tr>
              <a:tr h="115847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Your_first_TCR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TRAV8-2*01_TRAJ43*01_CVVSEYNNNDMRF_TRBV11-2*01_TRBJ2-7*01_CASSFTGGGYEQYF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α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 cdr3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  <a:latin typeface="Liberation Sans" panose="020B0604020202020204" pitchFamily="34" charset="0"/>
                        </a:rPr>
                        <a:t>β</a:t>
                      </a:r>
                      <a:r>
                        <a:rPr lang="fr-FR" sz="1200" dirty="0">
                          <a:effectLst/>
                          <a:latin typeface="Liberation Sans" panose="020B0604020202020204" pitchFamily="34" charset="0"/>
                        </a:rPr>
                        <a:t> cdr3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TRAV27*01_TRAJ43*01_CAGVPYNNNDMRF_TRBV9*01_TRBJ2-1*01_CASGTGTPYNEQFF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LLWNGPMAV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YFV-17D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HLA-A*02:01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McPAS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1401958"/>
                  </a:ext>
                </a:extLst>
              </a:tr>
              <a:tr h="115847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Your_second_TCR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TRAV8-2*01_TRAJ43*01_CVVSEYNNNDMRF_TRBV11-2*01_TRBJ2-7*01_CASSFTGGGYEQYF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α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 cdr3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β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 cdr3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TRAV29/DV5*01_TRAJ4*01_CAASGGNNNDMRF_TRBV6-4*02_TRBJ2-1*01_CASSVTPSSYNEQFF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NLVPMVATV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HLA-A*02:01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McPAS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3276659"/>
                  </a:ext>
                </a:extLst>
              </a:tr>
              <a:tr h="115847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You_third_TCR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TRAV8-2*01_TRAJ43*01_CVVSEYNNNDMRF_TRBV11-2*01_TRBJ2-7*01_CASSFTGGGYEQYF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α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 cdr3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β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 cdr3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TRAV14/DV4*01_TRAJ43*01_CAMRLHNNNDMRF_TRBV28*01_TRBJ1-5*01_CASIASRYNQPQHF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McPAS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5151687"/>
                  </a:ext>
                </a:extLst>
              </a:tr>
            </a:tbl>
          </a:graphicData>
        </a:graphic>
      </p:graphicFrame>
      <p:sp>
        <p:nvSpPr>
          <p:cNvPr id="13" name="Ellipse 12">
            <a:extLst>
              <a:ext uri="{FF2B5EF4-FFF2-40B4-BE49-F238E27FC236}">
                <a16:creationId xmlns:a16="http://schemas.microsoft.com/office/drawing/2014/main" id="{51F1F791-7026-4012-8848-5C62B53FA56C}"/>
              </a:ext>
            </a:extLst>
          </p:cNvPr>
          <p:cNvSpPr/>
          <p:nvPr/>
        </p:nvSpPr>
        <p:spPr>
          <a:xfrm>
            <a:off x="10193387" y="4040839"/>
            <a:ext cx="878025" cy="57374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1D2AD8E-E2F2-4BB3-B31F-CC4B3106D7F8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10372165" y="2625160"/>
            <a:ext cx="260235" cy="14156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5478D0AC-769E-42EF-A9FE-05A22E276445}"/>
              </a:ext>
            </a:extLst>
          </p:cNvPr>
          <p:cNvSpPr txBox="1"/>
          <p:nvPr/>
        </p:nvSpPr>
        <p:spPr>
          <a:xfrm>
            <a:off x="9977588" y="2263294"/>
            <a:ext cx="78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Allele</a:t>
            </a:r>
            <a:endParaRPr lang="fr-FR" i="1" dirty="0">
              <a:latin typeface="Liberation Sans" panose="020B0604020202020204" pitchFamily="34" charset="0"/>
            </a:endParaRPr>
          </a:p>
        </p:txBody>
      </p:sp>
      <p:sp>
        <p:nvSpPr>
          <p:cNvPr id="21" name="Accolade ouvrante 20">
            <a:extLst>
              <a:ext uri="{FF2B5EF4-FFF2-40B4-BE49-F238E27FC236}">
                <a16:creationId xmlns:a16="http://schemas.microsoft.com/office/drawing/2014/main" id="{A23F2DDE-B1A7-4D59-A4AA-DACA46BD5796}"/>
              </a:ext>
            </a:extLst>
          </p:cNvPr>
          <p:cNvSpPr/>
          <p:nvPr/>
        </p:nvSpPr>
        <p:spPr>
          <a:xfrm rot="5400000">
            <a:off x="9396604" y="844342"/>
            <a:ext cx="588480" cy="258183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5A56852-1DEC-4B14-9AF6-26066CE6DF22}"/>
              </a:ext>
            </a:extLst>
          </p:cNvPr>
          <p:cNvSpPr txBox="1"/>
          <p:nvPr/>
        </p:nvSpPr>
        <p:spPr>
          <a:xfrm>
            <a:off x="9152830" y="1332349"/>
            <a:ext cx="120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Metadata</a:t>
            </a:r>
            <a:endParaRPr lang="fr-FR" i="1" dirty="0">
              <a:latin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2058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962</Words>
  <Application>Microsoft Office PowerPoint</Application>
  <PresentationFormat>Grand écran</PresentationFormat>
  <Paragraphs>287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Liberation Sans</vt:lpstr>
      <vt:lpstr>Thème Office</vt:lpstr>
      <vt:lpstr>TCRdist3</vt:lpstr>
      <vt:lpstr>Final Table</vt:lpstr>
      <vt:lpstr>Final Table</vt:lpstr>
      <vt:lpstr>Final Table</vt:lpstr>
      <vt:lpstr>Final Table</vt:lpstr>
      <vt:lpstr>Final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TCRdist3</dc:title>
  <dc:creator>Erwan Kervagoret</dc:creator>
  <cp:lastModifiedBy>Erwan Kervagoret</cp:lastModifiedBy>
  <cp:revision>2</cp:revision>
  <dcterms:created xsi:type="dcterms:W3CDTF">2022-05-10T13:53:27Z</dcterms:created>
  <dcterms:modified xsi:type="dcterms:W3CDTF">2022-05-10T14:05:15Z</dcterms:modified>
</cp:coreProperties>
</file>