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6" r:id="rId5"/>
    <p:sldId id="257" r:id="rId6"/>
    <p:sldId id="264" r:id="rId7"/>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2592"/>
    <a:srgbClr val="A365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2028" y="-7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4221FCEE-B4BA-446B-A77B-512BDE318D5A}" type="datetimeFigureOut">
              <a:rPr lang="bg-BG" smtClean="0"/>
              <a:t>4.3.2015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4C39848-69C4-4764-8435-372C0425B5B5}" type="slidenum">
              <a:rPr lang="bg-BG" smtClean="0"/>
              <a:t>‹#›</a:t>
            </a:fld>
            <a:endParaRPr lang="bg-BG"/>
          </a:p>
        </p:txBody>
      </p:sp>
    </p:spTree>
    <p:extLst>
      <p:ext uri="{BB962C8B-B14F-4D97-AF65-F5344CB8AC3E}">
        <p14:creationId xmlns:p14="http://schemas.microsoft.com/office/powerpoint/2010/main" val="2264752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4221FCEE-B4BA-446B-A77B-512BDE318D5A}" type="datetimeFigureOut">
              <a:rPr lang="bg-BG" smtClean="0"/>
              <a:t>4.3.2015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4C39848-69C4-4764-8435-372C0425B5B5}" type="slidenum">
              <a:rPr lang="bg-BG" smtClean="0"/>
              <a:t>‹#›</a:t>
            </a:fld>
            <a:endParaRPr lang="bg-BG"/>
          </a:p>
        </p:txBody>
      </p:sp>
    </p:spTree>
    <p:extLst>
      <p:ext uri="{BB962C8B-B14F-4D97-AF65-F5344CB8AC3E}">
        <p14:creationId xmlns:p14="http://schemas.microsoft.com/office/powerpoint/2010/main" val="4116411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4221FCEE-B4BA-446B-A77B-512BDE318D5A}" type="datetimeFigureOut">
              <a:rPr lang="bg-BG" smtClean="0"/>
              <a:t>4.3.2015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4C39848-69C4-4764-8435-372C0425B5B5}" type="slidenum">
              <a:rPr lang="bg-BG" smtClean="0"/>
              <a:t>‹#›</a:t>
            </a:fld>
            <a:endParaRPr lang="bg-BG"/>
          </a:p>
        </p:txBody>
      </p:sp>
    </p:spTree>
    <p:extLst>
      <p:ext uri="{BB962C8B-B14F-4D97-AF65-F5344CB8AC3E}">
        <p14:creationId xmlns:p14="http://schemas.microsoft.com/office/powerpoint/2010/main" val="364621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4221FCEE-B4BA-446B-A77B-512BDE318D5A}" type="datetimeFigureOut">
              <a:rPr lang="bg-BG" smtClean="0"/>
              <a:t>4.3.2015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4C39848-69C4-4764-8435-372C0425B5B5}" type="slidenum">
              <a:rPr lang="bg-BG" smtClean="0"/>
              <a:t>‹#›</a:t>
            </a:fld>
            <a:endParaRPr lang="bg-BG"/>
          </a:p>
        </p:txBody>
      </p:sp>
    </p:spTree>
    <p:extLst>
      <p:ext uri="{BB962C8B-B14F-4D97-AF65-F5344CB8AC3E}">
        <p14:creationId xmlns:p14="http://schemas.microsoft.com/office/powerpoint/2010/main" val="2408115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21FCEE-B4BA-446B-A77B-512BDE318D5A}" type="datetimeFigureOut">
              <a:rPr lang="bg-BG" smtClean="0"/>
              <a:t>4.3.2015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4C39848-69C4-4764-8435-372C0425B5B5}" type="slidenum">
              <a:rPr lang="bg-BG" smtClean="0"/>
              <a:t>‹#›</a:t>
            </a:fld>
            <a:endParaRPr lang="bg-BG"/>
          </a:p>
        </p:txBody>
      </p:sp>
    </p:spTree>
    <p:extLst>
      <p:ext uri="{BB962C8B-B14F-4D97-AF65-F5344CB8AC3E}">
        <p14:creationId xmlns:p14="http://schemas.microsoft.com/office/powerpoint/2010/main" val="3467626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4221FCEE-B4BA-446B-A77B-512BDE318D5A}" type="datetimeFigureOut">
              <a:rPr lang="bg-BG" smtClean="0"/>
              <a:t>4.3.2015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24C39848-69C4-4764-8435-372C0425B5B5}" type="slidenum">
              <a:rPr lang="bg-BG" smtClean="0"/>
              <a:t>‹#›</a:t>
            </a:fld>
            <a:endParaRPr lang="bg-BG"/>
          </a:p>
        </p:txBody>
      </p:sp>
    </p:spTree>
    <p:extLst>
      <p:ext uri="{BB962C8B-B14F-4D97-AF65-F5344CB8AC3E}">
        <p14:creationId xmlns:p14="http://schemas.microsoft.com/office/powerpoint/2010/main" val="1111364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4221FCEE-B4BA-446B-A77B-512BDE318D5A}" type="datetimeFigureOut">
              <a:rPr lang="bg-BG" smtClean="0"/>
              <a:t>4.3.2015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24C39848-69C4-4764-8435-372C0425B5B5}" type="slidenum">
              <a:rPr lang="bg-BG" smtClean="0"/>
              <a:t>‹#›</a:t>
            </a:fld>
            <a:endParaRPr lang="bg-BG"/>
          </a:p>
        </p:txBody>
      </p:sp>
    </p:spTree>
    <p:extLst>
      <p:ext uri="{BB962C8B-B14F-4D97-AF65-F5344CB8AC3E}">
        <p14:creationId xmlns:p14="http://schemas.microsoft.com/office/powerpoint/2010/main" val="1629636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4221FCEE-B4BA-446B-A77B-512BDE318D5A}" type="datetimeFigureOut">
              <a:rPr lang="bg-BG" smtClean="0"/>
              <a:t>4.3.2015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24C39848-69C4-4764-8435-372C0425B5B5}" type="slidenum">
              <a:rPr lang="bg-BG" smtClean="0"/>
              <a:t>‹#›</a:t>
            </a:fld>
            <a:endParaRPr lang="bg-BG"/>
          </a:p>
        </p:txBody>
      </p:sp>
    </p:spTree>
    <p:extLst>
      <p:ext uri="{BB962C8B-B14F-4D97-AF65-F5344CB8AC3E}">
        <p14:creationId xmlns:p14="http://schemas.microsoft.com/office/powerpoint/2010/main" val="26922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1FCEE-B4BA-446B-A77B-512BDE318D5A}" type="datetimeFigureOut">
              <a:rPr lang="bg-BG" smtClean="0"/>
              <a:t>4.3.2015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24C39848-69C4-4764-8435-372C0425B5B5}" type="slidenum">
              <a:rPr lang="bg-BG" smtClean="0"/>
              <a:t>‹#›</a:t>
            </a:fld>
            <a:endParaRPr lang="bg-BG"/>
          </a:p>
        </p:txBody>
      </p:sp>
    </p:spTree>
    <p:extLst>
      <p:ext uri="{BB962C8B-B14F-4D97-AF65-F5344CB8AC3E}">
        <p14:creationId xmlns:p14="http://schemas.microsoft.com/office/powerpoint/2010/main" val="1397853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21FCEE-B4BA-446B-A77B-512BDE318D5A}" type="datetimeFigureOut">
              <a:rPr lang="bg-BG" smtClean="0"/>
              <a:t>4.3.2015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24C39848-69C4-4764-8435-372C0425B5B5}" type="slidenum">
              <a:rPr lang="bg-BG" smtClean="0"/>
              <a:t>‹#›</a:t>
            </a:fld>
            <a:endParaRPr lang="bg-BG"/>
          </a:p>
        </p:txBody>
      </p:sp>
    </p:spTree>
    <p:extLst>
      <p:ext uri="{BB962C8B-B14F-4D97-AF65-F5344CB8AC3E}">
        <p14:creationId xmlns:p14="http://schemas.microsoft.com/office/powerpoint/2010/main" val="246576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21FCEE-B4BA-446B-A77B-512BDE318D5A}" type="datetimeFigureOut">
              <a:rPr lang="bg-BG" smtClean="0"/>
              <a:t>4.3.2015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24C39848-69C4-4764-8435-372C0425B5B5}" type="slidenum">
              <a:rPr lang="bg-BG" smtClean="0"/>
              <a:t>‹#›</a:t>
            </a:fld>
            <a:endParaRPr lang="bg-BG"/>
          </a:p>
        </p:txBody>
      </p:sp>
    </p:spTree>
    <p:extLst>
      <p:ext uri="{BB962C8B-B14F-4D97-AF65-F5344CB8AC3E}">
        <p14:creationId xmlns:p14="http://schemas.microsoft.com/office/powerpoint/2010/main" val="127085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2D050">
            <a:alpha val="55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1FCEE-B4BA-446B-A77B-512BDE318D5A}" type="datetimeFigureOut">
              <a:rPr lang="bg-BG" smtClean="0"/>
              <a:t>4.3.2015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39848-69C4-4764-8435-372C0425B5B5}" type="slidenum">
              <a:rPr lang="bg-BG" smtClean="0"/>
              <a:t>‹#›</a:t>
            </a:fld>
            <a:endParaRPr lang="bg-BG"/>
          </a:p>
        </p:txBody>
      </p:sp>
    </p:spTree>
    <p:extLst>
      <p:ext uri="{BB962C8B-B14F-4D97-AF65-F5344CB8AC3E}">
        <p14:creationId xmlns:p14="http://schemas.microsoft.com/office/powerpoint/2010/main" val="446477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TeamGreenDragon/DigitConsoleGam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nabogdanova" TargetMode="External"/><Relationship Id="rId7" Type="http://schemas.openxmlformats.org/officeDocument/2006/relationships/hyperlink" Target="https://github.com/pmechkova"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github.com/oggg" TargetMode="External"/><Relationship Id="rId5" Type="http://schemas.openxmlformats.org/officeDocument/2006/relationships/hyperlink" Target="https://github.com/GeorgiNik" TargetMode="External"/><Relationship Id="rId4" Type="http://schemas.openxmlformats.org/officeDocument/2006/relationships/hyperlink" Target="https://github.com/Hmmrpss"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D050">
            <a:alpha val="0"/>
          </a:srgbClr>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4" y="2204864"/>
            <a:ext cx="6336704" cy="4710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051720" y="274638"/>
            <a:ext cx="6635080" cy="3154362"/>
          </a:xfrm>
        </p:spPr>
        <p:txBody>
          <a:bodyPr>
            <a:noAutofit/>
            <a:scene3d>
              <a:camera prst="orthographicFront"/>
              <a:lightRig rig="threePt" dir="t"/>
            </a:scene3d>
            <a:sp3d extrusionH="152400" contourW="19050" prstMaterial="metal">
              <a:bevelT w="38100"/>
              <a:bevelB w="57150"/>
              <a:extrusionClr>
                <a:schemeClr val="tx1"/>
              </a:extrusionClr>
              <a:contourClr>
                <a:schemeClr val="tx1"/>
              </a:contourClr>
            </a:sp3d>
          </a:bodyPr>
          <a:lstStyle/>
          <a:p>
            <a:r>
              <a:rPr lang="en-US" sz="5400" b="1" dirty="0" smtClean="0">
                <a:solidFill>
                  <a:srgbClr val="7030A0">
                    <a:alpha val="84000"/>
                  </a:srgbClr>
                </a:solidFill>
                <a:latin typeface="Andalus" panose="02020603050405020304" pitchFamily="18" charset="-78"/>
                <a:cs typeface="Andalus" panose="02020603050405020304" pitchFamily="18" charset="-78"/>
              </a:rPr>
              <a:t>№ 1705</a:t>
            </a:r>
            <a:br>
              <a:rPr lang="en-US" sz="5400" b="1" dirty="0" smtClean="0">
                <a:solidFill>
                  <a:srgbClr val="7030A0">
                    <a:alpha val="84000"/>
                  </a:srgbClr>
                </a:solidFill>
                <a:latin typeface="Andalus" panose="02020603050405020304" pitchFamily="18" charset="-78"/>
                <a:cs typeface="Andalus" panose="02020603050405020304" pitchFamily="18" charset="-78"/>
              </a:rPr>
            </a:br>
            <a:r>
              <a:rPr lang="en-US" sz="5400" b="1" dirty="0" smtClean="0">
                <a:solidFill>
                  <a:srgbClr val="7030A0">
                    <a:alpha val="84000"/>
                  </a:srgbClr>
                </a:solidFill>
                <a:latin typeface="Andalus" panose="02020603050405020304" pitchFamily="18" charset="-78"/>
                <a:cs typeface="Andalus" panose="02020603050405020304" pitchFamily="18" charset="-78"/>
              </a:rPr>
              <a:t>Team “Green Dragon”</a:t>
            </a:r>
            <a:br>
              <a:rPr lang="en-US" sz="5400" b="1" dirty="0" smtClean="0">
                <a:solidFill>
                  <a:srgbClr val="7030A0">
                    <a:alpha val="84000"/>
                  </a:srgbClr>
                </a:solidFill>
                <a:latin typeface="Andalus" panose="02020603050405020304" pitchFamily="18" charset="-78"/>
                <a:cs typeface="Andalus" panose="02020603050405020304" pitchFamily="18" charset="-78"/>
              </a:rPr>
            </a:br>
            <a:r>
              <a:rPr lang="en-US" sz="5400" b="1" dirty="0" smtClean="0">
                <a:solidFill>
                  <a:srgbClr val="7030A0">
                    <a:alpha val="84000"/>
                  </a:srgbClr>
                </a:solidFill>
                <a:latin typeface="Andalus" panose="02020603050405020304" pitchFamily="18" charset="-78"/>
                <a:cs typeface="Andalus" panose="02020603050405020304" pitchFamily="18" charset="-78"/>
              </a:rPr>
              <a:t>DIGIT CONSOLE GAME</a:t>
            </a:r>
            <a:endParaRPr lang="bg-BG" sz="5400" b="1" dirty="0">
              <a:solidFill>
                <a:srgbClr val="7030A0">
                  <a:alpha val="84000"/>
                </a:srgbClr>
              </a:solidFill>
              <a:cs typeface="Andalus" panose="02020603050405020304" pitchFamily="18" charset="-78"/>
            </a:endParaRPr>
          </a:p>
        </p:txBody>
      </p:sp>
    </p:spTree>
    <p:extLst>
      <p:ext uri="{BB962C8B-B14F-4D97-AF65-F5344CB8AC3E}">
        <p14:creationId xmlns:p14="http://schemas.microsoft.com/office/powerpoint/2010/main" val="65192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7030A0">
                    <a:alpha val="84000"/>
                  </a:srgbClr>
                </a:solidFill>
                <a:latin typeface="Andalus" panose="02020603050405020304" pitchFamily="18" charset="-78"/>
                <a:cs typeface="Andalus" panose="02020603050405020304" pitchFamily="18" charset="-78"/>
              </a:rPr>
              <a:t>PROJECT EXPLANATION</a:t>
            </a:r>
            <a:endParaRPr lang="bg-BG" sz="4000" b="1" dirty="0">
              <a:solidFill>
                <a:srgbClr val="7030A0">
                  <a:alpha val="84000"/>
                </a:srgbClr>
              </a:solidFill>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a:xfrm>
            <a:off x="457200" y="1600200"/>
            <a:ext cx="8075240" cy="4925144"/>
          </a:xfrm>
        </p:spPr>
        <p:txBody>
          <a:bodyPr>
            <a:noAutofit/>
          </a:bodyPr>
          <a:lstStyle/>
          <a:p>
            <a:pPr marL="0" indent="0" algn="just">
              <a:buNone/>
            </a:pPr>
            <a:r>
              <a:rPr lang="en-US" sz="2800" dirty="0" smtClean="0"/>
              <a:t>	</a:t>
            </a:r>
            <a:r>
              <a:rPr lang="en-US" sz="2800" b="1" dirty="0" smtClean="0">
                <a:solidFill>
                  <a:srgbClr val="7030A0"/>
                </a:solidFill>
                <a:latin typeface="Cambria Math" panose="02040503050406030204" pitchFamily="18" charset="0"/>
                <a:ea typeface="Cambria Math" panose="02040503050406030204" pitchFamily="18" charset="0"/>
              </a:rPr>
              <a:t>The goal is to reorder the given matrix of digits in increasing line (from 0 to 8) by moving the digits with the keyboard arrows. The player should try to reorder the digits by using as few movements as possible. </a:t>
            </a:r>
          </a:p>
          <a:p>
            <a:pPr marL="0" indent="0" algn="just">
              <a:buNone/>
            </a:pPr>
            <a:r>
              <a:rPr lang="en-US" sz="2800" b="1" dirty="0" smtClean="0">
                <a:solidFill>
                  <a:srgbClr val="7030A0"/>
                </a:solidFill>
                <a:latin typeface="Cambria Math" panose="02040503050406030204" pitchFamily="18" charset="0"/>
                <a:ea typeface="Cambria Math" panose="02040503050406030204" pitchFamily="18" charset="0"/>
              </a:rPr>
              <a:t>	At the start of the game the player gives his name and chooses the difficulty he wants (easy or hard). The name and movements made by the player are stored and available for viewing. During the game the player can either start new game or quit.</a:t>
            </a:r>
            <a:endParaRPr lang="bg-BG" sz="2800" b="1" dirty="0">
              <a:solidFill>
                <a:srgbClr val="7030A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087822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12974"/>
          </a:xfrm>
        </p:spPr>
        <p:txBody>
          <a:bodyPr>
            <a:normAutofit fontScale="90000"/>
          </a:bodyPr>
          <a:lstStyle/>
          <a:p>
            <a:r>
              <a:rPr lang="en-US" b="1" dirty="0">
                <a:solidFill>
                  <a:srgbClr val="7030A0">
                    <a:alpha val="84000"/>
                  </a:srgbClr>
                </a:solidFill>
                <a:latin typeface="Andalus" panose="02020603050405020304" pitchFamily="18" charset="-78"/>
                <a:cs typeface="Andalus" panose="02020603050405020304" pitchFamily="18" charset="-78"/>
              </a:rPr>
              <a:t>GENERAL REQUIREMENTS</a:t>
            </a:r>
            <a:r>
              <a:rPr lang="bg-BG" b="1" dirty="0">
                <a:solidFill>
                  <a:srgbClr val="7030A0">
                    <a:alpha val="84000"/>
                  </a:srgbClr>
                </a:solidFill>
                <a:latin typeface="Andalus" panose="02020603050405020304" pitchFamily="18" charset="-78"/>
                <a:cs typeface="Andalus" panose="02020603050405020304" pitchFamily="18" charset="-78"/>
              </a:rPr>
              <a:t/>
            </a:r>
            <a:br>
              <a:rPr lang="bg-BG" b="1" dirty="0">
                <a:solidFill>
                  <a:srgbClr val="7030A0">
                    <a:alpha val="84000"/>
                  </a:srgbClr>
                </a:solidFill>
                <a:latin typeface="Andalus" panose="02020603050405020304" pitchFamily="18" charset="-78"/>
                <a:cs typeface="Andalus" panose="02020603050405020304" pitchFamily="18" charset="-78"/>
              </a:rPr>
            </a:br>
            <a:endParaRPr lang="bg-BG" dirty="0"/>
          </a:p>
        </p:txBody>
      </p:sp>
      <p:sp>
        <p:nvSpPr>
          <p:cNvPr id="3" name="Content Placeholder 2"/>
          <p:cNvSpPr>
            <a:spLocks noGrp="1"/>
          </p:cNvSpPr>
          <p:nvPr>
            <p:ph idx="1"/>
          </p:nvPr>
        </p:nvSpPr>
        <p:spPr>
          <a:xfrm>
            <a:off x="467544" y="1052736"/>
            <a:ext cx="8280920" cy="4525963"/>
          </a:xfrm>
        </p:spPr>
        <p:txBody>
          <a:bodyPr>
            <a:noAutofit/>
          </a:bodyPr>
          <a:lstStyle/>
          <a:p>
            <a:pPr marL="514350" indent="-514350" algn="just">
              <a:buFont typeface="+mj-lt"/>
              <a:buAutoNum type="arabicPeriod"/>
            </a:pPr>
            <a:r>
              <a:rPr lang="en-US" sz="2800" b="1" dirty="0" smtClean="0">
                <a:solidFill>
                  <a:srgbClr val="7030A0"/>
                </a:solidFill>
                <a:latin typeface="Cambria Math" panose="02040503050406030204" pitchFamily="18" charset="0"/>
                <a:ea typeface="Cambria Math" panose="02040503050406030204" pitchFamily="18" charset="0"/>
              </a:rPr>
              <a:t>At </a:t>
            </a:r>
            <a:r>
              <a:rPr lang="en-US" sz="2800" b="1" dirty="0">
                <a:solidFill>
                  <a:srgbClr val="7030A0"/>
                </a:solidFill>
                <a:latin typeface="Cambria Math" panose="02040503050406030204" pitchFamily="18" charset="0"/>
                <a:ea typeface="Cambria Math" panose="02040503050406030204" pitchFamily="18" charset="0"/>
              </a:rPr>
              <a:t>least 1 multi-dimensional array </a:t>
            </a:r>
            <a:r>
              <a:rPr lang="en-US" sz="2800" b="1" dirty="0" smtClean="0">
                <a:solidFill>
                  <a:srgbClr val="7030A0"/>
                </a:solidFill>
                <a:latin typeface="Cambria Math" panose="02040503050406030204" pitchFamily="18" charset="0"/>
                <a:ea typeface="Cambria Math" panose="02040503050406030204" pitchFamily="18" charset="0"/>
              </a:rPr>
              <a:t>(public </a:t>
            </a:r>
            <a:r>
              <a:rPr lang="en-US" sz="2800" b="1" dirty="0" err="1" smtClean="0">
                <a:solidFill>
                  <a:srgbClr val="7030A0"/>
                </a:solidFill>
                <a:latin typeface="Cambria Math" panose="02040503050406030204" pitchFamily="18" charset="0"/>
                <a:ea typeface="Cambria Math" panose="02040503050406030204" pitchFamily="18" charset="0"/>
              </a:rPr>
              <a:t>int</a:t>
            </a:r>
            <a:r>
              <a:rPr lang="en-US" sz="2800" b="1" dirty="0" smtClean="0">
                <a:solidFill>
                  <a:srgbClr val="7030A0"/>
                </a:solidFill>
                <a:latin typeface="Cambria Math" panose="02040503050406030204" pitchFamily="18" charset="0"/>
                <a:ea typeface="Cambria Math" panose="02040503050406030204" pitchFamily="18" charset="0"/>
              </a:rPr>
              <a:t> [,] array  for the game board values)</a:t>
            </a:r>
            <a:endParaRPr lang="en-US" sz="2800" b="1" dirty="0">
              <a:solidFill>
                <a:srgbClr val="7030A0"/>
              </a:solidFill>
              <a:latin typeface="Cambria Math" panose="02040503050406030204" pitchFamily="18" charset="0"/>
              <a:ea typeface="Cambria Math" panose="02040503050406030204" pitchFamily="18" charset="0"/>
            </a:endParaRPr>
          </a:p>
          <a:p>
            <a:pPr marL="514350" indent="-514350" algn="just">
              <a:buFont typeface="+mj-lt"/>
              <a:buAutoNum type="arabicPeriod"/>
            </a:pPr>
            <a:r>
              <a:rPr lang="en-US" sz="2800" b="1" dirty="0">
                <a:solidFill>
                  <a:srgbClr val="7030A0"/>
                </a:solidFill>
                <a:latin typeface="Cambria Math" panose="02040503050406030204" pitchFamily="18" charset="0"/>
                <a:ea typeface="Cambria Math" panose="02040503050406030204" pitchFamily="18" charset="0"/>
              </a:rPr>
              <a:t>At least 3 one-dimensional </a:t>
            </a:r>
            <a:r>
              <a:rPr lang="en-US" sz="2800" b="1" dirty="0" smtClean="0">
                <a:solidFill>
                  <a:srgbClr val="7030A0"/>
                </a:solidFill>
                <a:latin typeface="Cambria Math" panose="02040503050406030204" pitchFamily="18" charset="0"/>
                <a:ea typeface="Cambria Math" panose="02040503050406030204" pitchFamily="18" charset="0"/>
              </a:rPr>
              <a:t>arrays(</a:t>
            </a:r>
            <a:r>
              <a:rPr lang="en-US" sz="2800" b="1" dirty="0" err="1" smtClean="0">
                <a:solidFill>
                  <a:srgbClr val="7030A0"/>
                </a:solidFill>
                <a:latin typeface="Cambria Math" panose="02040503050406030204" pitchFamily="18" charset="0"/>
                <a:ea typeface="Cambria Math" panose="02040503050406030204" pitchFamily="18" charset="0"/>
              </a:rPr>
              <a:t>int</a:t>
            </a:r>
            <a:r>
              <a:rPr lang="en-US" sz="2800" b="1" dirty="0" smtClean="0">
                <a:solidFill>
                  <a:srgbClr val="7030A0"/>
                </a:solidFill>
                <a:latin typeface="Cambria Math" panose="02040503050406030204" pitchFamily="18" charset="0"/>
                <a:ea typeface="Cambria Math" panose="02040503050406030204" pitchFamily="18" charset="0"/>
              </a:rPr>
              <a:t>[] values; </a:t>
            </a:r>
            <a:r>
              <a:rPr lang="en-US" sz="2800" b="1" dirty="0" err="1" smtClean="0">
                <a:solidFill>
                  <a:srgbClr val="7030A0"/>
                </a:solidFill>
                <a:latin typeface="Cambria Math" panose="02040503050406030204" pitchFamily="18" charset="0"/>
                <a:ea typeface="Cambria Math" panose="02040503050406030204" pitchFamily="18" charset="0"/>
              </a:rPr>
              <a:t>scoreList</a:t>
            </a:r>
            <a:r>
              <a:rPr lang="en-US" sz="2800" b="1" dirty="0" smtClean="0">
                <a:solidFill>
                  <a:srgbClr val="7030A0"/>
                </a:solidFill>
                <a:latin typeface="Cambria Math" panose="02040503050406030204" pitchFamily="18" charset="0"/>
                <a:ea typeface="Cambria Math" panose="02040503050406030204" pitchFamily="18" charset="0"/>
              </a:rPr>
              <a:t>; T[] array)</a:t>
            </a:r>
            <a:endParaRPr lang="en-US" sz="2800" b="1" dirty="0">
              <a:solidFill>
                <a:srgbClr val="7030A0"/>
              </a:solidFill>
              <a:latin typeface="Cambria Math" panose="02040503050406030204" pitchFamily="18" charset="0"/>
              <a:ea typeface="Cambria Math" panose="02040503050406030204" pitchFamily="18" charset="0"/>
            </a:endParaRPr>
          </a:p>
          <a:p>
            <a:pPr marL="514350" indent="-514350" algn="just">
              <a:buFont typeface="+mj-lt"/>
              <a:buAutoNum type="arabicPeriod"/>
            </a:pPr>
            <a:r>
              <a:rPr lang="en-US" sz="2800" b="1" dirty="0" smtClean="0">
                <a:solidFill>
                  <a:srgbClr val="7030A0"/>
                </a:solidFill>
                <a:latin typeface="Cambria Math" panose="02040503050406030204" pitchFamily="18" charset="0"/>
                <a:ea typeface="Cambria Math" panose="02040503050406030204" pitchFamily="18" charset="0"/>
              </a:rPr>
              <a:t> At least 10 methods (12: static void Main; static public void </a:t>
            </a:r>
            <a:r>
              <a:rPr lang="en-US" sz="2800" b="1" dirty="0" err="1" smtClean="0">
                <a:solidFill>
                  <a:srgbClr val="7030A0"/>
                </a:solidFill>
                <a:latin typeface="Cambria Math" panose="02040503050406030204" pitchFamily="18" charset="0"/>
                <a:ea typeface="Cambria Math" panose="02040503050406030204" pitchFamily="18" charset="0"/>
              </a:rPr>
              <a:t>Choise</a:t>
            </a:r>
            <a:r>
              <a:rPr lang="en-US" sz="2800" b="1" dirty="0" smtClean="0">
                <a:solidFill>
                  <a:srgbClr val="7030A0"/>
                </a:solidFill>
                <a:latin typeface="Cambria Math" panose="02040503050406030204" pitchFamily="18" charset="0"/>
                <a:ea typeface="Cambria Math" panose="02040503050406030204" pitchFamily="18" charset="0"/>
              </a:rPr>
              <a:t>; static public void Values; static public void Show; static void Ends(</a:t>
            </a:r>
            <a:r>
              <a:rPr lang="en-US" sz="2800" b="1" dirty="0" err="1" smtClean="0">
                <a:solidFill>
                  <a:srgbClr val="7030A0"/>
                </a:solidFill>
                <a:latin typeface="Cambria Math" panose="02040503050406030204" pitchFamily="18" charset="0"/>
                <a:ea typeface="Cambria Math" panose="02040503050406030204" pitchFamily="18" charset="0"/>
              </a:rPr>
              <a:t>ConsoleKeyInfo</a:t>
            </a:r>
            <a:r>
              <a:rPr lang="en-US" sz="2800" b="1" dirty="0" smtClean="0">
                <a:solidFill>
                  <a:srgbClr val="7030A0"/>
                </a:solidFill>
                <a:latin typeface="Cambria Math" panose="02040503050406030204" pitchFamily="18" charset="0"/>
                <a:ea typeface="Cambria Math" panose="02040503050406030204" pitchFamily="18" charset="0"/>
              </a:rPr>
              <a:t> move); static public void Check; static public void </a:t>
            </a:r>
            <a:r>
              <a:rPr lang="en-US" sz="2800" b="1" dirty="0" err="1" smtClean="0">
                <a:solidFill>
                  <a:srgbClr val="7030A0"/>
                </a:solidFill>
                <a:latin typeface="Cambria Math" panose="02040503050406030204" pitchFamily="18" charset="0"/>
                <a:ea typeface="Cambria Math" panose="02040503050406030204" pitchFamily="18" charset="0"/>
              </a:rPr>
              <a:t>InitializeHard</a:t>
            </a:r>
            <a:r>
              <a:rPr lang="en-US" sz="2800" b="1" dirty="0" smtClean="0">
                <a:solidFill>
                  <a:srgbClr val="7030A0"/>
                </a:solidFill>
                <a:latin typeface="Cambria Math" panose="02040503050406030204" pitchFamily="18" charset="0"/>
                <a:ea typeface="Cambria Math" panose="02040503050406030204" pitchFamily="18" charset="0"/>
              </a:rPr>
              <a:t>; static public void </a:t>
            </a:r>
            <a:r>
              <a:rPr lang="en-US" sz="2800" b="1" dirty="0" err="1" smtClean="0">
                <a:solidFill>
                  <a:srgbClr val="7030A0"/>
                </a:solidFill>
                <a:latin typeface="Cambria Math" panose="02040503050406030204" pitchFamily="18" charset="0"/>
                <a:ea typeface="Cambria Math" panose="02040503050406030204" pitchFamily="18" charset="0"/>
              </a:rPr>
              <a:t>InitializeEasy</a:t>
            </a:r>
            <a:r>
              <a:rPr lang="en-US" sz="2800" b="1" dirty="0" smtClean="0">
                <a:solidFill>
                  <a:srgbClr val="7030A0"/>
                </a:solidFill>
                <a:latin typeface="Cambria Math" panose="02040503050406030204" pitchFamily="18" charset="0"/>
                <a:ea typeface="Cambria Math" panose="02040503050406030204" pitchFamily="18" charset="0"/>
              </a:rPr>
              <a:t>; static void Shuffle&lt;T&gt;(T[] array); static public void Keys; public static void </a:t>
            </a:r>
            <a:r>
              <a:rPr lang="en-US" sz="2800" b="1" dirty="0" err="1" smtClean="0">
                <a:solidFill>
                  <a:srgbClr val="7030A0"/>
                </a:solidFill>
                <a:latin typeface="Cambria Math" panose="02040503050406030204" pitchFamily="18" charset="0"/>
                <a:ea typeface="Cambria Math" panose="02040503050406030204" pitchFamily="18" charset="0"/>
              </a:rPr>
              <a:t>ScoreRecords</a:t>
            </a:r>
            <a:r>
              <a:rPr lang="en-US" sz="2800" b="1" dirty="0" smtClean="0">
                <a:solidFill>
                  <a:srgbClr val="7030A0"/>
                </a:solidFill>
                <a:latin typeface="Cambria Math" panose="02040503050406030204" pitchFamily="18" charset="0"/>
                <a:ea typeface="Cambria Math" panose="02040503050406030204" pitchFamily="18" charset="0"/>
              </a:rPr>
              <a:t>; public static void </a:t>
            </a:r>
            <a:r>
              <a:rPr lang="en-US" sz="2800" b="1" dirty="0" err="1" smtClean="0">
                <a:solidFill>
                  <a:srgbClr val="7030A0"/>
                </a:solidFill>
                <a:latin typeface="Cambria Math" panose="02040503050406030204" pitchFamily="18" charset="0"/>
                <a:ea typeface="Cambria Math" panose="02040503050406030204" pitchFamily="18" charset="0"/>
              </a:rPr>
              <a:t>PrintScores</a:t>
            </a:r>
            <a:r>
              <a:rPr lang="en-US" sz="2800" b="1" dirty="0" smtClean="0">
                <a:solidFill>
                  <a:srgbClr val="7030A0"/>
                </a:solidFill>
                <a:latin typeface="Cambria Math" panose="02040503050406030204" pitchFamily="18" charset="0"/>
                <a:ea typeface="Cambria Math" panose="02040503050406030204" pitchFamily="18" charset="0"/>
              </a:rPr>
              <a:t> ) </a:t>
            </a:r>
          </a:p>
        </p:txBody>
      </p:sp>
    </p:spTree>
    <p:extLst>
      <p:ext uri="{BB962C8B-B14F-4D97-AF65-F5344CB8AC3E}">
        <p14:creationId xmlns:p14="http://schemas.microsoft.com/office/powerpoint/2010/main" val="210388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288032"/>
          </a:xfrm>
        </p:spPr>
        <p:txBody>
          <a:bodyPr>
            <a:normAutofit fontScale="90000"/>
          </a:bodyPr>
          <a:lstStyle/>
          <a:p>
            <a:r>
              <a:rPr lang="en-US" dirty="0" smtClean="0"/>
              <a:t> </a:t>
            </a:r>
            <a:endParaRPr lang="bg-BG" dirty="0"/>
          </a:p>
        </p:txBody>
      </p:sp>
      <p:sp>
        <p:nvSpPr>
          <p:cNvPr id="3" name="Content Placeholder 2"/>
          <p:cNvSpPr>
            <a:spLocks noGrp="1"/>
          </p:cNvSpPr>
          <p:nvPr>
            <p:ph idx="1"/>
          </p:nvPr>
        </p:nvSpPr>
        <p:spPr>
          <a:xfrm>
            <a:off x="539552" y="764704"/>
            <a:ext cx="8229600" cy="5544616"/>
          </a:xfrm>
        </p:spPr>
        <p:txBody>
          <a:bodyPr>
            <a:normAutofit fontScale="92500" lnSpcReduction="20000"/>
          </a:bodyPr>
          <a:lstStyle/>
          <a:p>
            <a:pPr marL="514350" lvl="0" indent="-514350">
              <a:buFont typeface="+mj-lt"/>
              <a:buAutoNum type="arabicPeriod" startAt="4"/>
            </a:pPr>
            <a:r>
              <a:rPr lang="en-US" sz="2800" b="1" dirty="0">
                <a:solidFill>
                  <a:srgbClr val="7030A0"/>
                </a:solidFill>
                <a:latin typeface="Cambria Math" panose="02040503050406030204" pitchFamily="18" charset="0"/>
                <a:ea typeface="Cambria Math" panose="02040503050406030204" pitchFamily="18" charset="0"/>
              </a:rPr>
              <a:t>At least 3 existing .NET classes (6: </a:t>
            </a:r>
            <a:r>
              <a:rPr lang="en-US" sz="3000" b="1" dirty="0" err="1">
                <a:solidFill>
                  <a:srgbClr val="7030A0"/>
                </a:solidFill>
                <a:latin typeface="Cambria Math" panose="02040503050406030204" pitchFamily="18" charset="0"/>
                <a:ea typeface="Cambria Math" panose="02040503050406030204" pitchFamily="18" charset="0"/>
              </a:rPr>
              <a:t>System.Collections.Generic</a:t>
            </a:r>
            <a:r>
              <a:rPr lang="en-US" sz="2800" b="1" dirty="0">
                <a:solidFill>
                  <a:srgbClr val="7030A0"/>
                </a:solidFill>
                <a:latin typeface="Cambria Math" panose="02040503050406030204" pitchFamily="18" charset="0"/>
                <a:ea typeface="Cambria Math" panose="02040503050406030204" pitchFamily="18" charset="0"/>
              </a:rPr>
              <a:t>; </a:t>
            </a:r>
            <a:r>
              <a:rPr lang="en-US" sz="2800" b="1" dirty="0" err="1">
                <a:solidFill>
                  <a:srgbClr val="7030A0"/>
                </a:solidFill>
                <a:latin typeface="Cambria Math" panose="02040503050406030204" pitchFamily="18" charset="0"/>
                <a:ea typeface="Cambria Math" panose="02040503050406030204" pitchFamily="18" charset="0"/>
              </a:rPr>
              <a:t>System.Linq</a:t>
            </a:r>
            <a:r>
              <a:rPr lang="en-US" sz="2800" b="1" dirty="0">
                <a:solidFill>
                  <a:srgbClr val="7030A0"/>
                </a:solidFill>
                <a:latin typeface="Cambria Math" panose="02040503050406030204" pitchFamily="18" charset="0"/>
                <a:ea typeface="Cambria Math" panose="02040503050406030204" pitchFamily="18" charset="0"/>
              </a:rPr>
              <a:t>; </a:t>
            </a:r>
            <a:r>
              <a:rPr lang="en-US" sz="2800" b="1" dirty="0" err="1">
                <a:solidFill>
                  <a:srgbClr val="7030A0"/>
                </a:solidFill>
                <a:latin typeface="Cambria Math" panose="02040503050406030204" pitchFamily="18" charset="0"/>
                <a:ea typeface="Cambria Math" panose="02040503050406030204" pitchFamily="18" charset="0"/>
              </a:rPr>
              <a:t>System.Text</a:t>
            </a:r>
            <a:r>
              <a:rPr lang="en-US" sz="2800" b="1" dirty="0">
                <a:solidFill>
                  <a:srgbClr val="7030A0"/>
                </a:solidFill>
                <a:latin typeface="Cambria Math" panose="02040503050406030204" pitchFamily="18" charset="0"/>
                <a:ea typeface="Cambria Math" panose="02040503050406030204" pitchFamily="18" charset="0"/>
              </a:rPr>
              <a:t>; System.IO; </a:t>
            </a:r>
            <a:r>
              <a:rPr lang="en-US" sz="2800" b="1" dirty="0" err="1">
                <a:solidFill>
                  <a:srgbClr val="7030A0"/>
                </a:solidFill>
                <a:latin typeface="Cambria Math" panose="02040503050406030204" pitchFamily="18" charset="0"/>
                <a:ea typeface="Cambria Math" panose="02040503050406030204" pitchFamily="18" charset="0"/>
              </a:rPr>
              <a:t>System.Threading.Tasks</a:t>
            </a:r>
            <a:r>
              <a:rPr lang="en-US" sz="2800" b="1" dirty="0">
                <a:solidFill>
                  <a:srgbClr val="7030A0"/>
                </a:solidFill>
                <a:latin typeface="Cambria Math" panose="02040503050406030204" pitchFamily="18" charset="0"/>
                <a:ea typeface="Cambria Math" panose="02040503050406030204" pitchFamily="18" charset="0"/>
              </a:rPr>
              <a:t>; </a:t>
            </a:r>
            <a:r>
              <a:rPr lang="en-US" sz="2800" b="1" dirty="0" err="1">
                <a:solidFill>
                  <a:srgbClr val="7030A0"/>
                </a:solidFill>
                <a:latin typeface="Cambria Math" panose="02040503050406030204" pitchFamily="18" charset="0"/>
                <a:ea typeface="Cambria Math" panose="02040503050406030204" pitchFamily="18" charset="0"/>
              </a:rPr>
              <a:t>System.Media</a:t>
            </a:r>
            <a:r>
              <a:rPr lang="en-US" sz="2800" b="1" dirty="0">
                <a:solidFill>
                  <a:srgbClr val="7030A0"/>
                </a:solidFill>
                <a:latin typeface="Cambria Math" panose="02040503050406030204" pitchFamily="18" charset="0"/>
                <a:ea typeface="Cambria Math" panose="02040503050406030204" pitchFamily="18" charset="0"/>
              </a:rPr>
              <a:t>;) </a:t>
            </a:r>
          </a:p>
          <a:p>
            <a:pPr marL="514350" lvl="0" indent="-514350">
              <a:buFont typeface="+mj-lt"/>
              <a:buAutoNum type="arabicPeriod" startAt="4"/>
            </a:pPr>
            <a:r>
              <a:rPr lang="en-US" sz="2800" b="1" dirty="0">
                <a:solidFill>
                  <a:srgbClr val="7030A0"/>
                </a:solidFill>
                <a:latin typeface="Cambria Math" panose="02040503050406030204" pitchFamily="18" charset="0"/>
                <a:ea typeface="Cambria Math" panose="02040503050406030204" pitchFamily="18" charset="0"/>
              </a:rPr>
              <a:t>At least 2 exception handlings (</a:t>
            </a:r>
            <a:r>
              <a:rPr lang="en-US" sz="2800" b="1" dirty="0" err="1">
                <a:solidFill>
                  <a:srgbClr val="7030A0"/>
                </a:solidFill>
                <a:latin typeface="Cambria Math" panose="02040503050406030204" pitchFamily="18" charset="0"/>
                <a:ea typeface="Cambria Math" panose="02040503050406030204" pitchFamily="18" charset="0"/>
              </a:rPr>
              <a:t>Exeption</a:t>
            </a:r>
            <a:r>
              <a:rPr lang="en-US" sz="2800" b="1" dirty="0">
                <a:solidFill>
                  <a:srgbClr val="7030A0"/>
                </a:solidFill>
                <a:latin typeface="Cambria Math" panose="02040503050406030204" pitchFamily="18" charset="0"/>
                <a:ea typeface="Cambria Math" panose="02040503050406030204" pitchFamily="18" charset="0"/>
              </a:rPr>
              <a:t> for invalid key and  </a:t>
            </a:r>
            <a:r>
              <a:rPr lang="en-US" sz="2800" b="1" dirty="0" err="1">
                <a:solidFill>
                  <a:srgbClr val="7030A0"/>
                </a:solidFill>
                <a:latin typeface="Cambria Math" panose="02040503050406030204" pitchFamily="18" charset="0"/>
                <a:ea typeface="Cambria Math" panose="02040503050406030204" pitchFamily="18" charset="0"/>
              </a:rPr>
              <a:t>Exeption</a:t>
            </a:r>
            <a:r>
              <a:rPr lang="en-US" sz="2800" b="1" dirty="0">
                <a:solidFill>
                  <a:srgbClr val="7030A0"/>
                </a:solidFill>
                <a:latin typeface="Cambria Math" panose="02040503050406030204" pitchFamily="18" charset="0"/>
                <a:ea typeface="Cambria Math" panose="02040503050406030204" pitchFamily="18" charset="0"/>
              </a:rPr>
              <a:t> for Invalid movement)</a:t>
            </a:r>
          </a:p>
          <a:p>
            <a:pPr marL="514350" lvl="0" indent="-514350">
              <a:buFont typeface="+mj-lt"/>
              <a:buAutoNum type="arabicPeriod" startAt="4"/>
            </a:pPr>
            <a:r>
              <a:rPr lang="en-US" sz="2800" b="1" dirty="0">
                <a:solidFill>
                  <a:srgbClr val="7030A0"/>
                </a:solidFill>
                <a:latin typeface="Cambria Math" panose="02040503050406030204" pitchFamily="18" charset="0"/>
                <a:ea typeface="Cambria Math" panose="02040503050406030204" pitchFamily="18" charset="0"/>
              </a:rPr>
              <a:t>At least 1 use of external text file (3: ScoreboardImage.txt;  Title.txt and Win.txt</a:t>
            </a:r>
            <a:r>
              <a:rPr lang="en-US" sz="2800" b="1" dirty="0" smtClean="0">
                <a:solidFill>
                  <a:srgbClr val="7030A0"/>
                </a:solidFill>
                <a:latin typeface="Cambria Math" panose="02040503050406030204" pitchFamily="18" charset="0"/>
                <a:ea typeface="Cambria Math" panose="02040503050406030204" pitchFamily="18" charset="0"/>
              </a:rPr>
              <a:t>)</a:t>
            </a:r>
          </a:p>
          <a:p>
            <a:pPr marL="0" lvl="0" indent="0">
              <a:buNone/>
            </a:pPr>
            <a:endParaRPr lang="en-US" sz="2800" b="1" dirty="0">
              <a:solidFill>
                <a:srgbClr val="7030A0"/>
              </a:solidFill>
              <a:latin typeface="Cambria Math" panose="02040503050406030204" pitchFamily="18" charset="0"/>
              <a:ea typeface="Cambria Math" panose="02040503050406030204" pitchFamily="18" charset="0"/>
            </a:endParaRPr>
          </a:p>
          <a:p>
            <a:pPr marL="0" lvl="0" indent="0">
              <a:buNone/>
            </a:pPr>
            <a:r>
              <a:rPr lang="en-US" sz="2800" b="1" dirty="0" smtClean="0">
                <a:solidFill>
                  <a:srgbClr val="7030A0"/>
                </a:solidFill>
                <a:latin typeface="Cambria Math" panose="02040503050406030204" pitchFamily="18" charset="0"/>
                <a:ea typeface="Cambria Math" panose="02040503050406030204" pitchFamily="18" charset="0"/>
                <a:cs typeface="Andalus" panose="02020603050405020304" pitchFamily="18" charset="-78"/>
              </a:rPr>
              <a:t>	</a:t>
            </a:r>
            <a:r>
              <a:rPr lang="en-US" sz="2800" b="1" dirty="0" smtClean="0">
                <a:solidFill>
                  <a:srgbClr val="7030A0">
                    <a:alpha val="84000"/>
                  </a:srgbClr>
                </a:solidFill>
                <a:latin typeface="Andalus" panose="02020603050405020304" pitchFamily="18" charset="-78"/>
                <a:cs typeface="Andalus" panose="02020603050405020304" pitchFamily="18" charset="-78"/>
              </a:rPr>
              <a:t>ADDITIONAL AND OPTIONAL REQUIREMENTS</a:t>
            </a:r>
          </a:p>
          <a:p>
            <a:pPr marL="0" lvl="0" indent="0">
              <a:buNone/>
            </a:pPr>
            <a:endParaRPr lang="en-US" sz="2800" b="1" dirty="0">
              <a:solidFill>
                <a:srgbClr val="7030A0">
                  <a:alpha val="84000"/>
                </a:srgbClr>
              </a:solidFill>
              <a:latin typeface="Cambria Math" panose="02040503050406030204" pitchFamily="18" charset="0"/>
              <a:ea typeface="Cambria Math" panose="02040503050406030204" pitchFamily="18" charset="0"/>
            </a:endParaRPr>
          </a:p>
          <a:p>
            <a:r>
              <a:rPr lang="en-US" sz="2800" b="1" dirty="0" err="1" smtClean="0">
                <a:solidFill>
                  <a:srgbClr val="7030A0"/>
                </a:solidFill>
                <a:latin typeface="Cambria Math" panose="02040503050406030204" pitchFamily="18" charset="0"/>
                <a:ea typeface="Cambria Math" panose="02040503050406030204" pitchFamily="18" charset="0"/>
              </a:rPr>
              <a:t>Git</a:t>
            </a:r>
            <a:r>
              <a:rPr lang="en-US" sz="2800" b="1" dirty="0" smtClean="0">
                <a:solidFill>
                  <a:srgbClr val="7030A0"/>
                </a:solidFill>
                <a:latin typeface="Cambria Math" panose="02040503050406030204" pitchFamily="18" charset="0"/>
                <a:ea typeface="Cambria Math" panose="02040503050406030204" pitchFamily="18" charset="0"/>
              </a:rPr>
              <a:t> repository: </a:t>
            </a:r>
            <a:r>
              <a:rPr lang="en-US" sz="2800" b="1" dirty="0" smtClean="0">
                <a:solidFill>
                  <a:srgbClr val="7030A0"/>
                </a:solidFill>
                <a:latin typeface="Cambria Math" panose="02040503050406030204" pitchFamily="18" charset="0"/>
                <a:ea typeface="Cambria Math" panose="02040503050406030204" pitchFamily="18" charset="0"/>
                <a:hlinkClick r:id="rId2"/>
              </a:rPr>
              <a:t>https://github.com/TeamGreenDragon/DigitConsoleGame</a:t>
            </a:r>
            <a:endParaRPr lang="en-US" sz="2800" b="1" dirty="0" smtClean="0">
              <a:solidFill>
                <a:srgbClr val="7030A0"/>
              </a:solidFill>
              <a:latin typeface="Cambria Math" panose="02040503050406030204" pitchFamily="18" charset="0"/>
              <a:ea typeface="Cambria Math" panose="02040503050406030204" pitchFamily="18" charset="0"/>
            </a:endParaRPr>
          </a:p>
          <a:p>
            <a:r>
              <a:rPr lang="en-US" sz="2800" b="1" dirty="0" smtClean="0">
                <a:solidFill>
                  <a:srgbClr val="7030A0"/>
                </a:solidFill>
                <a:latin typeface="Cambria Math" panose="02040503050406030204" pitchFamily="18" charset="0"/>
                <a:ea typeface="Cambria Math" panose="02040503050406030204" pitchFamily="18" charset="0"/>
              </a:rPr>
              <a:t>Sound effects during the gameplay</a:t>
            </a:r>
            <a:endParaRPr lang="bg-BG" sz="2800" b="1" dirty="0" smtClean="0">
              <a:solidFill>
                <a:srgbClr val="7030A0"/>
              </a:solidFill>
              <a:latin typeface="Cambria Math" panose="02040503050406030204" pitchFamily="18" charset="0"/>
              <a:ea typeface="Cambria Math" panose="02040503050406030204" pitchFamily="18" charset="0"/>
            </a:endParaRPr>
          </a:p>
          <a:p>
            <a:pPr marL="514350" lvl="0" indent="-514350">
              <a:buFont typeface="+mj-lt"/>
              <a:buAutoNum type="arabicPeriod" startAt="4"/>
            </a:pPr>
            <a:endParaRPr lang="bg-BG" sz="2800" b="1" dirty="0">
              <a:solidFill>
                <a:srgbClr val="7030A0"/>
              </a:solidFill>
              <a:latin typeface="Cambria Math" panose="02040503050406030204" pitchFamily="18" charset="0"/>
              <a:ea typeface="Cambria Math" panose="02040503050406030204" pitchFamily="18" charset="0"/>
            </a:endParaRPr>
          </a:p>
          <a:p>
            <a:endParaRPr lang="bg-BG" dirty="0"/>
          </a:p>
        </p:txBody>
      </p:sp>
    </p:spTree>
    <p:extLst>
      <p:ext uri="{BB962C8B-B14F-4D97-AF65-F5344CB8AC3E}">
        <p14:creationId xmlns:p14="http://schemas.microsoft.com/office/powerpoint/2010/main" val="3498574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2D050">
            <a:alpha val="0"/>
          </a:srgbClr>
        </a:solidFill>
        <a:effectLst/>
      </p:bgPr>
    </p:bg>
    <p:spTree>
      <p:nvGrpSpPr>
        <p:cNvPr id="1" name=""/>
        <p:cNvGrpSpPr/>
        <p:nvPr/>
      </p:nvGrpSpPr>
      <p:grpSpPr>
        <a:xfrm>
          <a:off x="0" y="0"/>
          <a:ext cx="0" cy="0"/>
          <a:chOff x="0" y="0"/>
          <a:chExt cx="0" cy="0"/>
        </a:xfrm>
      </p:grpSpPr>
      <p:pic>
        <p:nvPicPr>
          <p:cNvPr id="4098" name="Picture 2" descr="C:\Users\Soraka\Desktop\Green-Dragon-dragons-21749708-1024-88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404664"/>
            <a:ext cx="2267744" cy="19577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47664" y="908720"/>
            <a:ext cx="7272808" cy="940966"/>
          </a:xfrm>
        </p:spPr>
        <p:txBody>
          <a:bodyPr>
            <a:noAutofit/>
          </a:bodyPr>
          <a:lstStyle/>
          <a:p>
            <a:r>
              <a:rPr lang="en-US" sz="2400" b="1" i="1" u="heavy" dirty="0" smtClean="0">
                <a:solidFill>
                  <a:schemeClr val="accent3">
                    <a:lumMod val="50000"/>
                    <a:alpha val="84000"/>
                  </a:schemeClr>
                </a:solidFill>
                <a:latin typeface="Andalus" panose="02020603050405020304" pitchFamily="18" charset="-78"/>
                <a:cs typeface="Andalus" panose="02020603050405020304" pitchFamily="18" charset="-78"/>
              </a:rPr>
              <a:t>List of team “Green Dragon” members </a:t>
            </a:r>
            <a:r>
              <a:rPr lang="bg-BG" sz="2400" b="1" i="1" u="heavy" dirty="0" smtClean="0">
                <a:solidFill>
                  <a:schemeClr val="accent3">
                    <a:lumMod val="50000"/>
                    <a:alpha val="84000"/>
                  </a:schemeClr>
                </a:solidFill>
                <a:latin typeface="Andalus" panose="02020603050405020304" pitchFamily="18" charset="-78"/>
                <a:cs typeface="Andalus" panose="02020603050405020304" pitchFamily="18" charset="-78"/>
              </a:rPr>
              <a:t>:</a:t>
            </a:r>
            <a:endParaRPr lang="bg-BG" sz="2400" b="1" i="1" u="heavy" dirty="0">
              <a:solidFill>
                <a:schemeClr val="accent3">
                  <a:lumMod val="50000"/>
                  <a:alpha val="84000"/>
                </a:schemeClr>
              </a:solidFill>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a:xfrm>
            <a:off x="1187624" y="2924944"/>
            <a:ext cx="7272808" cy="3528391"/>
          </a:xfrm>
          <a:noFill/>
          <a:ln>
            <a:noFill/>
          </a:ln>
        </p:spPr>
        <p:txBody>
          <a:bodyPr>
            <a:normAutofit lnSpcReduction="10000"/>
          </a:bodyPr>
          <a:lstStyle/>
          <a:p>
            <a:pPr marL="514350" indent="-514350">
              <a:buAutoNum type="arabicPeriod"/>
            </a:pPr>
            <a:r>
              <a:rPr lang="bg-BG" sz="2400" b="1" i="1" dirty="0">
                <a:solidFill>
                  <a:schemeClr val="accent3">
                    <a:lumMod val="50000"/>
                  </a:schemeClr>
                </a:solidFill>
                <a:latin typeface="Andalus" panose="02020603050405020304" pitchFamily="18" charset="-78"/>
                <a:ea typeface="+mj-ea"/>
                <a:cs typeface="Andalus" panose="02020603050405020304" pitchFamily="18" charset="-78"/>
              </a:rPr>
              <a:t>Ана Василева</a:t>
            </a:r>
            <a:r>
              <a:rPr lang="en-US" sz="2400" b="1" i="1" dirty="0">
                <a:solidFill>
                  <a:schemeClr val="accent3">
                    <a:lumMod val="50000"/>
                  </a:schemeClr>
                </a:solidFill>
                <a:latin typeface="Andalus" panose="02020603050405020304" pitchFamily="18" charset="-78"/>
                <a:ea typeface="+mj-ea"/>
                <a:cs typeface="Andalus" panose="02020603050405020304" pitchFamily="18" charset="-78"/>
              </a:rPr>
              <a:t> </a:t>
            </a:r>
            <a:r>
              <a:rPr lang="en-US" sz="2400" i="1" dirty="0" smtClean="0">
                <a:solidFill>
                  <a:schemeClr val="accent3">
                    <a:lumMod val="50000"/>
                  </a:schemeClr>
                </a:solidFill>
                <a:latin typeface="Andalus" panose="02020603050405020304" pitchFamily="18" charset="-78"/>
                <a:cs typeface="Andalus" panose="02020603050405020304" pitchFamily="18" charset="-78"/>
              </a:rPr>
              <a:t>(</a:t>
            </a:r>
            <a:r>
              <a:rPr lang="en-US" sz="2400" i="1" dirty="0" smtClean="0">
                <a:solidFill>
                  <a:schemeClr val="accent3">
                    <a:lumMod val="50000"/>
                  </a:schemeClr>
                </a:solidFill>
                <a:latin typeface="Andalus" panose="02020603050405020304" pitchFamily="18" charset="-78"/>
                <a:cs typeface="Andalus" panose="02020603050405020304" pitchFamily="18" charset="-78"/>
                <a:hlinkClick r:id="rId3"/>
              </a:rPr>
              <a:t>https://github.com/anabogdanova</a:t>
            </a:r>
            <a:r>
              <a:rPr lang="en-US" sz="2400" i="1" dirty="0" smtClean="0">
                <a:solidFill>
                  <a:schemeClr val="accent3">
                    <a:lumMod val="50000"/>
                  </a:schemeClr>
                </a:solidFill>
                <a:latin typeface="Andalus" panose="02020603050405020304" pitchFamily="18" charset="-78"/>
                <a:cs typeface="Andalus" panose="02020603050405020304" pitchFamily="18" charset="-78"/>
              </a:rPr>
              <a:t>)</a:t>
            </a:r>
            <a:endParaRPr lang="bg-BG" sz="2400" dirty="0">
              <a:solidFill>
                <a:schemeClr val="accent3">
                  <a:lumMod val="50000"/>
                </a:schemeClr>
              </a:solidFill>
              <a:latin typeface="Andalus" panose="02020603050405020304" pitchFamily="18" charset="-78"/>
              <a:cs typeface="Andalus" panose="02020603050405020304" pitchFamily="18" charset="-78"/>
            </a:endParaRPr>
          </a:p>
          <a:p>
            <a:pPr marL="514350" indent="-514350">
              <a:buAutoNum type="arabicPeriod"/>
            </a:pPr>
            <a:r>
              <a:rPr lang="bg-BG" sz="2400" b="1" i="1" dirty="0">
                <a:solidFill>
                  <a:schemeClr val="accent3">
                    <a:lumMod val="50000"/>
                  </a:schemeClr>
                </a:solidFill>
                <a:latin typeface="Andalus" panose="02020603050405020304" pitchFamily="18" charset="-78"/>
                <a:ea typeface="+mj-ea"/>
                <a:cs typeface="Andalus" panose="02020603050405020304" pitchFamily="18" charset="-78"/>
              </a:rPr>
              <a:t>Виолета Дамянова</a:t>
            </a:r>
            <a:r>
              <a:rPr lang="en-US" sz="2400" b="1" i="1" dirty="0">
                <a:solidFill>
                  <a:schemeClr val="accent3">
                    <a:lumMod val="50000"/>
                  </a:schemeClr>
                </a:solidFill>
                <a:latin typeface="Andalus" panose="02020603050405020304" pitchFamily="18" charset="-78"/>
                <a:ea typeface="+mj-ea"/>
                <a:cs typeface="Andalus" panose="02020603050405020304" pitchFamily="18" charset="-78"/>
              </a:rPr>
              <a:t> </a:t>
            </a:r>
            <a:r>
              <a:rPr lang="en-US" sz="2400" i="1" dirty="0" smtClean="0">
                <a:solidFill>
                  <a:schemeClr val="accent3">
                    <a:lumMod val="50000"/>
                  </a:schemeClr>
                </a:solidFill>
                <a:latin typeface="Andalus" panose="02020603050405020304" pitchFamily="18" charset="-78"/>
                <a:cs typeface="Andalus" panose="02020603050405020304" pitchFamily="18" charset="-78"/>
              </a:rPr>
              <a:t>(</a:t>
            </a:r>
            <a:r>
              <a:rPr lang="en-US" sz="2400" i="1" dirty="0" smtClean="0">
                <a:solidFill>
                  <a:schemeClr val="accent3">
                    <a:lumMod val="50000"/>
                  </a:schemeClr>
                </a:solidFill>
                <a:latin typeface="Andalus" panose="02020603050405020304" pitchFamily="18" charset="-78"/>
                <a:cs typeface="Andalus" panose="02020603050405020304" pitchFamily="18" charset="-78"/>
                <a:hlinkClick r:id="rId4"/>
              </a:rPr>
              <a:t>https://github.com/Hmmrpss</a:t>
            </a:r>
            <a:r>
              <a:rPr lang="en-US" sz="2400" i="1" dirty="0" smtClean="0">
                <a:solidFill>
                  <a:schemeClr val="accent3">
                    <a:lumMod val="50000"/>
                  </a:schemeClr>
                </a:solidFill>
                <a:latin typeface="Andalus" panose="02020603050405020304" pitchFamily="18" charset="-78"/>
                <a:cs typeface="Andalus" panose="02020603050405020304" pitchFamily="18" charset="-78"/>
              </a:rPr>
              <a:t>)</a:t>
            </a:r>
            <a:endParaRPr lang="bg-BG" sz="2400" i="1" dirty="0">
              <a:solidFill>
                <a:schemeClr val="accent3">
                  <a:lumMod val="50000"/>
                </a:schemeClr>
              </a:solidFill>
              <a:latin typeface="Andalus" panose="02020603050405020304" pitchFamily="18" charset="-78"/>
              <a:cs typeface="Andalus" panose="02020603050405020304" pitchFamily="18" charset="-78"/>
            </a:endParaRPr>
          </a:p>
          <a:p>
            <a:pPr marL="514350" indent="-514350">
              <a:buAutoNum type="arabicPeriod"/>
            </a:pPr>
            <a:r>
              <a:rPr lang="bg-BG" sz="2400" b="1" i="1" dirty="0">
                <a:solidFill>
                  <a:schemeClr val="accent3">
                    <a:lumMod val="50000"/>
                  </a:schemeClr>
                </a:solidFill>
                <a:latin typeface="Andalus" panose="02020603050405020304" pitchFamily="18" charset="-78"/>
                <a:ea typeface="+mj-ea"/>
                <a:cs typeface="Andalus" panose="02020603050405020304" pitchFamily="18" charset="-78"/>
              </a:rPr>
              <a:t>Георги Николов</a:t>
            </a:r>
            <a:r>
              <a:rPr lang="en-US" sz="2400" b="1" i="1" dirty="0">
                <a:solidFill>
                  <a:schemeClr val="accent3">
                    <a:lumMod val="50000"/>
                  </a:schemeClr>
                </a:solidFill>
                <a:latin typeface="Andalus" panose="02020603050405020304" pitchFamily="18" charset="-78"/>
                <a:ea typeface="+mj-ea"/>
                <a:cs typeface="Andalus" panose="02020603050405020304" pitchFamily="18" charset="-78"/>
              </a:rPr>
              <a:t> </a:t>
            </a:r>
            <a:r>
              <a:rPr lang="en-US" sz="2400" i="1" dirty="0" smtClean="0">
                <a:solidFill>
                  <a:schemeClr val="accent3">
                    <a:lumMod val="50000"/>
                  </a:schemeClr>
                </a:solidFill>
                <a:latin typeface="Andalus" panose="02020603050405020304" pitchFamily="18" charset="-78"/>
                <a:cs typeface="Andalus" panose="02020603050405020304" pitchFamily="18" charset="-78"/>
              </a:rPr>
              <a:t>(</a:t>
            </a:r>
            <a:r>
              <a:rPr lang="en-US" sz="2400" i="1" dirty="0" smtClean="0">
                <a:solidFill>
                  <a:schemeClr val="accent3">
                    <a:lumMod val="50000"/>
                  </a:schemeClr>
                </a:solidFill>
                <a:latin typeface="Andalus" panose="02020603050405020304" pitchFamily="18" charset="-78"/>
                <a:cs typeface="Andalus" panose="02020603050405020304" pitchFamily="18" charset="-78"/>
                <a:hlinkClick r:id="rId5"/>
              </a:rPr>
              <a:t>https://github.com/GeorgiNik</a:t>
            </a:r>
            <a:r>
              <a:rPr lang="en-US" sz="2400" i="1" dirty="0" smtClean="0">
                <a:solidFill>
                  <a:schemeClr val="accent3">
                    <a:lumMod val="50000"/>
                  </a:schemeClr>
                </a:solidFill>
                <a:latin typeface="Andalus" panose="02020603050405020304" pitchFamily="18" charset="-78"/>
                <a:cs typeface="Andalus" panose="02020603050405020304" pitchFamily="18" charset="-78"/>
              </a:rPr>
              <a:t>)</a:t>
            </a:r>
            <a:endParaRPr lang="bg-BG" sz="2400" i="1" dirty="0" smtClean="0">
              <a:solidFill>
                <a:schemeClr val="accent3">
                  <a:lumMod val="50000"/>
                </a:schemeClr>
              </a:solidFill>
              <a:cs typeface="Andalus" panose="02020603050405020304" pitchFamily="18" charset="-78"/>
            </a:endParaRPr>
          </a:p>
          <a:p>
            <a:pPr marL="514350" indent="-514350">
              <a:buAutoNum type="arabicPeriod"/>
            </a:pPr>
            <a:r>
              <a:rPr lang="bg-BG" sz="2400" b="1" i="1" dirty="0">
                <a:solidFill>
                  <a:schemeClr val="accent3">
                    <a:lumMod val="50000"/>
                  </a:schemeClr>
                </a:solidFill>
                <a:latin typeface="Andalus" panose="02020603050405020304" pitchFamily="18" charset="-78"/>
                <a:ea typeface="+mj-ea"/>
                <a:cs typeface="Andalus" panose="02020603050405020304" pitchFamily="18" charset="-78"/>
              </a:rPr>
              <a:t>Огнян Алексиев </a:t>
            </a:r>
            <a:r>
              <a:rPr lang="bg-BG" sz="2400" i="1" dirty="0" smtClean="0">
                <a:solidFill>
                  <a:schemeClr val="accent3">
                    <a:lumMod val="50000"/>
                  </a:schemeClr>
                </a:solidFill>
                <a:cs typeface="Andalus" panose="02020603050405020304" pitchFamily="18" charset="-78"/>
              </a:rPr>
              <a:t>(</a:t>
            </a:r>
            <a:r>
              <a:rPr lang="en-US" sz="2400" i="1" dirty="0" smtClean="0">
                <a:solidFill>
                  <a:schemeClr val="accent3">
                    <a:lumMod val="50000"/>
                  </a:schemeClr>
                </a:solidFill>
                <a:latin typeface="Andalus" panose="02020603050405020304" pitchFamily="18" charset="-78"/>
                <a:cs typeface="Andalus" panose="02020603050405020304" pitchFamily="18" charset="-78"/>
                <a:hlinkClick r:id="rId6"/>
              </a:rPr>
              <a:t>https://github.com/oggg</a:t>
            </a:r>
            <a:r>
              <a:rPr lang="bg-BG" sz="2400" i="1" dirty="0" smtClean="0">
                <a:solidFill>
                  <a:schemeClr val="accent3">
                    <a:lumMod val="50000"/>
                  </a:schemeClr>
                </a:solidFill>
                <a:cs typeface="Andalus" panose="02020603050405020304" pitchFamily="18" charset="-78"/>
              </a:rPr>
              <a:t>)</a:t>
            </a:r>
          </a:p>
          <a:p>
            <a:pPr marL="514350" indent="-514350">
              <a:buAutoNum type="arabicPeriod"/>
            </a:pPr>
            <a:r>
              <a:rPr lang="bg-BG" sz="2400" b="1" i="1" dirty="0">
                <a:solidFill>
                  <a:schemeClr val="accent3">
                    <a:lumMod val="50000"/>
                  </a:schemeClr>
                </a:solidFill>
                <a:latin typeface="Andalus" panose="02020603050405020304" pitchFamily="18" charset="-78"/>
                <a:ea typeface="+mj-ea"/>
                <a:cs typeface="Andalus" panose="02020603050405020304" pitchFamily="18" charset="-78"/>
              </a:rPr>
              <a:t>Петя Мечкова </a:t>
            </a:r>
            <a:r>
              <a:rPr lang="bg-BG" sz="2400" i="1" dirty="0" smtClean="0">
                <a:solidFill>
                  <a:schemeClr val="accent3">
                    <a:lumMod val="50000"/>
                  </a:schemeClr>
                </a:solidFill>
                <a:cs typeface="Andalus" panose="02020603050405020304" pitchFamily="18" charset="-78"/>
              </a:rPr>
              <a:t>(</a:t>
            </a:r>
            <a:r>
              <a:rPr lang="en-US" sz="2400" i="1" dirty="0" smtClean="0">
                <a:solidFill>
                  <a:schemeClr val="accent3">
                    <a:lumMod val="50000"/>
                  </a:schemeClr>
                </a:solidFill>
                <a:latin typeface="Andalus" panose="02020603050405020304" pitchFamily="18" charset="-78"/>
                <a:cs typeface="Andalus" panose="02020603050405020304" pitchFamily="18" charset="-78"/>
                <a:hlinkClick r:id="rId7"/>
              </a:rPr>
              <a:t>https://github.com/pmechkova</a:t>
            </a:r>
            <a:r>
              <a:rPr lang="bg-BG" sz="2400" i="1" dirty="0" smtClean="0">
                <a:solidFill>
                  <a:schemeClr val="accent3">
                    <a:lumMod val="50000"/>
                  </a:schemeClr>
                </a:solidFill>
                <a:cs typeface="Andalus" panose="02020603050405020304" pitchFamily="18" charset="-78"/>
              </a:rPr>
              <a:t>)</a:t>
            </a:r>
          </a:p>
          <a:p>
            <a:pPr marL="514350" indent="-514350">
              <a:buFont typeface="Arial" panose="020B0604020202020204" pitchFamily="34" charset="0"/>
              <a:buAutoNum type="arabicPeriod"/>
            </a:pPr>
            <a:r>
              <a:rPr lang="bg-BG" sz="2400" dirty="0">
                <a:solidFill>
                  <a:srgbClr val="FF0000"/>
                </a:solidFill>
                <a:cs typeface="Andalus" pitchFamily="18" charset="-78"/>
              </a:rPr>
              <a:t>Пламен </a:t>
            </a:r>
            <a:r>
              <a:rPr lang="bg-BG" sz="2400" dirty="0" smtClean="0">
                <a:solidFill>
                  <a:srgbClr val="FF0000"/>
                </a:solidFill>
                <a:cs typeface="Andalus" pitchFamily="18" charset="-78"/>
              </a:rPr>
              <a:t>Сухиндолски - </a:t>
            </a:r>
            <a:r>
              <a:rPr lang="en-US" sz="2400" dirty="0">
                <a:solidFill>
                  <a:srgbClr val="FF0000"/>
                </a:solidFill>
                <a:latin typeface="Andalus" pitchFamily="18" charset="-78"/>
                <a:cs typeface="Andalus" pitchFamily="18" charset="-78"/>
              </a:rPr>
              <a:t>AxiL1</a:t>
            </a:r>
          </a:p>
          <a:p>
            <a:pPr marL="514350" indent="-514350">
              <a:buFont typeface="Arial" panose="020B0604020202020204" pitchFamily="34" charset="0"/>
              <a:buAutoNum type="arabicPeriod"/>
            </a:pPr>
            <a:r>
              <a:rPr lang="bg-BG" sz="2400" dirty="0" smtClean="0">
                <a:solidFill>
                  <a:srgbClr val="FF0000"/>
                </a:solidFill>
                <a:cs typeface="Andalus" pitchFamily="18" charset="-78"/>
              </a:rPr>
              <a:t>Мариета Карастойкова -  </a:t>
            </a:r>
            <a:r>
              <a:rPr lang="en-US" sz="2400" dirty="0" smtClean="0">
                <a:solidFill>
                  <a:srgbClr val="FF0000"/>
                </a:solidFill>
                <a:latin typeface="Andalus" pitchFamily="18" charset="-78"/>
                <a:cs typeface="Andalus" pitchFamily="18" charset="-78"/>
              </a:rPr>
              <a:t>mary7773</a:t>
            </a:r>
            <a:endParaRPr lang="en-US" sz="2400" dirty="0">
              <a:solidFill>
                <a:srgbClr val="FF0000"/>
              </a:solidFill>
              <a:latin typeface="Andalus" pitchFamily="18" charset="-78"/>
              <a:cs typeface="Andalus" pitchFamily="18" charset="-78"/>
            </a:endParaRPr>
          </a:p>
          <a:p>
            <a:pPr marL="514350" indent="-514350">
              <a:buFont typeface="Arial" panose="020B0604020202020204" pitchFamily="34" charset="0"/>
              <a:buAutoNum type="arabicPeriod"/>
            </a:pPr>
            <a:r>
              <a:rPr lang="bg-BG" sz="2400" dirty="0">
                <a:solidFill>
                  <a:srgbClr val="FF0000"/>
                </a:solidFill>
                <a:cs typeface="Andalus" pitchFamily="18" charset="-78"/>
              </a:rPr>
              <a:t>Валентин </a:t>
            </a:r>
            <a:r>
              <a:rPr lang="bg-BG" sz="2400" dirty="0" smtClean="0">
                <a:solidFill>
                  <a:srgbClr val="FF0000"/>
                </a:solidFill>
                <a:cs typeface="Andalus" pitchFamily="18" charset="-78"/>
              </a:rPr>
              <a:t>Макавеев - </a:t>
            </a:r>
            <a:r>
              <a:rPr lang="en-US" sz="2400" dirty="0" smtClean="0">
                <a:solidFill>
                  <a:srgbClr val="FF0000"/>
                </a:solidFill>
                <a:latin typeface="Andalus" pitchFamily="18" charset="-78"/>
                <a:cs typeface="Andalus" pitchFamily="18" charset="-78"/>
              </a:rPr>
              <a:t>makeveev</a:t>
            </a:r>
            <a:endParaRPr lang="bg-BG" sz="2400" dirty="0">
              <a:solidFill>
                <a:srgbClr val="FF0000"/>
              </a:solidFill>
              <a:cs typeface="Andalus" pitchFamily="18" charset="-78"/>
            </a:endParaRPr>
          </a:p>
          <a:p>
            <a:pPr marL="514350" indent="-514350">
              <a:buFont typeface="Arial" panose="020B0604020202020204" pitchFamily="34" charset="0"/>
              <a:buAutoNum type="arabicPeriod"/>
            </a:pPr>
            <a:endParaRPr lang="en-US" sz="2400" dirty="0"/>
          </a:p>
          <a:p>
            <a:pPr marL="514350" indent="-514350">
              <a:buFont typeface="Arial" panose="020B0604020202020204" pitchFamily="34" charset="0"/>
              <a:buAutoNum type="arabicPeriod"/>
            </a:pPr>
            <a:endParaRPr lang="bg-BG" sz="2400" dirty="0"/>
          </a:p>
          <a:p>
            <a:pPr marL="514350" indent="-514350">
              <a:buAutoNum type="arabicPeriod"/>
            </a:pPr>
            <a:endParaRPr lang="bg-BG" sz="2400" i="1" dirty="0" smtClean="0">
              <a:solidFill>
                <a:schemeClr val="accent3">
                  <a:lumMod val="50000"/>
                </a:schemeClr>
              </a:solidFill>
              <a:cs typeface="Andalus" panose="02020603050405020304" pitchFamily="18" charset="-78"/>
            </a:endParaRPr>
          </a:p>
        </p:txBody>
      </p:sp>
    </p:spTree>
    <p:extLst>
      <p:ext uri="{BB962C8B-B14F-4D97-AF65-F5344CB8AC3E}">
        <p14:creationId xmlns:p14="http://schemas.microsoft.com/office/powerpoint/2010/main" val="1617652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Soraka\Desktop\dragon-full-hd-green-eye-fantasy-353395.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1000"/>
                    </a14:imgEffect>
                    <a14:imgEffect>
                      <a14:brightnessContrast bright="-8000" contrast="49000"/>
                    </a14:imgEffect>
                  </a14:imgLayer>
                </a14:imgProps>
              </a:ext>
              <a:ext uri="{28A0092B-C50C-407E-A947-70E740481C1C}">
                <a14:useLocalDpi xmlns:a14="http://schemas.microsoft.com/office/drawing/2010/main" val="0"/>
              </a:ext>
            </a:extLst>
          </a:blip>
          <a:srcRect/>
          <a:stretch>
            <a:fillRect/>
          </a:stretch>
        </p:blipFill>
        <p:spPr bwMode="auto">
          <a:xfrm>
            <a:off x="-2052736" y="-171400"/>
            <a:ext cx="15946530" cy="87577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79511" y="116632"/>
            <a:ext cx="5741017" cy="1584176"/>
          </a:xfrm>
        </p:spPr>
        <p:txBody>
          <a:bodyPr/>
          <a:lstStyle/>
          <a:p>
            <a:r>
              <a:rPr lang="en-US" b="1" dirty="0" smtClean="0">
                <a:solidFill>
                  <a:srgbClr val="7030A0">
                    <a:alpha val="84000"/>
                  </a:srgbClr>
                </a:solidFill>
                <a:latin typeface="Andalus" panose="02020603050405020304" pitchFamily="18" charset="-78"/>
                <a:cs typeface="Andalus" panose="02020603050405020304" pitchFamily="18" charset="-78"/>
              </a:rPr>
              <a:t>DIGIT CONSOLE GAME</a:t>
            </a:r>
            <a:r>
              <a:rPr lang="bg-BG" b="1" dirty="0" smtClean="0">
                <a:solidFill>
                  <a:srgbClr val="7030A0">
                    <a:alpha val="84000"/>
                  </a:srgbClr>
                </a:solidFill>
                <a:latin typeface="Andalus" panose="02020603050405020304" pitchFamily="18" charset="-78"/>
                <a:cs typeface="Andalus" panose="02020603050405020304" pitchFamily="18" charset="-78"/>
              </a:rPr>
              <a:t> </a:t>
            </a:r>
            <a:br>
              <a:rPr lang="bg-BG" b="1" dirty="0" smtClean="0">
                <a:solidFill>
                  <a:srgbClr val="7030A0">
                    <a:alpha val="84000"/>
                  </a:srgbClr>
                </a:solidFill>
                <a:latin typeface="Andalus" panose="02020603050405020304" pitchFamily="18" charset="-78"/>
                <a:cs typeface="Andalus" panose="02020603050405020304" pitchFamily="18" charset="-78"/>
              </a:rPr>
            </a:br>
            <a:r>
              <a:rPr lang="bg-BG" b="1" dirty="0" smtClean="0">
                <a:solidFill>
                  <a:srgbClr val="7030A0">
                    <a:alpha val="84000"/>
                  </a:srgbClr>
                </a:solidFill>
                <a:latin typeface="Andalus" panose="02020603050405020304" pitchFamily="18" charset="-78"/>
                <a:cs typeface="Andalus" panose="02020603050405020304" pitchFamily="18" charset="-78"/>
              </a:rPr>
              <a:t>=</a:t>
            </a:r>
            <a:r>
              <a:rPr lang="en-US" b="1" dirty="0" smtClean="0">
                <a:solidFill>
                  <a:srgbClr val="7030A0">
                    <a:alpha val="84000"/>
                  </a:srgbClr>
                </a:solidFill>
                <a:latin typeface="Andalus" panose="02020603050405020304" pitchFamily="18" charset="-78"/>
                <a:cs typeface="Andalus" panose="02020603050405020304" pitchFamily="18" charset="-78"/>
              </a:rPr>
              <a:t>DEMO</a:t>
            </a:r>
            <a:r>
              <a:rPr lang="bg-BG" b="1" dirty="0" smtClean="0">
                <a:solidFill>
                  <a:srgbClr val="7030A0">
                    <a:alpha val="84000"/>
                  </a:srgbClr>
                </a:solidFill>
                <a:latin typeface="Andalus" panose="02020603050405020304" pitchFamily="18" charset="-78"/>
                <a:cs typeface="Andalus" panose="02020603050405020304" pitchFamily="18" charset="-78"/>
              </a:rPr>
              <a:t>=</a:t>
            </a:r>
            <a:endParaRPr lang="bg-BG" b="1" dirty="0">
              <a:solidFill>
                <a:srgbClr val="7030A0">
                  <a:alpha val="84000"/>
                </a:srgbClr>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803971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TotalTime>
  <Words>221</Words>
  <Application>Microsoft Office PowerPoint</Application>
  <PresentationFormat>Презентация на цял екран (4:3)</PresentationFormat>
  <Paragraphs>28</Paragraphs>
  <Slides>6</Slides>
  <Notes>0</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6</vt:i4>
      </vt:variant>
    </vt:vector>
  </HeadingPairs>
  <TitlesOfParts>
    <vt:vector size="7" baseType="lpstr">
      <vt:lpstr>Office Theme</vt:lpstr>
      <vt:lpstr>№ 1705 Team “Green Dragon” DIGIT CONSOLE GAME</vt:lpstr>
      <vt:lpstr>PROJECT EXPLANATION</vt:lpstr>
      <vt:lpstr>GENERAL REQUIREMENTS </vt:lpstr>
      <vt:lpstr> </vt:lpstr>
      <vt:lpstr>List of team “Green Dragon” members :</vt:lpstr>
      <vt:lpstr>DIGIT CONSOLE GAME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 CONSOLE GAME</dc:title>
  <dc:creator>Soraka</dc:creator>
  <cp:lastModifiedBy>georgi nikolov</cp:lastModifiedBy>
  <cp:revision>17</cp:revision>
  <dcterms:created xsi:type="dcterms:W3CDTF">2015-03-03T15:33:25Z</dcterms:created>
  <dcterms:modified xsi:type="dcterms:W3CDTF">2015-03-04T08:42:41Z</dcterms:modified>
</cp:coreProperties>
</file>