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64" r:id="rId4"/>
    <p:sldId id="292" r:id="rId5"/>
    <p:sldId id="293" r:id="rId6"/>
    <p:sldId id="294" r:id="rId7"/>
    <p:sldId id="275" r:id="rId8"/>
    <p:sldId id="295" r:id="rId9"/>
    <p:sldId id="276" r:id="rId10"/>
    <p:sldId id="288" r:id="rId11"/>
    <p:sldId id="296" r:id="rId12"/>
    <p:sldId id="297" r:id="rId13"/>
    <p:sldId id="277" r:id="rId14"/>
    <p:sldId id="278" r:id="rId15"/>
    <p:sldId id="298" r:id="rId16"/>
    <p:sldId id="280" r:id="rId17"/>
    <p:sldId id="290" r:id="rId18"/>
    <p:sldId id="299" r:id="rId19"/>
    <p:sldId id="284" r:id="rId20"/>
    <p:sldId id="287" r:id="rId21"/>
    <p:sldId id="283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8761" autoAdjust="0"/>
  </p:normalViewPr>
  <p:slideViewPr>
    <p:cSldViewPr snapToGrid="0">
      <p:cViewPr>
        <p:scale>
          <a:sx n="100" d="100"/>
          <a:sy n="100" d="100"/>
        </p:scale>
        <p:origin x="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6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PTZ</a:t>
            </a:r>
            <a:r>
              <a:rPr lang="ko-KR" altLang="en-US"/>
              <a:t>카메라</a:t>
            </a:r>
            <a:r>
              <a:rPr lang="en-US" altLang="ko-KR"/>
              <a:t>,</a:t>
            </a:r>
          </a:p>
          <a:p>
            <a:r>
              <a:rPr lang="ko-KR" altLang="en-US"/>
              <a:t>앱 실행을 위한 </a:t>
            </a:r>
            <a:r>
              <a:rPr lang="en-US" altLang="ko-KR"/>
              <a:t>8.0 </a:t>
            </a:r>
            <a:r>
              <a:rPr lang="ko-KR" altLang="en-US"/>
              <a:t>이상의 안드로이드 버전이 설치 되어있는 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0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DMR </a:t>
            </a:r>
            <a:r>
              <a:rPr lang="ko-KR" altLang="en-US"/>
              <a:t>서버를 구성하는 웹 서버와 </a:t>
            </a:r>
            <a:r>
              <a:rPr lang="en-US" altLang="ko-KR"/>
              <a:t>RTSP </a:t>
            </a:r>
            <a:r>
              <a:rPr lang="ko-KR" altLang="en-US"/>
              <a:t>릴레이 서버는 </a:t>
            </a:r>
            <a:r>
              <a:rPr lang="ko-KR" altLang="en-US" err="1"/>
              <a:t>도커</a:t>
            </a:r>
            <a:r>
              <a:rPr lang="ko-KR" altLang="en-US"/>
              <a:t> 컨테이너 환경에서 개발 및 배포</a:t>
            </a:r>
            <a:endParaRPr lang="en-US" altLang="ko-KR"/>
          </a:p>
          <a:p>
            <a:r>
              <a:rPr lang="ko-KR" altLang="en-US"/>
              <a:t>이 둘은 하나의 컨테이너로 구성</a:t>
            </a:r>
            <a:r>
              <a:rPr lang="en-US" altLang="ko-KR"/>
              <a:t>, </a:t>
            </a:r>
            <a:r>
              <a:rPr lang="ko-KR" altLang="en-US"/>
              <a:t>하나의 애플리케이션으로 실행됨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웹 서버는 파이썬 환경에서 </a:t>
            </a:r>
            <a:r>
              <a:rPr lang="en-US" altLang="ko-KR" err="1"/>
              <a:t>klein</a:t>
            </a:r>
            <a:r>
              <a:rPr lang="en-US" altLang="ko-KR"/>
              <a:t> </a:t>
            </a:r>
            <a:r>
              <a:rPr lang="ko-KR" altLang="en-US"/>
              <a:t>라이브러리를 사용해 개발</a:t>
            </a:r>
            <a:endParaRPr lang="en-US" altLang="ko-KR"/>
          </a:p>
          <a:p>
            <a:r>
              <a:rPr lang="en-US" altLang="ko-KR"/>
              <a:t>RTSP </a:t>
            </a:r>
            <a:r>
              <a:rPr lang="ko-KR" altLang="en-US"/>
              <a:t>릴레이 서버는 </a:t>
            </a:r>
            <a:r>
              <a:rPr lang="en-US" altLang="ko-KR" err="1"/>
              <a:t>Gstreamer</a:t>
            </a:r>
            <a:r>
              <a:rPr lang="ko-KR" altLang="en-US"/>
              <a:t>의 파이썬</a:t>
            </a:r>
            <a:r>
              <a:rPr lang="en-US" altLang="ko-KR"/>
              <a:t> </a:t>
            </a:r>
            <a:r>
              <a:rPr lang="ko-KR" altLang="en-US"/>
              <a:t>바인딩을 사용하며 </a:t>
            </a:r>
            <a:r>
              <a:rPr lang="en-US" altLang="ko-KR" err="1"/>
              <a:t>gst</a:t>
            </a:r>
            <a:r>
              <a:rPr lang="en-US" altLang="ko-KR"/>
              <a:t>-</a:t>
            </a:r>
            <a:r>
              <a:rPr lang="en-US" altLang="ko-KR" err="1"/>
              <a:t>rtsp</a:t>
            </a:r>
            <a:r>
              <a:rPr lang="en-US" altLang="ko-KR"/>
              <a:t>-server </a:t>
            </a:r>
            <a:r>
              <a:rPr lang="ko-KR" altLang="en-US"/>
              <a:t>라이브러리를 사용해 구축</a:t>
            </a:r>
            <a:r>
              <a:rPr lang="en-US" altLang="ko-KR"/>
              <a:t>, </a:t>
            </a:r>
            <a:r>
              <a:rPr lang="ko-KR" altLang="en-US"/>
              <a:t>지연시간을 줄이기 위해 영상 인코딩</a:t>
            </a:r>
            <a:r>
              <a:rPr lang="en-US" altLang="ko-KR"/>
              <a:t>/</a:t>
            </a:r>
            <a:r>
              <a:rPr lang="ko-KR" altLang="en-US"/>
              <a:t>디코딩 시 하드웨어 인코더를 사용하도록 개발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CCTV </a:t>
            </a:r>
            <a:r>
              <a:rPr lang="ko-KR" altLang="en-US"/>
              <a:t>카메라의 </a:t>
            </a:r>
            <a:r>
              <a:rPr lang="ko-KR" altLang="en-US" smtClean="0"/>
              <a:t>정보 </a:t>
            </a:r>
            <a:r>
              <a:rPr lang="ko-KR" altLang="en-US"/>
              <a:t>등의 메타데이터 기록을 위한 </a:t>
            </a:r>
            <a:r>
              <a:rPr lang="en-US" altLang="ko-KR"/>
              <a:t>DB</a:t>
            </a:r>
            <a:r>
              <a:rPr lang="ko-KR" altLang="en-US"/>
              <a:t>로 마리아</a:t>
            </a: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en-US" altLang="ko-KR" smtClean="0"/>
              <a:t>ex) </a:t>
            </a:r>
            <a:r>
              <a:rPr lang="ko-KR" altLang="en-US" smtClean="0"/>
              <a:t>카메라의 위치</a:t>
            </a:r>
            <a:r>
              <a:rPr lang="en-US" altLang="ko-KR" smtClean="0"/>
              <a:t>, </a:t>
            </a:r>
            <a:r>
              <a:rPr lang="ko-KR" altLang="en-US" smtClean="0"/>
              <a:t>카메라</a:t>
            </a:r>
            <a:r>
              <a:rPr lang="ko-KR" altLang="en-US" baseline="0" smtClean="0"/>
              <a:t> 번호</a:t>
            </a:r>
            <a:r>
              <a:rPr lang="en-US" altLang="ko-KR" baseline="0" smtClean="0"/>
              <a:t>, ...</a:t>
            </a:r>
            <a:endParaRPr lang="en-US" altLang="ko-KR"/>
          </a:p>
          <a:p>
            <a:r>
              <a:rPr lang="en-US" altLang="ko-KR"/>
              <a:t>DMR </a:t>
            </a:r>
            <a:r>
              <a:rPr lang="ko-KR" altLang="en-US"/>
              <a:t>서버로 부터 </a:t>
            </a:r>
            <a:r>
              <a:rPr lang="en-US" altLang="ko-KR"/>
              <a:t>RTSP </a:t>
            </a:r>
            <a:r>
              <a:rPr lang="ko-KR" altLang="en-US"/>
              <a:t>영상 수신을 위해 </a:t>
            </a:r>
            <a:r>
              <a:rPr lang="en-US" altLang="ko-KR" err="1"/>
              <a:t>LibVLC</a:t>
            </a:r>
            <a:r>
              <a:rPr lang="en-US" altLang="ko-KR"/>
              <a:t> </a:t>
            </a:r>
            <a:r>
              <a:rPr lang="ko-KR" altLang="en-US"/>
              <a:t>라이브러리를 사용해 앱 </a:t>
            </a:r>
            <a:r>
              <a:rPr lang="ko-KR" altLang="en-US" smtClean="0"/>
              <a:t>개발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서버에서는 </a:t>
            </a:r>
            <a:r>
              <a:rPr lang="en-US" altLang="ko-KR" smtClean="0"/>
              <a:t>Gstreamer</a:t>
            </a:r>
            <a:r>
              <a:rPr lang="ko-KR" altLang="en-US" smtClean="0"/>
              <a:t>를 사용하는데 안드로이드는 </a:t>
            </a:r>
            <a:r>
              <a:rPr lang="en-US" altLang="ko-KR" smtClean="0"/>
              <a:t>LibVLC</a:t>
            </a:r>
            <a:r>
              <a:rPr lang="ko-KR" altLang="en-US" smtClean="0"/>
              <a:t>를 사용하는 이유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 Gstreamer</a:t>
            </a:r>
            <a:r>
              <a:rPr lang="ko-KR" altLang="en-US" smtClean="0"/>
              <a:t>의 안드로이드 지원이 미흡하기 때문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7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필요기술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삼성그룹의 보안업체인 </a:t>
            </a:r>
            <a:r>
              <a:rPr lang="ko-KR" altLang="en-US" dirty="0" err="1"/>
              <a:t>에스원에서</a:t>
            </a:r>
            <a:r>
              <a:rPr lang="ko-KR" altLang="en-US" dirty="0"/>
              <a:t> 서비스 중인 </a:t>
            </a:r>
            <a:r>
              <a:rPr lang="ko-KR" altLang="en-US" dirty="0" err="1"/>
              <a:t>에스원</a:t>
            </a:r>
            <a:r>
              <a:rPr lang="ko-KR" altLang="en-US" dirty="0"/>
              <a:t> 모바일 뷰어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TP-Link </a:t>
            </a:r>
            <a:r>
              <a:rPr lang="ko-KR" altLang="en-US" dirty="0"/>
              <a:t>에서 서비스 중인 </a:t>
            </a:r>
            <a:r>
              <a:rPr lang="en-US" altLang="ko-KR" dirty="0"/>
              <a:t>TP-LINK TAPO </a:t>
            </a:r>
            <a:r>
              <a:rPr lang="ko-KR" altLang="en-US" dirty="0"/>
              <a:t>앱</a:t>
            </a:r>
            <a:endParaRPr lang="en-US" altLang="ko-KR" dirty="0"/>
          </a:p>
          <a:p>
            <a:r>
              <a:rPr lang="ko-KR" altLang="en-US" dirty="0"/>
              <a:t>개인적 사용 또는 소규모 업체에 사용하기엔 용이하지만 대규모 구축시에는 부적합</a:t>
            </a:r>
            <a:endParaRPr lang="en-US" altLang="ko-KR" dirty="0"/>
          </a:p>
          <a:p>
            <a:r>
              <a:rPr lang="ko-KR" altLang="en-US" dirty="0"/>
              <a:t>무엇보다 중국기업인 </a:t>
            </a:r>
            <a:r>
              <a:rPr lang="en-US" altLang="ko-KR" dirty="0" err="1"/>
              <a:t>tp</a:t>
            </a:r>
            <a:r>
              <a:rPr lang="en-US" altLang="ko-KR" dirty="0"/>
              <a:t>-link</a:t>
            </a:r>
            <a:r>
              <a:rPr lang="ko-KR" altLang="en-US" dirty="0"/>
              <a:t>가 서비스하므로 </a:t>
            </a:r>
            <a:r>
              <a:rPr lang="ko-KR" altLang="en-US" dirty="0" err="1"/>
              <a:t>백도어</a:t>
            </a:r>
            <a:r>
              <a:rPr lang="ko-KR" altLang="en-US" dirty="0"/>
              <a:t> 이슈 역시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" TargetMode="External"/><Relationship Id="rId7" Type="http://schemas.openxmlformats.org/officeDocument/2006/relationships/hyperlink" Target="https://hub.docker.com/_/pyth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deoland.org/vlc/libvlc" TargetMode="External"/><Relationship Id="rId5" Type="http://schemas.openxmlformats.org/officeDocument/2006/relationships/hyperlink" Target="https://klein.readthedocs.io/" TargetMode="External"/><Relationship Id="rId4" Type="http://schemas.openxmlformats.org/officeDocument/2006/relationships/hyperlink" Target="https://github.com/GStreamer/gst-rtsp-ser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8386171-E87D-46AB-8718-4CE2A8874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="" xmlns:a16="http://schemas.microsoft.com/office/drawing/2014/main" id="{207CB456-8849-413C-8210-B663779A3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513936D-D1EB-4E42-A97F-942BA1F3D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/>
              <a:t>안드로이드를 활용한</a:t>
            </a: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/>
              <a:t>CCTV </a:t>
            </a:r>
            <a:r>
              <a:rPr lang="ko-KR" altLang="en-US" sz="3600"/>
              <a:t>통합 관리 시스템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/>
              <a:t>Integrated CCTV Management System </a:t>
            </a:r>
          </a:p>
          <a:p>
            <a:r>
              <a:rPr lang="en-US" altLang="ko-KR" sz="160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FA75EE9-0DE4-4982-A870-290AD61EA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2017156002 </a:t>
            </a:r>
            <a:r>
              <a:rPr lang="ko-KR" altLang="en-US" sz="1500"/>
              <a:t>강태수</a:t>
            </a:r>
            <a:endParaRPr lang="en-US" altLang="ko-KR" sz="1500"/>
          </a:p>
          <a:p>
            <a:r>
              <a:rPr lang="en-US" altLang="ko-KR" sz="1500"/>
              <a:t>2016152004</a:t>
            </a:r>
            <a:r>
              <a:rPr lang="ko-KR" altLang="en-US" sz="1500"/>
              <a:t> </a:t>
            </a:r>
            <a:r>
              <a:rPr lang="ko-KR" altLang="en-US" sz="1500" err="1"/>
              <a:t>구병찬</a:t>
            </a:r>
            <a:endParaRPr lang="en-US" altLang="ko-KR" sz="1500"/>
          </a:p>
          <a:p>
            <a:r>
              <a:rPr lang="en-US" altLang="ko-KR" sz="1500"/>
              <a:t>2016152012 </a:t>
            </a:r>
            <a:r>
              <a:rPr lang="ko-KR" altLang="en-US" sz="150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7756010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TP-Link </a:t>
            </a:r>
            <a:r>
              <a:rPr lang="en-US" altLang="ko-KR" sz="2000" b="1" dirty="0" err="1"/>
              <a:t>Tapo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앱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실시간 </a:t>
            </a:r>
            <a:r>
              <a:rPr lang="en-US" altLang="ko-KR" sz="1800" dirty="0"/>
              <a:t>CCTV </a:t>
            </a:r>
            <a:r>
              <a:rPr lang="ko-KR" altLang="en-US" sz="1800" dirty="0"/>
              <a:t>영상 스트리밍</a:t>
            </a:r>
            <a:r>
              <a:rPr lang="en-US" altLang="ko-KR" sz="1800" dirty="0"/>
              <a:t>, </a:t>
            </a:r>
            <a:r>
              <a:rPr lang="ko-KR" altLang="en-US" sz="1800" dirty="0"/>
              <a:t>녹화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카메라 각도 조절</a:t>
            </a:r>
            <a:r>
              <a:rPr lang="en-US" altLang="ko-KR" sz="1800" dirty="0"/>
              <a:t>, </a:t>
            </a:r>
            <a:r>
              <a:rPr lang="ko-KR" altLang="en-US" sz="1800" dirty="0"/>
              <a:t>음성경고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공공기관 등의 대규모 시스템에 부적합</a:t>
            </a:r>
            <a:endParaRPr lang="en-US" altLang="ko-KR" sz="1800" dirty="0"/>
          </a:p>
        </p:txBody>
      </p:sp>
      <p:pic>
        <p:nvPicPr>
          <p:cNvPr id="18" name="그림 17" descr="텍스트, 실내, 테이블, 벽이(가) 표시된 사진&#10;&#10;자동 생성된 설명">
            <a:extLst>
              <a:ext uri="{FF2B5EF4-FFF2-40B4-BE49-F238E27FC236}">
                <a16:creationId xmlns="" xmlns:a16="http://schemas.microsoft.com/office/drawing/2014/main" id="{634418E1-B016-46DA-AC6E-621322119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2" y="3853166"/>
            <a:ext cx="3496898" cy="196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텍스트, iPod, 하얀색, 다른이(가) 표시된 사진&#10;&#10;자동 생성된 설명">
            <a:extLst>
              <a:ext uri="{FF2B5EF4-FFF2-40B4-BE49-F238E27FC236}">
                <a16:creationId xmlns="" xmlns:a16="http://schemas.microsoft.com/office/drawing/2014/main" id="{D51C7B66-8086-41B4-8DC4-D3A8D5B55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3" b="144"/>
          <a:stretch/>
        </p:blipFill>
        <p:spPr>
          <a:xfrm>
            <a:off x="5762911" y="2066454"/>
            <a:ext cx="2134436" cy="37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Rhombus Systems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smtClean="0"/>
              <a:t>CCTV </a:t>
            </a:r>
            <a:r>
              <a:rPr lang="ko-KR" altLang="en-US" sz="1800" smtClean="0"/>
              <a:t>관리 시스템에서 실시간 스트리밍을 구현한 사례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영상 전송 과정 중 버퍼의 사용량을 최소로 하여 딜레이를 줄였다고 함</a:t>
            </a:r>
            <a:endParaRPr lang="en-US" altLang="ko-KR" sz="1800" dirty="0"/>
          </a:p>
        </p:txBody>
      </p:sp>
      <p:pic>
        <p:nvPicPr>
          <p:cNvPr id="2052" name="Picture 4" descr="rhombus latency chart video streaming real time 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06614"/>
            <a:ext cx="3049047" cy="45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Debian on Termux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안드로이드의 터미널 에뮬레이터 앱인 </a:t>
            </a:r>
            <a:r>
              <a:rPr lang="en-US" altLang="ko-KR" sz="1800" smtClean="0"/>
              <a:t>Termux</a:t>
            </a:r>
            <a:r>
              <a:rPr lang="ko-KR" altLang="en-US" sz="1800" smtClean="0"/>
              <a:t>에 리눅스 배포판인 </a:t>
            </a:r>
            <a:r>
              <a:rPr lang="en-US" altLang="ko-KR" sz="1800" smtClean="0"/>
              <a:t>Debian</a:t>
            </a:r>
            <a:r>
              <a:rPr lang="ko-KR" altLang="en-US" sz="1800" smtClean="0"/>
              <a:t>을 설치한 것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/>
              <a:t>L</a:t>
            </a:r>
            <a:r>
              <a:rPr lang="en-US" altLang="ko-KR" sz="1800" smtClean="0"/>
              <a:t>inux </a:t>
            </a:r>
            <a:r>
              <a:rPr lang="ko-KR" altLang="en-US" sz="1800" smtClean="0"/>
              <a:t>에서 실행하던 대부분의 서버프로그램을 안드로이드에서 수정 없이 실행 가능</a:t>
            </a:r>
            <a:endParaRPr lang="en-US" altLang="ko-KR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528575"/>
            <a:ext cx="36861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시스템 수행 시나리오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pic>
        <p:nvPicPr>
          <p:cNvPr id="1026" name="Picture 2" descr="C:\Users\win10\Downloads\furrystmas\execution_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2433469"/>
            <a:ext cx="9834563" cy="27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1" y="1807435"/>
            <a:ext cx="44862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1" y="1355721"/>
            <a:ext cx="3467100" cy="4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5.1 </a:t>
            </a:r>
            <a:r>
              <a:rPr lang="ko-KR" altLang="en-US" sz="2400" smtClean="0"/>
              <a:t>클래스 다이어그램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816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="" xmlns:a16="http://schemas.microsoft.com/office/drawing/2014/main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4" y="2924690"/>
            <a:ext cx="1932788" cy="19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="" xmlns:a16="http://schemas.microsoft.com/office/drawing/2014/main" id="{23441A46-886D-4B5E-B7EF-D350A8909BF3}"/>
              </a:ext>
            </a:extLst>
          </p:cNvPr>
          <p:cNvSpPr txBox="1">
            <a:spLocks/>
          </p:cNvSpPr>
          <p:nvPr/>
        </p:nvSpPr>
        <p:spPr>
          <a:xfrm>
            <a:off x="2856013" y="5231810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>
                <a:solidFill>
                  <a:srgbClr val="434343"/>
                </a:solidFill>
              </a:rPr>
              <a:t>PTZ</a:t>
            </a:r>
            <a:r>
              <a:rPr lang="ko-KR" altLang="en-US" sz="1600" b="1">
                <a:solidFill>
                  <a:srgbClr val="434343"/>
                </a:solidFill>
              </a:rPr>
              <a:t>가 지원되는 카메라</a:t>
            </a:r>
            <a:endParaRPr lang="en-US" altLang="ko" sz="1600" b="1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="" xmlns:a16="http://schemas.microsoft.com/office/drawing/2014/main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18" y="2381185"/>
            <a:ext cx="1679995" cy="25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BA2FEA90-DD81-4D23-9571-0F918F3F279A}"/>
              </a:ext>
            </a:extLst>
          </p:cNvPr>
          <p:cNvSpPr txBox="1">
            <a:spLocks/>
          </p:cNvSpPr>
          <p:nvPr/>
        </p:nvSpPr>
        <p:spPr>
          <a:xfrm>
            <a:off x="5357314" y="5043133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>
                <a:solidFill>
                  <a:srgbClr val="434343"/>
                </a:solidFill>
              </a:rPr>
              <a:t>또는 상위버전이 설치 되어있는 기기</a:t>
            </a:r>
            <a:endParaRPr lang="en-US" altLang="ko" sz="1600" b="1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Language</a:t>
            </a: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1682149" y="4809059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="" xmlns:a16="http://schemas.microsoft.com/office/drawing/2014/main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54" y="3176309"/>
            <a:ext cx="1415791" cy="14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4780086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Kotlin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F60B062-707C-457C-B1BD-B1D6F492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33" y="3287645"/>
            <a:ext cx="2381322" cy="1190661"/>
          </a:xfrm>
          <a:prstGeom prst="rect">
            <a:avLst/>
          </a:prstGeom>
        </p:spPr>
      </p:pic>
      <p:pic>
        <p:nvPicPr>
          <p:cNvPr id="1026" name="Picture 2" descr="C (programming language) - Simple English Wikipedia, the free encyclo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76" y="3097109"/>
            <a:ext cx="1422383" cy="15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7518882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C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697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974369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smtClean="0">
                <a:solidFill>
                  <a:srgbClr val="434343"/>
                </a:solidFill>
              </a:rPr>
              <a:t>Framework</a:t>
            </a:r>
            <a:endParaRPr lang="en-US" altLang="ko" sz="2400" b="1">
              <a:solidFill>
                <a:srgbClr val="434343"/>
              </a:solidFill>
            </a:endParaRP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2856515" y="4487835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GStreamer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7C85BF-52B4-4E09-9EE8-2D2C54A38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7" y="2813985"/>
            <a:ext cx="1560043" cy="1560043"/>
          </a:xfrm>
          <a:prstGeom prst="rect">
            <a:avLst/>
          </a:prstGeom>
        </p:spPr>
      </p:pic>
      <p:pic>
        <p:nvPicPr>
          <p:cNvPr id="21" name="Picture 2" descr="File:Android Studio Icon (2014-2019).svg - Wikimedia Commons">
            <a:extLst>
              <a:ext uri="{FF2B5EF4-FFF2-40B4-BE49-F238E27FC236}">
                <a16:creationId xmlns="" xmlns:a16="http://schemas.microsoft.com/office/drawing/2014/main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88" y="2813985"/>
            <a:ext cx="1272066" cy="13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3;p21">
            <a:extLst>
              <a:ext uri="{FF2B5EF4-FFF2-40B4-BE49-F238E27FC236}">
                <a16:creationId xmlns="" xmlns:a16="http://schemas.microsoft.com/office/drawing/2014/main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7345720" y="4443376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883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.2 </a:t>
            </a:r>
            <a:r>
              <a:rPr lang="ko-KR" altLang="en-US" sz="2400"/>
              <a:t>개발방법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DMR Server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DMR Server</a:t>
            </a:r>
            <a:r>
              <a:rPr lang="ko-KR" altLang="en-US" sz="1600" smtClean="0"/>
              <a:t>는 세 가지 부분으로 나뉨</a:t>
            </a:r>
            <a:endParaRPr lang="en-US" altLang="ko-KR" sz="1600"/>
          </a:p>
          <a:p>
            <a:pPr>
              <a:lnSpc>
                <a:spcPct val="110000"/>
              </a:lnSpc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- </a:t>
            </a:r>
            <a:r>
              <a:rPr lang="en-US" altLang="ko-KR" sz="1400" b="1" smtClean="0"/>
              <a:t>Web Server</a:t>
            </a:r>
            <a:endParaRPr lang="en-US" altLang="ko-KR" sz="1400" b="1"/>
          </a:p>
          <a:p>
            <a:pPr>
              <a:lnSpc>
                <a:spcPct val="11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환경에서 </a:t>
            </a:r>
            <a:r>
              <a:rPr lang="en-US" altLang="ko-KR" sz="1400" err="1"/>
              <a:t>klein</a:t>
            </a:r>
            <a:r>
              <a:rPr lang="ko-KR" altLang="en-US" sz="1400"/>
              <a:t>을 사용해 </a:t>
            </a:r>
            <a:r>
              <a:rPr lang="ko-KR" altLang="en-US" sz="1400" smtClean="0"/>
              <a:t>개발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CCTV Manager App</a:t>
            </a:r>
            <a:r>
              <a:rPr lang="ko-KR" altLang="en-US" sz="1400" smtClean="0"/>
              <a:t>에 단순 정보 제공 목적</a:t>
            </a:r>
            <a:endParaRPr lang="en-US" altLang="ko-KR" sz="1400"/>
          </a:p>
          <a:p>
            <a:pPr>
              <a:lnSpc>
                <a:spcPct val="110000"/>
              </a:lnSpc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/>
              <a:t>- RTSP Relay </a:t>
            </a:r>
            <a:r>
              <a:rPr lang="en-US" altLang="ko-KR" sz="1400" b="1" smtClean="0"/>
              <a:t>Server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Gstreamer</a:t>
            </a:r>
            <a:r>
              <a:rPr lang="ko-KR" altLang="en-US" sz="1400" smtClean="0"/>
              <a:t>를 기반으로 한 </a:t>
            </a:r>
            <a:r>
              <a:rPr lang="en-US" altLang="ko-KR" sz="1400" smtClean="0"/>
              <a:t>gst-rtsp-server </a:t>
            </a:r>
            <a:r>
              <a:rPr lang="ko-KR" altLang="en-US" sz="1400" smtClean="0"/>
              <a:t>라이브러리를 사용해 </a:t>
            </a:r>
            <a:r>
              <a:rPr lang="en-US" altLang="ko-KR" sz="1400" smtClean="0"/>
              <a:t>RTSP </a:t>
            </a:r>
            <a:r>
              <a:rPr lang="ko-KR" altLang="en-US" sz="1400" smtClean="0"/>
              <a:t>서버 구축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</a:t>
            </a:r>
            <a:r>
              <a:rPr lang="ko-KR" altLang="en-US" sz="1400"/>
              <a:t>전송 </a:t>
            </a:r>
            <a:r>
              <a:rPr lang="ko-KR" altLang="en-US" sz="1400" smtClean="0"/>
              <a:t>딜레이</a:t>
            </a:r>
            <a:r>
              <a:rPr lang="ko-KR" altLang="en-US" sz="1400"/>
              <a:t>를</a:t>
            </a:r>
            <a:r>
              <a:rPr lang="ko-KR" altLang="en-US" sz="1400" smtClean="0"/>
              <a:t> </a:t>
            </a:r>
            <a:r>
              <a:rPr lang="ko-KR" altLang="en-US" sz="1400"/>
              <a:t>줄이기 위해 영상 인코딩</a:t>
            </a:r>
            <a:r>
              <a:rPr lang="en-US" altLang="ko-KR" sz="1400"/>
              <a:t>/</a:t>
            </a:r>
            <a:r>
              <a:rPr lang="ko-KR" altLang="en-US" sz="1400"/>
              <a:t>디코딩 시에 하드웨어 인코더를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전송 딜레이를 줄이기 위해 </a:t>
            </a:r>
            <a:r>
              <a:rPr lang="en-US" altLang="ko-KR" sz="1400" smtClean="0"/>
              <a:t>UDP</a:t>
            </a:r>
            <a:r>
              <a:rPr lang="ko-KR" altLang="en-US" sz="1400" smtClean="0"/>
              <a:t>위에서 동작하는 </a:t>
            </a:r>
            <a:r>
              <a:rPr lang="en-US" altLang="ko-KR" sz="1400" smtClean="0"/>
              <a:t>RTP </a:t>
            </a:r>
            <a:r>
              <a:rPr lang="ko-KR" altLang="en-US" sz="1400" smtClean="0"/>
              <a:t>프로토콜 사용 </a:t>
            </a:r>
            <a:r>
              <a:rPr lang="en-US" altLang="ko-KR" sz="1400" smtClean="0"/>
              <a:t>(RTSP</a:t>
            </a:r>
            <a:r>
              <a:rPr lang="ko-KR" altLang="en-US" sz="1400" smtClean="0"/>
              <a:t>에서 스트리밍 시 사용</a:t>
            </a:r>
            <a:r>
              <a:rPr lang="en-US" altLang="ko-KR" sz="1400" smtClean="0"/>
              <a:t>)</a:t>
            </a:r>
            <a:endParaRPr lang="en-US" altLang="ko-KR" sz="1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58" y="1874882"/>
            <a:ext cx="10515600" cy="407824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종합설계 개요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관련 연구 및 사례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수행 시나리오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</a:t>
            </a:r>
            <a:r>
              <a:rPr lang="ko-KR" altLang="en-US" sz="2000" smtClean="0"/>
              <a:t>구성도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시스템 모듈 상세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개발 환경 및 개발 </a:t>
            </a:r>
            <a:r>
              <a:rPr lang="ko-KR" altLang="en-US" sz="2000" smtClean="0"/>
              <a:t>방법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데모 환경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업무 분담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 smtClean="0"/>
              <a:t>종합 설계 수행 일정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743440"/>
            <a:ext cx="6209857" cy="427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67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 smtClean="0"/>
              <a:t>CCTV Manager App</a:t>
            </a: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영상 수신 및 처리를 담당하는 부분은 </a:t>
            </a:r>
            <a:r>
              <a:rPr lang="en-US" altLang="ko-KR" sz="1600" smtClean="0"/>
              <a:t>Android NDK</a:t>
            </a:r>
            <a:r>
              <a:rPr lang="ko-KR" altLang="en-US" sz="1600" smtClean="0"/>
              <a:t>를 이용하여 </a:t>
            </a:r>
            <a:r>
              <a:rPr lang="en-US" altLang="ko-KR" sz="1600" smtClean="0"/>
              <a:t>C</a:t>
            </a:r>
            <a:r>
              <a:rPr lang="ko-KR" altLang="en-US" sz="1600" smtClean="0"/>
              <a:t>로 작성</a:t>
            </a:r>
            <a:r>
              <a:rPr lang="en-US" altLang="ko-KR" sz="1600" smtClean="0"/>
              <a:t>, UI </a:t>
            </a:r>
            <a:r>
              <a:rPr lang="ko-KR" altLang="en-US" sz="1600" smtClean="0"/>
              <a:t>및</a:t>
            </a:r>
            <a:r>
              <a:rPr lang="en-US" altLang="ko-KR" sz="1600"/>
              <a:t>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등의 수신은 </a:t>
            </a:r>
            <a:r>
              <a:rPr lang="en-US" altLang="ko-KR" sz="1600" smtClean="0"/>
              <a:t>Kotlin</a:t>
            </a:r>
            <a:r>
              <a:rPr lang="ko-KR" altLang="en-US" sz="1600" smtClean="0"/>
              <a:t>으로 작성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C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GStreamer framework </a:t>
            </a:r>
            <a:r>
              <a:rPr lang="ko-KR" altLang="en-US" sz="1600" smtClean="0"/>
              <a:t>기반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UI Thread</a:t>
            </a:r>
            <a:r>
              <a:rPr lang="ko-KR" altLang="en-US" sz="1600" smtClean="0"/>
              <a:t>와 겹치지 않게 </a:t>
            </a:r>
            <a:r>
              <a:rPr lang="en-US" altLang="ko-KR" sz="1600" smtClean="0"/>
              <a:t>pthread</a:t>
            </a:r>
            <a:r>
              <a:rPr lang="ko-KR" altLang="en-US" sz="1600" smtClean="0"/>
              <a:t>를 통해 쓰레드를 생성하여 영상 데이터 수신 구현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Kotlin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CCTV </a:t>
            </a:r>
            <a:r>
              <a:rPr lang="ko-KR" altLang="en-US" sz="1600" smtClean="0"/>
              <a:t>개수가 많아 지는 경우 격자식 화면 구성</a:t>
            </a:r>
            <a:endParaRPr lang="en-US" altLang="ko-KR" sz="1600" smtClean="0"/>
          </a:p>
          <a:p>
            <a:pPr lvl="1">
              <a:lnSpc>
                <a:spcPct val="110000"/>
              </a:lnSpc>
            </a:pPr>
            <a:r>
              <a:rPr lang="ko-KR" altLang="en-US" sz="1600" smtClean="0"/>
              <a:t>클릭하면 확대됨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화면 드래그를 통한 </a:t>
            </a:r>
            <a:r>
              <a:rPr lang="en-US" altLang="ko-KR" sz="1600" smtClean="0"/>
              <a:t>Pan/Tilt, </a:t>
            </a:r>
            <a:r>
              <a:rPr lang="ko-KR" altLang="en-US" sz="1600" smtClean="0"/>
              <a:t>손가락 두 개를 이용한 </a:t>
            </a:r>
            <a:r>
              <a:rPr lang="en-US" altLang="ko-KR" sz="1600" smtClean="0"/>
              <a:t>Zoom </a:t>
            </a:r>
            <a:r>
              <a:rPr lang="ko-KR" altLang="en-US" sz="1600" smtClean="0"/>
              <a:t>컨트롤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TCP Socket</a:t>
            </a:r>
            <a:r>
              <a:rPr lang="ko-KR" altLang="en-US" sz="1600" smtClean="0"/>
              <a:t>을 이용한 </a:t>
            </a:r>
            <a:r>
              <a:rPr lang="en-US" altLang="ko-KR" sz="1600" smtClean="0"/>
              <a:t>Detection Data </a:t>
            </a:r>
            <a:r>
              <a:rPr lang="ko-KR" altLang="en-US" sz="1600" smtClean="0"/>
              <a:t>수신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음성데이터 송신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</a:t>
            </a:r>
            <a:r>
              <a:rPr lang="en-US" altLang="ko-KR" sz="2400" b="1" smtClean="0"/>
              <a:t>. </a:t>
            </a:r>
            <a:r>
              <a:rPr lang="ko-KR" altLang="en-US" sz="2400" b="1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강태수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err="1"/>
              <a:t>Gstreamer</a:t>
            </a:r>
            <a:r>
              <a:rPr lang="en-US" altLang="ko-KR" sz="1800"/>
              <a:t>, </a:t>
            </a:r>
            <a:r>
              <a:rPr lang="en-US" altLang="ko-KR" sz="1800" smtClean="0"/>
              <a:t>gst-rtsp-server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RTSP </a:t>
            </a:r>
            <a:r>
              <a:rPr lang="en-US" altLang="ko-KR" sz="1800" smtClean="0"/>
              <a:t>Relay Server</a:t>
            </a:r>
            <a:r>
              <a:rPr lang="ko-KR" altLang="en-US" sz="1800" smtClean="0"/>
              <a:t> </a:t>
            </a:r>
            <a:r>
              <a:rPr lang="ko-KR" altLang="en-US" sz="1800"/>
              <a:t>구현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05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김세현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Web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UI/Frontend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/>
              <a:t>구병찬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 Design</a:t>
            </a: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 smtClean="0"/>
              <a:t>시스템 문서화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5094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9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종합 설계 수행 일정</a:t>
            </a:r>
            <a:endParaRPr lang="en-US" altLang="ko-KR" sz="2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="" xmlns:a16="http://schemas.microsoft.com/office/drawing/2014/main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" y="1423625"/>
            <a:ext cx="10618473" cy="4730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Google Shape;126;p24">
            <a:extLst>
              <a:ext uri="{FF2B5EF4-FFF2-40B4-BE49-F238E27FC236}">
                <a16:creationId xmlns="" xmlns:a16="http://schemas.microsoft.com/office/drawing/2014/main" id="{30B3B18A-F62B-4304-9112-ABEFEBA1547C}"/>
              </a:ext>
            </a:extLst>
          </p:cNvPr>
          <p:cNvSpPr/>
          <p:nvPr/>
        </p:nvSpPr>
        <p:spPr>
          <a:xfrm>
            <a:off x="10374451" y="5180332"/>
            <a:ext cx="42690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="" xmlns:a16="http://schemas.microsoft.com/office/drawing/2014/main" id="{28FFCA85-BDF3-421A-A5C4-35885C7C454B}"/>
              </a:ext>
            </a:extLst>
          </p:cNvPr>
          <p:cNvSpPr/>
          <p:nvPr/>
        </p:nvSpPr>
        <p:spPr>
          <a:xfrm>
            <a:off x="5331477" y="2164351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="" xmlns:a16="http://schemas.microsoft.com/office/drawing/2014/main" id="{FF849A51-2E8A-42C5-969F-11935BFA7C29}"/>
              </a:ext>
            </a:extLst>
          </p:cNvPr>
          <p:cNvSpPr/>
          <p:nvPr/>
        </p:nvSpPr>
        <p:spPr>
          <a:xfrm>
            <a:off x="6967278" y="4015440"/>
            <a:ext cx="220079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4">
            <a:extLst>
              <a:ext uri="{FF2B5EF4-FFF2-40B4-BE49-F238E27FC236}">
                <a16:creationId xmlns="" xmlns:a16="http://schemas.microsoft.com/office/drawing/2014/main" id="{D41DAC35-4FE6-42A4-94B4-A0C7C4F923CA}"/>
              </a:ext>
            </a:extLst>
          </p:cNvPr>
          <p:cNvSpPr/>
          <p:nvPr/>
        </p:nvSpPr>
        <p:spPr>
          <a:xfrm>
            <a:off x="5331477" y="2358597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;p24">
            <a:extLst>
              <a:ext uri="{FF2B5EF4-FFF2-40B4-BE49-F238E27FC236}">
                <a16:creationId xmlns="" xmlns:a16="http://schemas.microsoft.com/office/drawing/2014/main" id="{B598A53A-137F-4BAC-885F-FD9EA251214A}"/>
              </a:ext>
            </a:extLst>
          </p:cNvPr>
          <p:cNvSpPr/>
          <p:nvPr/>
        </p:nvSpPr>
        <p:spPr>
          <a:xfrm>
            <a:off x="5473700" y="2750278"/>
            <a:ext cx="95947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;p24">
            <a:extLst>
              <a:ext uri="{FF2B5EF4-FFF2-40B4-BE49-F238E27FC236}">
                <a16:creationId xmlns="" xmlns:a16="http://schemas.microsoft.com/office/drawing/2014/main" id="{5675601A-121A-4BA0-9CD9-5DD0C2DF1344}"/>
              </a:ext>
            </a:extLst>
          </p:cNvPr>
          <p:cNvSpPr/>
          <p:nvPr/>
        </p:nvSpPr>
        <p:spPr>
          <a:xfrm>
            <a:off x="5670550" y="2944524"/>
            <a:ext cx="76262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;p24">
            <a:extLst>
              <a:ext uri="{FF2B5EF4-FFF2-40B4-BE49-F238E27FC236}">
                <a16:creationId xmlns="" xmlns:a16="http://schemas.microsoft.com/office/drawing/2014/main" id="{ECBAA1FA-1FFF-434D-B17E-4FF2A83AA1A7}"/>
              </a:ext>
            </a:extLst>
          </p:cNvPr>
          <p:cNvSpPr/>
          <p:nvPr/>
        </p:nvSpPr>
        <p:spPr>
          <a:xfrm>
            <a:off x="5879148" y="3332648"/>
            <a:ext cx="807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;p24">
            <a:extLst>
              <a:ext uri="{FF2B5EF4-FFF2-40B4-BE49-F238E27FC236}">
                <a16:creationId xmlns="" xmlns:a16="http://schemas.microsoft.com/office/drawing/2014/main" id="{DF8BBB88-6DFF-4B43-A624-D02B720F2D6B}"/>
              </a:ext>
            </a:extLst>
          </p:cNvPr>
          <p:cNvSpPr/>
          <p:nvPr/>
        </p:nvSpPr>
        <p:spPr>
          <a:xfrm>
            <a:off x="5879148" y="3526894"/>
            <a:ext cx="21790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;p24">
            <a:extLst>
              <a:ext uri="{FF2B5EF4-FFF2-40B4-BE49-F238E27FC236}">
                <a16:creationId xmlns="" xmlns:a16="http://schemas.microsoft.com/office/drawing/2014/main" id="{F7CCA1D7-BE1E-4DA7-A8E2-4AAA129AA139}"/>
              </a:ext>
            </a:extLst>
          </p:cNvPr>
          <p:cNvSpPr/>
          <p:nvPr/>
        </p:nvSpPr>
        <p:spPr>
          <a:xfrm>
            <a:off x="8793798" y="4499055"/>
            <a:ext cx="914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;p24">
            <a:extLst>
              <a:ext uri="{FF2B5EF4-FFF2-40B4-BE49-F238E27FC236}">
                <a16:creationId xmlns="" xmlns:a16="http://schemas.microsoft.com/office/drawing/2014/main" id="{EB1BE08C-67D0-4BCA-A273-53A557310542}"/>
              </a:ext>
            </a:extLst>
          </p:cNvPr>
          <p:cNvSpPr/>
          <p:nvPr/>
        </p:nvSpPr>
        <p:spPr>
          <a:xfrm>
            <a:off x="9708199" y="4693301"/>
            <a:ext cx="109315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;p24">
            <a:extLst>
              <a:ext uri="{FF2B5EF4-FFF2-40B4-BE49-F238E27FC236}">
                <a16:creationId xmlns="" xmlns:a16="http://schemas.microsoft.com/office/drawing/2014/main" id="{A51C5C65-673A-4B7A-8C6D-C4BE1FC79BDB}"/>
              </a:ext>
            </a:extLst>
          </p:cNvPr>
          <p:cNvSpPr/>
          <p:nvPr/>
        </p:nvSpPr>
        <p:spPr>
          <a:xfrm>
            <a:off x="10795001" y="5785106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8. </a:t>
            </a:r>
            <a:r>
              <a:rPr lang="ko-KR" altLang="en-US" sz="2400" b="1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err="1"/>
              <a:t>Gstreamer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3"/>
              </a:rPr>
              <a:t>https://gstreamer.freedesktop.org/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4"/>
              </a:rPr>
              <a:t>https://github.com/GStreamer/gst-rtsp-server</a:t>
            </a:r>
            <a:endParaRPr lang="en-US" altLang="ko-KR" sz="2000"/>
          </a:p>
          <a:p>
            <a:pPr>
              <a:lnSpc>
                <a:spcPct val="110000"/>
              </a:lnSpc>
            </a:pPr>
            <a:endParaRPr lang="en-US" altLang="ko-KR" sz="13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5"/>
              </a:rPr>
              <a:t>https://klein.readthedocs.io/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13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err="1"/>
              <a:t>LibVLC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6"/>
              </a:rPr>
              <a:t>https://www.videoland.org/vlc/libvlc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13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Docker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7"/>
              </a:rPr>
              <a:t>https://hub.docker.com/_/</a:t>
            </a:r>
            <a:r>
              <a:rPr lang="en-US" altLang="ko-KR" sz="2000" smtClean="0">
                <a:hlinkClick r:id="rId7"/>
              </a:rPr>
              <a:t>python</a:t>
            </a:r>
            <a:r>
              <a:rPr lang="en-US" altLang="ko-KR" sz="2000" smtClean="0"/>
              <a:t> </a:t>
            </a:r>
            <a:r>
              <a:rPr lang="en-US" altLang="ko-KR" sz="1400" smtClean="0"/>
              <a:t>(</a:t>
            </a:r>
            <a:r>
              <a:rPr lang="ko-KR" altLang="en-US" sz="1400" smtClean="0"/>
              <a:t>파이썬 이미지 사용 방법에 대한 설명</a:t>
            </a:r>
            <a:r>
              <a:rPr lang="en-US" altLang="ko-KR" sz="1400" smtClean="0"/>
              <a:t>)</a:t>
            </a: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ZERO</a:t>
            </a:r>
            <a:r>
              <a:rPr lang="ko-KR" altLang="en-US" smtClean="0"/>
              <a:t>ㅇㅋㅇㄴㅇㄹㄴㅇㄹㄴㅇㄴㅇㄹㄴㅇㄴㅇㄹ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4993606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지난 발표에서의 지적 사항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구체적인 시나리오 부족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sz="1600" smtClean="0"/>
              <a:t> 총기가 합법인 미국을 타겟으로 한 안정적인 시스템과 실시간</a:t>
            </a:r>
            <a:r>
              <a:rPr lang="en-US" altLang="ko-KR" sz="1600" smtClean="0"/>
              <a:t>(Near Zero-Latency)</a:t>
            </a:r>
            <a:r>
              <a:rPr lang="ko-KR" altLang="en-US" sz="1600" smtClean="0"/>
              <a:t>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관리 시스템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구현 기능 추가 서술 필요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1600"/>
              <a:t> </a:t>
            </a:r>
            <a:r>
              <a:rPr lang="ko-KR" altLang="en-US" sz="1600" smtClean="0"/>
              <a:t>구체적인 구현 방법에 대한 서술 추가</a:t>
            </a:r>
            <a:endParaRPr lang="en-US" altLang="ko-KR" sz="16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altLang="ko-KR" sz="2000" smtClean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미국에서의 총기 사고 위협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202714-F53C-4F22-9FFB-C804155B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61" y="2730130"/>
            <a:ext cx="4845713" cy="3336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E7FD4D-A7A7-41DE-AF5C-535CC641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9" y="2730130"/>
            <a:ext cx="4591067" cy="3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시스템 수요의 증가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FCA9D-E1AE-4FA6-8771-931F4CD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8" y="2681495"/>
            <a:ext cx="5157688" cy="3519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E0EC286-B969-498C-A9FD-90FFC0A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90" y="2676167"/>
            <a:ext cx="4584431" cy="35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수입 점유율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B7187EB-8FF6-40EE-B355-9CCF07EB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" y="2624318"/>
            <a:ext cx="3784225" cy="348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7350" y="2466975"/>
            <a:ext cx="3952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중국은 저렴한 가격을 바탕으로 </a:t>
            </a:r>
            <a:r>
              <a:rPr lang="en-US" altLang="ko-KR" sz="1600" smtClean="0"/>
              <a:t>17</a:t>
            </a:r>
            <a:r>
              <a:rPr lang="ko-KR" altLang="en-US" sz="1600" smtClean="0"/>
              <a:t>년 기준 미국 내 전체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수입 점유율 </a:t>
            </a:r>
            <a:r>
              <a:rPr lang="en-US" altLang="ko-KR" sz="1600" smtClean="0"/>
              <a:t>44% </a:t>
            </a:r>
            <a:r>
              <a:rPr lang="ko-KR" altLang="en-US" sz="1600" smtClean="0"/>
              <a:t>가량을 차지하고 있음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그러나 중국과 미국은 국제 정세 이슈로 현재 외교적 관계가 매우 악화된 상황임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게다가 최근 중국발 랜섬웨어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샤오미 스마트폰 보안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레노버 노트북 백도어 사태 등으로 중국 출시 제품에 대한 보안 신뢰도가 매우 떨어짐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5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상에서 돌아가는 </a:t>
            </a:r>
            <a:r>
              <a:rPr lang="en-US" altLang="ko-KR" sz="2000" smtClean="0"/>
              <a:t>DMR </a:t>
            </a:r>
            <a:r>
              <a:rPr lang="ko-KR" altLang="en-US" sz="2000" smtClean="0"/>
              <a:t>서버 개발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다수의 관리자가 어디에 있든 안드로이드 앱을 이용한 </a:t>
            </a:r>
            <a:r>
              <a:rPr lang="ko-KR" altLang="en-US" sz="2000"/>
              <a:t>실시간 </a:t>
            </a:r>
            <a:r>
              <a:rPr lang="ko-KR" altLang="en-US" sz="2000" smtClean="0"/>
              <a:t>감시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앱을 </a:t>
            </a:r>
            <a:r>
              <a:rPr lang="ko-KR" altLang="en-US" sz="2000" dirty="0"/>
              <a:t>이용해 </a:t>
            </a: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스피커로 실시간 음성 경고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실시간 </a:t>
            </a:r>
            <a:r>
              <a:rPr lang="en-US" altLang="ko-KR" sz="2000" dirty="0"/>
              <a:t>CCTV </a:t>
            </a:r>
            <a:r>
              <a:rPr lang="ko-KR" altLang="en-US" sz="2000" dirty="0"/>
              <a:t>영상을 저장하고 불러와 다시 </a:t>
            </a:r>
            <a:r>
              <a:rPr lang="ko-KR" altLang="en-US" sz="2000"/>
              <a:t>보기 </a:t>
            </a:r>
            <a:r>
              <a:rPr lang="ko-KR" altLang="en-US" sz="2000" smtClean="0"/>
              <a:t>가능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1.3 </a:t>
            </a:r>
            <a:r>
              <a:rPr lang="ko-KR" altLang="en-US" sz="2400" dirty="0"/>
              <a:t>연구 </a:t>
            </a:r>
            <a:r>
              <a:rPr lang="ko-KR" altLang="en-US" sz="2400"/>
              <a:t>개발 </a:t>
            </a:r>
            <a:r>
              <a:rPr lang="ko-KR" altLang="en-US" sz="2400" smtClean="0"/>
              <a:t>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</a:t>
            </a:r>
            <a:r>
              <a:rPr lang="ko-KR" altLang="en-US" sz="2000"/>
              <a:t>대처가 </a:t>
            </a:r>
            <a:r>
              <a:rPr lang="ko-KR" altLang="en-US" sz="2000" smtClean="0"/>
              <a:t>가능함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기반의 </a:t>
            </a:r>
            <a:r>
              <a:rPr lang="en-US" altLang="ko-KR" sz="2000" smtClean="0"/>
              <a:t>DMR</a:t>
            </a:r>
            <a:r>
              <a:rPr lang="ko-KR" altLang="en-US" sz="2000" smtClean="0"/>
              <a:t>로 더 안정적인 시스템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대처가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8" y="1398687"/>
            <a:ext cx="7756010" cy="4574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b="1" err="1"/>
              <a:t>에스원</a:t>
            </a:r>
            <a:r>
              <a:rPr lang="ko-KR" altLang="en-US" sz="2000" b="1"/>
              <a:t> 모바일 뷰어</a:t>
            </a:r>
            <a:endParaRPr lang="en-US" altLang="ko-KR" sz="2000" b="1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실시간 </a:t>
            </a:r>
            <a:r>
              <a:rPr lang="en-US" altLang="ko-KR" sz="1800"/>
              <a:t>CCTV </a:t>
            </a:r>
            <a:r>
              <a:rPr lang="ko-KR" altLang="en-US" sz="1800"/>
              <a:t>영상 스트리밍</a:t>
            </a:r>
            <a:r>
              <a:rPr lang="en-US" altLang="ko-KR" sz="1800"/>
              <a:t>, </a:t>
            </a:r>
            <a:r>
              <a:rPr lang="ko-KR" altLang="en-US" sz="1800"/>
              <a:t>녹화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과거 기록된 </a:t>
            </a:r>
            <a:r>
              <a:rPr lang="en-US" altLang="ko-KR" sz="1800"/>
              <a:t>CCTV </a:t>
            </a:r>
            <a:r>
              <a:rPr lang="ko-KR" altLang="en-US" sz="1800"/>
              <a:t>영상 조회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카메라 각도조절 및 음성경고 불가능</a:t>
            </a:r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2AFAE5-9567-4116-B953-F16BC353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4" y="1760261"/>
            <a:ext cx="228826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CB6159-570F-4DCB-8B44-C24DB1192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1760261"/>
            <a:ext cx="226825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883</Words>
  <Application>Microsoft Office PowerPoint</Application>
  <PresentationFormat>사용자 지정</PresentationFormat>
  <Paragraphs>240</Paragraphs>
  <Slides>23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1. 종합설계 개요</vt:lpstr>
      <vt:lpstr>1. 종합설계 개요</vt:lpstr>
      <vt:lpstr>1. 종합설계 개요</vt:lpstr>
      <vt:lpstr>1. 종합설계 개요</vt:lpstr>
      <vt:lpstr>PowerPoint 프레젠테이션</vt:lpstr>
      <vt:lpstr>PowerPoint 프레젠테이션</vt:lpstr>
      <vt:lpstr>PowerPoint 프레젠테이션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524</cp:revision>
  <dcterms:created xsi:type="dcterms:W3CDTF">2021-11-25T07:57:13Z</dcterms:created>
  <dcterms:modified xsi:type="dcterms:W3CDTF">2022-03-07T08:52:58Z</dcterms:modified>
</cp:coreProperties>
</file>